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>
  <p:sldMasterIdLst>
    <p:sldMasterId id="2147483648" r:id="rId1"/>
  </p:sldMasterIdLst>
  <p:notesMasterIdLst>
    <p:notesMasterId r:id="rId12"/>
  </p:notesMasterIdLst>
  <p:sldIdLst>
    <p:sldId id="256" r:id="rId2"/>
    <p:sldId id="285" r:id="rId3"/>
    <p:sldId id="286" r:id="rId4"/>
    <p:sldId id="287" r:id="rId5"/>
    <p:sldId id="288" r:id="rId6"/>
    <p:sldId id="289" r:id="rId7"/>
    <p:sldId id="290" r:id="rId8"/>
    <p:sldId id="292" r:id="rId9"/>
    <p:sldId id="291" r:id="rId10"/>
    <p:sldId id="271" r:id="rId1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chemeClr val="accent6">
            <a:hueOff val="10811956"/>
            <a:satOff val="-58544"/>
            <a:lumOff val="-9736"/>
          </a:schemeClr>
        </a:solidFill>
        <a:effectLst/>
        <a:uFillTx/>
        <a:latin typeface="Helvetica"/>
        <a:ea typeface="Helvetica"/>
        <a:cs typeface="Helvetica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2575F"/>
    <a:srgbClr val="FFFFFF"/>
    <a:srgbClr val="0252D8"/>
    <a:srgbClr val="00B050"/>
    <a:srgbClr val="D9F3E5"/>
    <a:srgbClr val="B1B9C0"/>
    <a:srgbClr val="D5DB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537F56B1-993F-4F36-93E4-1E5C2CD51226}" styleName="">
    <a:tblBg/>
    <a:wholeTbl>
      <a:tcTxStyle b="off" i="off">
        <a:font>
          <a:latin typeface="Helvetica"/>
          <a:ea typeface="Helvetica"/>
          <a:cs typeface="Helvetica"/>
        </a:font>
        <a:srgbClr val="0454D9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F4F4F4"/>
          </a:solidFill>
        </a:fill>
      </a:tcStyle>
    </a:wholeTbl>
    <a:band2H>
      <a:tcTxStyle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D8D7DF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97A4AD"/>
          </a:solidFill>
        </a:fill>
      </a:tcStyle>
    </a:lastRow>
    <a:firstRow>
      <a:tcTxStyle b="off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0454D9"/>
          </a:solidFill>
        </a:fill>
      </a:tcStyle>
    </a:firstRow>
  </a:tblStyle>
  <a:tblStyle styleId="{38A9EDBE-A88A-48F5-B2E4-888D4BF599B3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252D8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2E4E5">
              <a:alpha val="54527"/>
            </a:srgbClr>
          </a:solidFill>
        </a:fill>
      </a:tcStyle>
    </a:band2H>
    <a:firstCol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635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BEAED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635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252D8"/>
          </a:solidFill>
        </a:fill>
      </a:tcStyle>
    </a:firstRow>
  </a:tblStyle>
  <a:tblStyle styleId="{FF4B6028-FCBE-401A-A1A8-659DC9DE68E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solidFill>
                <a:srgbClr val="C0C0C0"/>
              </a:solidFill>
              <a:prstDash val="solid"/>
              <a:miter lim="400000"/>
            </a:ln>
          </a:left>
          <a:right>
            <a:ln w="12700" cap="flat">
              <a:solidFill>
                <a:srgbClr val="C0C0C0"/>
              </a:solidFill>
              <a:prstDash val="solid"/>
              <a:miter lim="400000"/>
            </a:ln>
          </a:right>
          <a:top>
            <a:ln w="3175" cap="flat">
              <a:solidFill>
                <a:srgbClr val="C0C0C0"/>
              </a:solidFill>
              <a:prstDash val="solid"/>
              <a:miter lim="400000"/>
            </a:ln>
          </a:top>
          <a:bottom>
            <a:ln w="3175" cap="flat">
              <a:solidFill>
                <a:srgbClr val="C0C0C0"/>
              </a:solidFill>
              <a:prstDash val="solid"/>
              <a:miter lim="400000"/>
            </a:ln>
          </a:bottom>
          <a:insideH>
            <a:ln w="3175" cap="flat">
              <a:solidFill>
                <a:srgbClr val="C0C0C0"/>
              </a:solidFill>
              <a:prstDash val="solid"/>
              <a:miter lim="400000"/>
            </a:ln>
          </a:insideH>
          <a:insideV>
            <a:ln w="12700" cap="flat">
              <a:solidFill>
                <a:srgbClr val="C0C0C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BEAED">
              <a:alpha val="58913"/>
            </a:srgbClr>
          </a:solidFill>
        </a:fill>
      </a:tcStyle>
    </a:band2H>
    <a:firstCol>
      <a:tcTxStyle b="off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6350" cap="flat">
              <a:solidFill>
                <a:srgbClr val="A0A0A0"/>
              </a:solidFill>
              <a:prstDash val="solid"/>
              <a:miter lim="400000"/>
            </a:ln>
          </a:left>
          <a:right>
            <a:ln w="25400" cap="flat">
              <a:solidFill>
                <a:srgbClr val="D8D7DF"/>
              </a:solidFill>
              <a:prstDash val="solid"/>
              <a:miter lim="400000"/>
            </a:ln>
          </a:right>
          <a:top>
            <a:ln w="3175" cap="flat">
              <a:solidFill>
                <a:srgbClr val="A0A0A0"/>
              </a:solidFill>
              <a:prstDash val="solid"/>
              <a:miter lim="400000"/>
            </a:ln>
          </a:top>
          <a:bottom>
            <a:ln w="3175" cap="flat">
              <a:solidFill>
                <a:srgbClr val="A0A0A0"/>
              </a:solidFill>
              <a:prstDash val="solid"/>
              <a:miter lim="400000"/>
            </a:ln>
          </a:bottom>
          <a:insideH>
            <a:ln w="3175" cap="flat">
              <a:solidFill>
                <a:srgbClr val="A0A0A0"/>
              </a:solidFill>
              <a:prstDash val="solid"/>
              <a:miter lim="400000"/>
            </a:ln>
          </a:insideH>
          <a:insideV>
            <a:ln w="3175" cap="flat">
              <a:solidFill>
                <a:srgbClr val="A0A0A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97A4AD"/>
              </a:solidFill>
              <a:prstDash val="solid"/>
              <a:miter lim="400000"/>
            </a:ln>
          </a:top>
          <a:bottom>
            <a:ln w="6350" cap="flat">
              <a:solidFill>
                <a:srgbClr val="A0A0A0"/>
              </a:solidFill>
              <a:prstDash val="solid"/>
              <a:miter lim="400000"/>
            </a:ln>
          </a:bottom>
          <a:insideH>
            <a:ln w="6350" cap="flat">
              <a:solidFill>
                <a:srgbClr val="A0A0A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6350" cap="flat">
              <a:solidFill>
                <a:srgbClr val="A0A0A0"/>
              </a:solidFill>
              <a:prstDash val="solid"/>
              <a:miter lim="400000"/>
            </a:ln>
          </a:top>
          <a:bottom>
            <a:ln w="9525" cap="flat">
              <a:solidFill>
                <a:srgbClr val="929292"/>
              </a:solidFill>
              <a:prstDash val="solid"/>
              <a:miter lim="400000"/>
            </a:ln>
          </a:bottom>
          <a:insideH>
            <a:ln w="3175" cap="flat">
              <a:solidFill>
                <a:srgbClr val="A0A0A0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252D8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79010" autoAdjust="0"/>
  </p:normalViewPr>
  <p:slideViewPr>
    <p:cSldViewPr snapToGrid="0" snapToObjects="1">
      <p:cViewPr varScale="1">
        <p:scale>
          <a:sx n="50" d="100"/>
          <a:sy n="50" d="100"/>
        </p:scale>
        <p:origin x="1282" y="29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13" name="Shape 213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26561201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877700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986291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66906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14198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04533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2387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89896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965888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11175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77241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封面-纯色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2-01.png" descr="2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5" y="-1"/>
            <a:ext cx="24366829" cy="13716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622" y="13230896"/>
            <a:ext cx="415398" cy="353132"/>
          </a:xfrm>
          <a:prstGeom prst="rect">
            <a:avLst/>
          </a:prstGeom>
          <a:ln w="12700">
            <a:miter lim="400000"/>
          </a:ln>
        </p:spPr>
      </p:pic>
      <p:sp>
        <p:nvSpPr>
          <p:cNvPr id="16" name="标题文本"/>
          <p:cNvSpPr txBox="1">
            <a:spLocks noGrp="1"/>
          </p:cNvSpPr>
          <p:nvPr>
            <p:ph type="title"/>
          </p:nvPr>
        </p:nvSpPr>
        <p:spPr>
          <a:xfrm>
            <a:off x="2030147" y="160767"/>
            <a:ext cx="20611572" cy="10989932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7" name="矩形"/>
          <p:cNvSpPr/>
          <p:nvPr/>
        </p:nvSpPr>
        <p:spPr>
          <a:xfrm>
            <a:off x="-10518" y="13086291"/>
            <a:ext cx="24405036" cy="26856"/>
          </a:xfrm>
          <a:prstGeom prst="rect">
            <a:avLst/>
          </a:prstGeom>
          <a:solidFill>
            <a:srgbClr val="00CCFF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8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-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76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77" name="矩形"/>
          <p:cNvSpPr/>
          <p:nvPr/>
        </p:nvSpPr>
        <p:spPr>
          <a:xfrm>
            <a:off x="-10518" y="13086291"/>
            <a:ext cx="24405036" cy="26856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178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-腾讯蓝">
    <p:bg>
      <p:bgPr>
        <a:solidFill>
          <a:srgbClr val="0252D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矩形"/>
          <p:cNvSpPr/>
          <p:nvPr/>
        </p:nvSpPr>
        <p:spPr>
          <a:xfrm>
            <a:off x="-10518" y="13086291"/>
            <a:ext cx="24384001" cy="642343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8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-10518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87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pic>
        <p:nvPicPr>
          <p:cNvPr id="188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结束页-带纹理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1-01.png" descr="1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5" y="0"/>
            <a:ext cx="24366829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05" name="Thanks"/>
          <p:cNvSpPr txBox="1"/>
          <p:nvPr/>
        </p:nvSpPr>
        <p:spPr>
          <a:xfrm>
            <a:off x="1122976" y="3331633"/>
            <a:ext cx="9441687" cy="36420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50800" tIns="50800" rIns="50800" bIns="50800">
            <a:spAutoFit/>
          </a:bodyPr>
          <a:lstStyle>
            <a:lvl1pPr algn="l">
              <a:defRPr sz="23000" spc="-115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</a:lstStyle>
          <a:p>
            <a:r>
              <a:rPr dirty="0">
                <a:latin typeface="腾讯体 W7" panose="020C08030202040F0204" pitchFamily="34" charset="-122"/>
                <a:ea typeface="腾讯体 W7" panose="020C08030202040F0204" pitchFamily="34" charset="-122"/>
              </a:rPr>
              <a:t>Thanks</a:t>
            </a:r>
          </a:p>
        </p:txBody>
      </p:sp>
      <p:sp>
        <p:nvSpPr>
          <p:cNvPr id="20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页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83" name="矩形"/>
          <p:cNvSpPr/>
          <p:nvPr/>
        </p:nvSpPr>
        <p:spPr>
          <a:xfrm>
            <a:off x="-10518" y="13086291"/>
            <a:ext cx="24384001" cy="29832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8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85" name="正文级别 1…"/>
          <p:cNvSpPr txBox="1">
            <a:spLocks noGrp="1"/>
          </p:cNvSpPr>
          <p:nvPr>
            <p:ph type="body" idx="1"/>
          </p:nvPr>
        </p:nvSpPr>
        <p:spPr>
          <a:xfrm>
            <a:off x="1461927" y="4865820"/>
            <a:ext cx="21472846" cy="7618280"/>
          </a:xfrm>
          <a:prstGeom prst="rect">
            <a:avLst/>
          </a:prstGeom>
        </p:spPr>
        <p:txBody>
          <a:bodyPr/>
          <a:lstStyle>
            <a:lvl1pPr marL="449179" indent="-449179">
              <a:lnSpc>
                <a:spcPct val="100000"/>
              </a:lnSpc>
              <a:spcBef>
                <a:spcPts val="2500"/>
              </a:spcBef>
              <a:defRPr sz="3600">
                <a:solidFill>
                  <a:srgbClr val="303337"/>
                </a:solidFill>
              </a:defRPr>
            </a:lvl1pPr>
            <a:lvl2pPr marL="1058778" indent="-449178">
              <a:lnSpc>
                <a:spcPct val="100000"/>
              </a:lnSpc>
              <a:spcBef>
                <a:spcPts val="2500"/>
              </a:spcBef>
              <a:defRPr sz="3600">
                <a:solidFill>
                  <a:srgbClr val="303337"/>
                </a:solidFill>
              </a:defRPr>
            </a:lvl2pPr>
            <a:lvl3pPr marL="1668378" indent="-449178">
              <a:lnSpc>
                <a:spcPct val="100000"/>
              </a:lnSpc>
              <a:spcBef>
                <a:spcPts val="2500"/>
              </a:spcBef>
              <a:defRPr sz="3600">
                <a:solidFill>
                  <a:srgbClr val="303337"/>
                </a:solidFill>
              </a:defRPr>
            </a:lvl3pPr>
            <a:lvl4pPr marL="2277978" indent="-449178">
              <a:lnSpc>
                <a:spcPct val="100000"/>
              </a:lnSpc>
              <a:spcBef>
                <a:spcPts val="2500"/>
              </a:spcBef>
              <a:defRPr sz="3600">
                <a:solidFill>
                  <a:srgbClr val="303337"/>
                </a:solidFill>
              </a:defRPr>
            </a:lvl4pPr>
            <a:lvl5pPr marL="2887578" indent="-449178">
              <a:lnSpc>
                <a:spcPct val="100000"/>
              </a:lnSpc>
              <a:spcBef>
                <a:spcPts val="2500"/>
              </a:spcBef>
              <a:defRPr sz="3600">
                <a:solidFill>
                  <a:srgbClr val="303337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6" name="标题文本"/>
          <p:cNvSpPr txBox="1">
            <a:spLocks noGrp="1"/>
          </p:cNvSpPr>
          <p:nvPr>
            <p:ph type="title"/>
          </p:nvPr>
        </p:nvSpPr>
        <p:spPr>
          <a:xfrm>
            <a:off x="1455577" y="361553"/>
            <a:ext cx="21472846" cy="2035440"/>
          </a:xfrm>
          <a:prstGeom prst="rect">
            <a:avLst/>
          </a:prstGeom>
        </p:spPr>
        <p:txBody>
          <a:bodyPr anchor="b"/>
          <a:lstStyle>
            <a:lvl1pPr algn="l">
              <a:defRPr sz="5200" b="0">
                <a:solidFill>
                  <a:srgbClr val="034FD8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标题文本</a:t>
            </a:r>
          </a:p>
        </p:txBody>
      </p:sp>
      <p:sp>
        <p:nvSpPr>
          <p:cNvPr id="87" name="文本"/>
          <p:cNvSpPr txBox="1">
            <a:spLocks noGrp="1"/>
          </p:cNvSpPr>
          <p:nvPr>
            <p:ph type="body" sz="quarter" idx="13"/>
          </p:nvPr>
        </p:nvSpPr>
        <p:spPr>
          <a:xfrm>
            <a:off x="1445059" y="3812116"/>
            <a:ext cx="21472847" cy="774701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marL="0" indent="0">
              <a:spcBef>
                <a:spcPts val="0"/>
              </a:spcBef>
              <a:buSzTx/>
              <a:buNone/>
              <a:defRPr sz="3800">
                <a:solidFill>
                  <a:srgbClr val="034FD8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88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89" name="矩形"/>
          <p:cNvSpPr/>
          <p:nvPr/>
        </p:nvSpPr>
        <p:spPr>
          <a:xfrm>
            <a:off x="-15942" y="1425905"/>
            <a:ext cx="1392702" cy="900511"/>
          </a:xfrm>
          <a:prstGeom prst="rect">
            <a:avLst/>
          </a:prstGeom>
          <a:solidFill>
            <a:srgbClr val="0252D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90" name="1"/>
          <p:cNvSpPr txBox="1">
            <a:spLocks noGrp="1"/>
          </p:cNvSpPr>
          <p:nvPr>
            <p:ph type="body" sz="quarter" idx="14"/>
          </p:nvPr>
        </p:nvSpPr>
        <p:spPr>
          <a:xfrm>
            <a:off x="-123174" y="1298310"/>
            <a:ext cx="1607166" cy="1155701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lvl="1" indent="228600" algn="ctr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pPr>
            <a: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36714951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封面-近景">
    <p:bg>
      <p:bgPr>
        <a:solidFill>
          <a:srgbClr val="0052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1-01.png" descr="1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5" y="0"/>
            <a:ext cx="24366829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26" name="标题文本"/>
          <p:cNvSpPr txBox="1">
            <a:spLocks noGrp="1"/>
          </p:cNvSpPr>
          <p:nvPr>
            <p:ph type="title"/>
          </p:nvPr>
        </p:nvSpPr>
        <p:spPr>
          <a:xfrm>
            <a:off x="1390914" y="4525334"/>
            <a:ext cx="20611572" cy="6400073"/>
          </a:xfrm>
          <a:prstGeom prst="rect">
            <a:avLst/>
          </a:prstGeom>
        </p:spPr>
        <p:txBody>
          <a:bodyPr anchor="t"/>
          <a:lstStyle>
            <a:lvl1pPr algn="l">
              <a:defRPr sz="14000" b="0"/>
            </a:lvl1pPr>
          </a:lstStyle>
          <a:p>
            <a:r>
              <a:t>标题文本</a:t>
            </a:r>
          </a:p>
        </p:txBody>
      </p:sp>
      <p:sp>
        <p:nvSpPr>
          <p:cNvPr id="27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886214" y="7922485"/>
            <a:ext cx="20611572" cy="12674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  <a:lvl2pPr marL="0" indent="228600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2pPr>
            <a:lvl3pPr marL="0" indent="457200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3pPr>
            <a:lvl4pPr marL="0" indent="685800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4pPr>
            <a:lvl5pPr marL="0" indent="914400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8" name="文本"/>
          <p:cNvSpPr txBox="1">
            <a:spLocks noGrp="1"/>
          </p:cNvSpPr>
          <p:nvPr>
            <p:ph type="body" sz="quarter" idx="13"/>
          </p:nvPr>
        </p:nvSpPr>
        <p:spPr>
          <a:xfrm>
            <a:off x="12192000" y="11121859"/>
            <a:ext cx="825500" cy="6096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SzTx/>
              <a:buNone/>
              <a:defRPr sz="2800">
                <a:solidFill>
                  <a:srgbClr val="FFFFFF">
                    <a:alpha val="70052"/>
                  </a:srgbClr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pic>
        <p:nvPicPr>
          <p:cNvPr id="29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5511" y="3082822"/>
            <a:ext cx="4111522" cy="552616"/>
          </a:xfrm>
          <a:prstGeom prst="rect">
            <a:avLst/>
          </a:prstGeom>
          <a:ln w="12700">
            <a:miter lim="400000"/>
          </a:ln>
        </p:spPr>
      </p:pic>
      <p:sp>
        <p:nvSpPr>
          <p:cNvPr id="30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封面-远景">
    <p:bg>
      <p:bgPr>
        <a:blipFill rotWithShape="1">
          <a:blip r:embed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文本"/>
          <p:cNvSpPr txBox="1">
            <a:spLocks noGrp="1"/>
          </p:cNvSpPr>
          <p:nvPr>
            <p:ph type="body" sz="quarter" idx="13"/>
          </p:nvPr>
        </p:nvSpPr>
        <p:spPr>
          <a:xfrm>
            <a:off x="11779250" y="11121859"/>
            <a:ext cx="825501" cy="60960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algn="ctr">
              <a:lnSpc>
                <a:spcPct val="110000"/>
              </a:lnSpc>
              <a:spcBef>
                <a:spcPts val="3000"/>
              </a:spcBef>
              <a:buSzTx/>
              <a:buNone/>
              <a:defRPr sz="2800">
                <a:solidFill>
                  <a:srgbClr val="FFFFFF">
                    <a:alpha val="70052"/>
                  </a:srgbClr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  <p:sp>
        <p:nvSpPr>
          <p:cNvPr id="38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1886214" y="7922485"/>
            <a:ext cx="20611572" cy="1267487"/>
          </a:xfrm>
          <a:prstGeom prst="rect">
            <a:avLst/>
          </a:prstGeom>
        </p:spPr>
        <p:txBody>
          <a:bodyPr/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1pPr>
            <a:lvl2pPr marL="0" indent="228600" algn="ctr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2pPr>
            <a:lvl3pPr marL="0" indent="457200" algn="ctr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3pPr>
            <a:lvl4pPr marL="0" indent="685800" algn="ctr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4pPr>
            <a:lvl5pPr marL="0" indent="914400" algn="ctr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9" name="标题文本"/>
          <p:cNvSpPr txBox="1">
            <a:spLocks noGrp="1"/>
          </p:cNvSpPr>
          <p:nvPr>
            <p:ph type="title"/>
          </p:nvPr>
        </p:nvSpPr>
        <p:spPr>
          <a:xfrm>
            <a:off x="1886214" y="1363034"/>
            <a:ext cx="20611572" cy="6400073"/>
          </a:xfrm>
          <a:prstGeom prst="rect">
            <a:avLst/>
          </a:prstGeom>
        </p:spPr>
        <p:txBody>
          <a:bodyPr anchor="b"/>
          <a:lstStyle/>
          <a:p>
            <a:r>
              <a:t>标题文本</a:t>
            </a:r>
          </a:p>
        </p:txBody>
      </p:sp>
      <p:pic>
        <p:nvPicPr>
          <p:cNvPr id="40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5914" y="1030700"/>
            <a:ext cx="3352172" cy="450554"/>
          </a:xfrm>
          <a:prstGeom prst="rect">
            <a:avLst/>
          </a:prstGeom>
          <a:ln w="12700">
            <a:miter lim="400000"/>
          </a:ln>
        </p:spPr>
      </p:pic>
      <p:sp>
        <p:nvSpPr>
          <p:cNvPr id="41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页-右侧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矩形"/>
          <p:cNvSpPr/>
          <p:nvPr/>
        </p:nvSpPr>
        <p:spPr>
          <a:xfrm>
            <a:off x="-10518" y="13086291"/>
            <a:ext cx="15183910" cy="27120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0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15162876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07" name="正文级别 1…"/>
          <p:cNvSpPr txBox="1">
            <a:spLocks noGrp="1"/>
          </p:cNvSpPr>
          <p:nvPr>
            <p:ph type="body" sz="half" idx="1"/>
          </p:nvPr>
        </p:nvSpPr>
        <p:spPr>
          <a:xfrm>
            <a:off x="2096927" y="3245908"/>
            <a:ext cx="10969021" cy="9238192"/>
          </a:xfrm>
          <a:prstGeom prst="rect">
            <a:avLst/>
          </a:prstGeom>
        </p:spPr>
        <p:txBody>
          <a:bodyPr/>
          <a:lstStyle>
            <a:lvl1pPr marL="812800" indent="-812800"/>
            <a:lvl2pPr marL="1422400" indent="-812800"/>
            <a:lvl3pPr marL="2032000" indent="-812800"/>
            <a:lvl4pPr marL="2641600" indent="-812800"/>
            <a:lvl5pPr marL="3251200" indent="-812800"/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08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09" name="tencent_left.png"/>
          <p:cNvSpPr>
            <a:spLocks noGrp="1"/>
          </p:cNvSpPr>
          <p:nvPr>
            <p:ph type="pic" sz="half" idx="13"/>
          </p:nvPr>
        </p:nvSpPr>
        <p:spPr>
          <a:xfrm>
            <a:off x="15145412" y="1587"/>
            <a:ext cx="9276440" cy="1371282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10" name="标题文本"/>
          <p:cNvSpPr txBox="1">
            <a:spLocks noGrp="1"/>
          </p:cNvSpPr>
          <p:nvPr>
            <p:ph type="title"/>
          </p:nvPr>
        </p:nvSpPr>
        <p:spPr>
          <a:xfrm>
            <a:off x="1455577" y="361553"/>
            <a:ext cx="12251721" cy="2033324"/>
          </a:xfrm>
          <a:prstGeom prst="rect">
            <a:avLst/>
          </a:prstGeom>
        </p:spPr>
        <p:txBody>
          <a:bodyPr anchor="b"/>
          <a:lstStyle>
            <a:lvl1pPr algn="l">
              <a:defRPr sz="5200" b="0">
                <a:solidFill>
                  <a:srgbClr val="034FD8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标题文本</a:t>
            </a:r>
          </a:p>
        </p:txBody>
      </p:sp>
      <p:pic>
        <p:nvPicPr>
          <p:cNvPr id="111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13334" y="0"/>
            <a:ext cx="24384001" cy="137160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内容页-右侧图片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矩形"/>
          <p:cNvSpPr/>
          <p:nvPr/>
        </p:nvSpPr>
        <p:spPr>
          <a:xfrm>
            <a:off x="-10518" y="13086291"/>
            <a:ext cx="15183910" cy="27120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19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15162876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20" name="正文级别 1…"/>
          <p:cNvSpPr txBox="1">
            <a:spLocks noGrp="1"/>
          </p:cNvSpPr>
          <p:nvPr>
            <p:ph type="body" sz="half" idx="1"/>
          </p:nvPr>
        </p:nvSpPr>
        <p:spPr>
          <a:xfrm>
            <a:off x="2096927" y="3245908"/>
            <a:ext cx="10969021" cy="9238192"/>
          </a:xfrm>
          <a:prstGeom prst="rect">
            <a:avLst/>
          </a:prstGeom>
        </p:spPr>
        <p:txBody>
          <a:bodyPr/>
          <a:lstStyle>
            <a:lvl1pPr marL="812800" indent="-812800"/>
            <a:lvl2pPr marL="1422400" indent="-812800"/>
            <a:lvl3pPr marL="2032000" indent="-812800"/>
            <a:lvl4pPr marL="2641600" indent="-812800"/>
            <a:lvl5pPr marL="3251200" indent="-812800"/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21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2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22" name="tencent_left.png"/>
          <p:cNvSpPr>
            <a:spLocks noGrp="1"/>
          </p:cNvSpPr>
          <p:nvPr>
            <p:ph type="pic" sz="half" idx="13"/>
          </p:nvPr>
        </p:nvSpPr>
        <p:spPr>
          <a:xfrm>
            <a:off x="15145412" y="1587"/>
            <a:ext cx="9276440" cy="1371282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23" name="标题文本"/>
          <p:cNvSpPr txBox="1">
            <a:spLocks noGrp="1"/>
          </p:cNvSpPr>
          <p:nvPr>
            <p:ph type="title"/>
          </p:nvPr>
        </p:nvSpPr>
        <p:spPr>
          <a:xfrm>
            <a:off x="1455577" y="361553"/>
            <a:ext cx="12251721" cy="2036565"/>
          </a:xfrm>
          <a:prstGeom prst="rect">
            <a:avLst/>
          </a:prstGeom>
        </p:spPr>
        <p:txBody>
          <a:bodyPr anchor="b"/>
          <a:lstStyle>
            <a:lvl1pPr algn="l">
              <a:defRPr sz="5200" b="0">
                <a:solidFill>
                  <a:srgbClr val="034FD8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r>
              <a:t>标题文本</a:t>
            </a:r>
          </a:p>
        </p:txBody>
      </p:sp>
      <p:pic>
        <p:nvPicPr>
          <p:cNvPr id="124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313334" y="0"/>
            <a:ext cx="24384001" cy="13716001"/>
          </a:xfrm>
          <a:prstGeom prst="rect">
            <a:avLst/>
          </a:prstGeom>
          <a:ln w="12700">
            <a:miter lim="400000"/>
          </a:ln>
        </p:spPr>
      </p:pic>
      <p:sp>
        <p:nvSpPr>
          <p:cNvPr id="125" name="矩形"/>
          <p:cNvSpPr/>
          <p:nvPr/>
        </p:nvSpPr>
        <p:spPr>
          <a:xfrm>
            <a:off x="-15942" y="1425905"/>
            <a:ext cx="1392702" cy="900511"/>
          </a:xfrm>
          <a:prstGeom prst="rect">
            <a:avLst/>
          </a:prstGeom>
          <a:solidFill>
            <a:srgbClr val="0252D8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0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26" name="1"/>
          <p:cNvSpPr txBox="1">
            <a:spLocks noGrp="1"/>
          </p:cNvSpPr>
          <p:nvPr>
            <p:ph type="body" sz="quarter" idx="14"/>
          </p:nvPr>
        </p:nvSpPr>
        <p:spPr>
          <a:xfrm>
            <a:off x="-123174" y="1298310"/>
            <a:ext cx="1607166" cy="1155701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marL="0" lvl="1" indent="228600" algn="ctr">
              <a:lnSpc>
                <a:spcPct val="100000"/>
              </a:lnSpc>
              <a:spcBef>
                <a:spcPts val="0"/>
              </a:spcBef>
              <a:buSzTx/>
              <a:buNone/>
              <a:defRPr sz="6400">
                <a:solidFill>
                  <a:srgbClr val="FFFFFF"/>
                </a:solidFill>
                <a:latin typeface="+mn-lt"/>
                <a:ea typeface="+mn-ea"/>
                <a:cs typeface="+mn-cs"/>
                <a:sym typeface="TTTGBMedium"/>
              </a:defRPr>
            </a:pPr>
            <a:r>
              <a:t>1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图片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矩形"/>
          <p:cNvSpPr/>
          <p:nvPr/>
        </p:nvSpPr>
        <p:spPr>
          <a:xfrm>
            <a:off x="-10518" y="13086291"/>
            <a:ext cx="24384001" cy="642343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34" name="tencent1.png"/>
          <p:cNvSpPr>
            <a:spLocks noGrp="1"/>
          </p:cNvSpPr>
          <p:nvPr>
            <p:ph type="pic" idx="13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3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-10518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矩形"/>
          <p:cNvSpPr/>
          <p:nvPr/>
        </p:nvSpPr>
        <p:spPr>
          <a:xfrm>
            <a:off x="-10518" y="13086291"/>
            <a:ext cx="24384001" cy="642343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143" name="cctv.png"/>
          <p:cNvSpPr>
            <a:spLocks noGrp="1"/>
          </p:cNvSpPr>
          <p:nvPr>
            <p:ph type="pic" sz="half" idx="13"/>
          </p:nvPr>
        </p:nvSpPr>
        <p:spPr>
          <a:xfrm>
            <a:off x="12189420" y="6858000"/>
            <a:ext cx="12194467" cy="6855496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4" name="VCG41108918332.jpg"/>
          <p:cNvSpPr>
            <a:spLocks noGrp="1"/>
          </p:cNvSpPr>
          <p:nvPr>
            <p:ph type="pic" sz="half" idx="14"/>
          </p:nvPr>
        </p:nvSpPr>
        <p:spPr>
          <a:xfrm>
            <a:off x="12189817" y="4273"/>
            <a:ext cx="12193761" cy="685258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5" name="bj.png"/>
          <p:cNvSpPr>
            <a:spLocks noGrp="1"/>
          </p:cNvSpPr>
          <p:nvPr>
            <p:ph type="pic" idx="15"/>
          </p:nvPr>
        </p:nvSpPr>
        <p:spPr>
          <a:xfrm>
            <a:off x="-4659" y="198"/>
            <a:ext cx="12194803" cy="1371564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4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-10518" y="13172512"/>
            <a:ext cx="24384002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47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155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2827305" y="8934450"/>
            <a:ext cx="18742091" cy="58552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3200" i="1">
                <a:latin typeface="Helvetica Neue"/>
                <a:ea typeface="Helvetica Neue"/>
                <a:cs typeface="Helvetica Neue"/>
                <a:sym typeface="Helvetica Neue"/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156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2827305" y="6261662"/>
            <a:ext cx="18742091" cy="1192677"/>
          </a:xfrm>
          <a:prstGeom prst="rect">
            <a:avLst/>
          </a:prstGeom>
        </p:spPr>
        <p:txBody>
          <a:bodyPr anchor="ctr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SzTx/>
              <a:buNone/>
              <a:defRPr sz="7200">
                <a:solidFill>
                  <a:srgbClr val="000000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“Type a quote here.”</a:t>
            </a:r>
          </a:p>
        </p:txBody>
      </p:sp>
      <p:sp>
        <p:nvSpPr>
          <p:cNvPr id="157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6349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58" name="矩形"/>
          <p:cNvSpPr/>
          <p:nvPr/>
        </p:nvSpPr>
        <p:spPr>
          <a:xfrm>
            <a:off x="-10518" y="13086291"/>
            <a:ext cx="24405036" cy="26856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pic>
        <p:nvPicPr>
          <p:cNvPr id="159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页-黑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0" y="13172512"/>
            <a:ext cx="24384001" cy="4699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167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pic>
        <p:nvPicPr>
          <p:cNvPr id="168" name="Page.png" descr="Pag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"/>
          <p:cNvSpPr/>
          <p:nvPr/>
        </p:nvSpPr>
        <p:spPr>
          <a:xfrm>
            <a:off x="-10518" y="13086291"/>
            <a:ext cx="24384001" cy="26922"/>
          </a:xfrm>
          <a:prstGeom prst="rect">
            <a:avLst/>
          </a:prstGeom>
          <a:solidFill>
            <a:srgbClr val="000000">
              <a:alpha val="5000"/>
            </a:srgbClr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18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endParaRPr/>
          </a:p>
        </p:txBody>
      </p:sp>
      <p:sp>
        <p:nvSpPr>
          <p:cNvPr id="3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-10518" y="13172512"/>
            <a:ext cx="24384001" cy="4699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marR="254000" algn="r">
              <a:defRPr sz="2400">
                <a:solidFill>
                  <a:schemeClr val="accent6">
                    <a:hueOff val="7068528"/>
                    <a:satOff val="-63217"/>
                    <a:lumOff val="21330"/>
                  </a:schemeClr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4" name="Freeform 5"/>
          <p:cNvSpPr/>
          <p:nvPr/>
        </p:nvSpPr>
        <p:spPr>
          <a:xfrm>
            <a:off x="245664" y="13227563"/>
            <a:ext cx="423072" cy="35979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230" y="0"/>
                </a:moveTo>
                <a:lnTo>
                  <a:pt x="0" y="21600"/>
                </a:lnTo>
                <a:lnTo>
                  <a:pt x="18370" y="21600"/>
                </a:lnTo>
                <a:lnTo>
                  <a:pt x="21600" y="0"/>
                </a:lnTo>
                <a:lnTo>
                  <a:pt x="3230" y="0"/>
                </a:lnTo>
                <a:close/>
                <a:moveTo>
                  <a:pt x="12343" y="8334"/>
                </a:moveTo>
                <a:lnTo>
                  <a:pt x="10848" y="18595"/>
                </a:lnTo>
                <a:lnTo>
                  <a:pt x="8437" y="18595"/>
                </a:lnTo>
                <a:lnTo>
                  <a:pt x="9932" y="8334"/>
                </a:lnTo>
                <a:lnTo>
                  <a:pt x="6220" y="8334"/>
                </a:lnTo>
                <a:lnTo>
                  <a:pt x="5062" y="6576"/>
                </a:lnTo>
                <a:lnTo>
                  <a:pt x="10173" y="6576"/>
                </a:lnTo>
                <a:lnTo>
                  <a:pt x="10752" y="3005"/>
                </a:lnTo>
                <a:lnTo>
                  <a:pt x="17116" y="8334"/>
                </a:lnTo>
                <a:lnTo>
                  <a:pt x="12343" y="8334"/>
                </a:lnTo>
                <a:close/>
              </a:path>
            </a:pathLst>
          </a:custGeom>
          <a:solidFill>
            <a:srgbClr val="000000">
              <a:alpha val="20000"/>
            </a:srgbClr>
          </a:solidFill>
          <a:ln w="12700">
            <a:miter lim="400000"/>
          </a:ln>
        </p:spPr>
        <p:txBody>
          <a:bodyPr lIns="45719" rIns="45719"/>
          <a:lstStyle/>
          <a:p>
            <a:pPr defTabSz="914400">
              <a:def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/>
          </a:p>
        </p:txBody>
      </p:sp>
      <p:sp>
        <p:nvSpPr>
          <p:cNvPr id="5" name="正文级别 1…"/>
          <p:cNvSpPr txBox="1">
            <a:spLocks noGrp="1"/>
          </p:cNvSpPr>
          <p:nvPr>
            <p:ph type="body" idx="1"/>
          </p:nvPr>
        </p:nvSpPr>
        <p:spPr>
          <a:xfrm>
            <a:off x="1790700" y="3644900"/>
            <a:ext cx="20815300" cy="8839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pic>
        <p:nvPicPr>
          <p:cNvPr id="6" name="Page.png" descr="Page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24384000" cy="13716000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标题文本"/>
          <p:cNvSpPr txBox="1">
            <a:spLocks noGrp="1"/>
          </p:cNvSpPr>
          <p:nvPr>
            <p:ph type="title"/>
          </p:nvPr>
        </p:nvSpPr>
        <p:spPr>
          <a:xfrm>
            <a:off x="1790700" y="571500"/>
            <a:ext cx="20815300" cy="2984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标题文本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  <p:sldLayoutId id="2147483666" r:id="rId12"/>
    <p:sldLayoutId id="2147483667" r:id="rId13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1pPr>
      <a:lvl2pPr marL="0" marR="0" indent="228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2pPr>
      <a:lvl3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3pPr>
      <a:lvl4pPr marL="0" marR="0" indent="685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4pPr>
      <a:lvl5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5pPr>
      <a:lvl6pPr marL="0" marR="0" indent="1143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6pPr>
      <a:lvl7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7pPr>
      <a:lvl8pPr marL="0" marR="0" indent="1600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8pPr>
      <a:lvl9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800" b="1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TTTGBMedium"/>
        </a:defRPr>
      </a:lvl9pPr>
    </p:titleStyle>
    <p:bodyStyle>
      <a:lvl1pPr marL="5627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1pPr>
      <a:lvl2pPr marL="11723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2pPr>
      <a:lvl3pPr marL="17819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3pPr>
      <a:lvl4pPr marL="23915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4pPr>
      <a:lvl5pPr marL="30011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5pPr>
      <a:lvl6pPr marL="36107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6pPr>
      <a:lvl7pPr marL="42203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7pPr>
      <a:lvl8pPr marL="48299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8pPr>
      <a:lvl9pPr marL="5439507" marR="0" indent="-562707" algn="l" defTabSz="825500" rtl="0" latinLnBrk="0">
        <a:lnSpc>
          <a:spcPct val="80000"/>
        </a:lnSpc>
        <a:spcBef>
          <a:spcPts val="5000"/>
        </a:spcBef>
        <a:spcAft>
          <a:spcPts val="0"/>
        </a:spcAft>
        <a:buClrTx/>
        <a:buSzPct val="7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chemeClr val="accent6">
              <a:hueOff val="10811956"/>
              <a:satOff val="-58544"/>
              <a:lumOff val="-9736"/>
            </a:schemeClr>
          </a:solidFill>
          <a:uFillTx/>
          <a:latin typeface="Helvetica"/>
          <a:ea typeface="Helvetica"/>
          <a:cs typeface="Helvetica"/>
          <a:sym typeface="Helvetica"/>
        </a:defRPr>
      </a:lvl9pPr>
    </p:bodyStyle>
    <p:otherStyle>
      <a:lvl1pPr marL="0" marR="254000" indent="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254000" indent="2286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254000" indent="4572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254000" indent="6858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254000" indent="9144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254000" indent="11430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254000" indent="13716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254000" indent="16002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254000" indent="1828800" algn="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1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共享 连接的力量"/>
          <p:cNvSpPr txBox="1">
            <a:spLocks noGrp="1"/>
          </p:cNvSpPr>
          <p:nvPr>
            <p:ph type="title"/>
          </p:nvPr>
        </p:nvSpPr>
        <p:spPr>
          <a:xfrm>
            <a:off x="4367476" y="5289504"/>
            <a:ext cx="14353911" cy="1602005"/>
          </a:xfrm>
          <a:prstGeom prst="rect">
            <a:avLst/>
          </a:prstGeom>
        </p:spPr>
        <p:txBody>
          <a:bodyPr anchor="ctr">
            <a:noAutofit/>
          </a:bodyPr>
          <a:lstStyle/>
          <a:p>
            <a:pPr algn="ctr"/>
            <a:r>
              <a:rPr lang="en-US" sz="5400" b="1" dirty="0">
                <a:latin typeface="Helvetica" panose="020B0604020202020204" pitchFamily="34" charset="0"/>
                <a:ea typeface="腾讯体 W7" panose="020C08030202040F0204" pitchFamily="34" charset="-122"/>
                <a:cs typeface="Helvetica" panose="020B0604020202020204" pitchFamily="34" charset="0"/>
              </a:rPr>
              <a:t>AHG11: neural network based cross-component prediction model</a:t>
            </a:r>
            <a:endParaRPr sz="5400" b="1" dirty="0">
              <a:latin typeface="Helvetica" panose="020B0604020202020204" pitchFamily="34" charset="0"/>
              <a:ea typeface="腾讯体 W7" panose="020C08030202040F0204" pitchFamily="34" charset="-122"/>
              <a:cs typeface="Helvetica" panose="020B0604020202020204" pitchFamily="34" charset="0"/>
            </a:endParaRPr>
          </a:p>
        </p:txBody>
      </p:sp>
      <p:sp>
        <p:nvSpPr>
          <p:cNvPr id="216" name="Sharing The Power To Connect"/>
          <p:cNvSpPr txBox="1">
            <a:spLocks noGrp="1"/>
          </p:cNvSpPr>
          <p:nvPr>
            <p:ph type="body" sz="quarter" idx="1"/>
          </p:nvPr>
        </p:nvSpPr>
        <p:spPr>
          <a:xfrm>
            <a:off x="7220214" y="7707789"/>
            <a:ext cx="9543786" cy="2143347"/>
          </a:xfrm>
          <a:prstGeom prst="rect">
            <a:avLst/>
          </a:prstGeom>
        </p:spPr>
        <p:txBody>
          <a:bodyPr>
            <a:noAutofit/>
          </a:bodyPr>
          <a:lstStyle>
            <a:lvl1pPr defTabSz="338454">
              <a:defRPr sz="6969"/>
            </a:lvl1pPr>
          </a:lstStyle>
          <a:p>
            <a:pPr algn="ctr">
              <a:lnSpc>
                <a:spcPct val="150000"/>
              </a:lnSpc>
            </a:pPr>
            <a:r>
              <a:rPr lang="en-CA" altLang="zh-CN" sz="3200" b="1" dirty="0" err="1">
                <a:latin typeface="Helvetica" panose="020B0604020202020204" pitchFamily="34" charset="0"/>
                <a:cs typeface="Helvetica" panose="020B0604020202020204" pitchFamily="34" charset="0"/>
              </a:rPr>
              <a:t>Liqiang</a:t>
            </a:r>
            <a:r>
              <a:rPr lang="en-CA" altLang="zh-CN" sz="3200" b="1" dirty="0">
                <a:latin typeface="Helvetica" panose="020B0604020202020204" pitchFamily="34" charset="0"/>
                <a:cs typeface="Helvetica" panose="020B0604020202020204" pitchFamily="34" charset="0"/>
              </a:rPr>
              <a:t> Wang, Sheng Lin, </a:t>
            </a:r>
            <a:r>
              <a:rPr lang="en-CA" altLang="zh-CN" sz="3200" b="1" dirty="0" err="1">
                <a:latin typeface="Helvetica" panose="020B0604020202020204" pitchFamily="34" charset="0"/>
                <a:cs typeface="Helvetica" panose="020B0604020202020204" pitchFamily="34" charset="0"/>
              </a:rPr>
              <a:t>Renjie</a:t>
            </a:r>
            <a:r>
              <a:rPr lang="en-CA" altLang="zh-CN" sz="3200" b="1" dirty="0">
                <a:latin typeface="Helvetica" panose="020B0604020202020204" pitchFamily="34" charset="0"/>
                <a:cs typeface="Helvetica" panose="020B0604020202020204" pitchFamily="34" charset="0"/>
              </a:rPr>
              <a:t> Chang, </a:t>
            </a:r>
            <a:r>
              <a:rPr lang="en-CA" altLang="zh-CN" sz="3200" b="1" dirty="0" err="1">
                <a:latin typeface="Helvetica" panose="020B0604020202020204" pitchFamily="34" charset="0"/>
                <a:cs typeface="Helvetica" panose="020B0604020202020204" pitchFamily="34" charset="0"/>
              </a:rPr>
              <a:t>Xiaozhong</a:t>
            </a:r>
            <a:r>
              <a:rPr lang="en-CA" altLang="zh-CN" sz="3200" b="1" dirty="0">
                <a:latin typeface="Helvetica" panose="020B0604020202020204" pitchFamily="34" charset="0"/>
                <a:cs typeface="Helvetica" panose="020B0604020202020204" pitchFamily="34" charset="0"/>
              </a:rPr>
              <a:t> Xu and Shan Liu</a:t>
            </a:r>
          </a:p>
          <a:p>
            <a:pPr algn="ctr"/>
            <a:r>
              <a:rPr lang="en-US" altLang="zh-CN" sz="3200" b="1" dirty="0">
                <a:latin typeface="Helvetica" panose="020B0604020202020204" pitchFamily="34" charset="0"/>
                <a:ea typeface="腾讯体 W7" panose="020C08030202040F0204" pitchFamily="34" charset="-122"/>
                <a:cs typeface="Helvetica" panose="020B0604020202020204" pitchFamily="34" charset="0"/>
              </a:rPr>
              <a:t>Tencent</a:t>
            </a:r>
            <a:endParaRPr sz="3200" b="1" dirty="0">
              <a:latin typeface="Helvetica" panose="020B0604020202020204" pitchFamily="34" charset="0"/>
              <a:ea typeface="腾讯体 W7" panose="020C08030202040F0204" pitchFamily="34" charset="-122"/>
              <a:cs typeface="Helvetica" panose="020B0604020202020204" pitchFamily="34" charset="0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01182884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>
            <a:extLst>
              <a:ext uri="{FF2B5EF4-FFF2-40B4-BE49-F238E27FC236}">
                <a16:creationId xmlns:a16="http://schemas.microsoft.com/office/drawing/2014/main" id="{2F4040B2-BD94-4286-BCC9-055C4A8E88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455577" y="3041282"/>
            <a:ext cx="21472846" cy="8982073"/>
          </a:xfrm>
        </p:spPr>
        <p:txBody>
          <a:bodyPr>
            <a:noAutofit/>
          </a:bodyPr>
          <a:lstStyle/>
          <a:p>
            <a:pPr>
              <a:buClr>
                <a:srgbClr val="52575F"/>
              </a:buClr>
              <a:buSzPct val="100000"/>
            </a:pPr>
            <a:r>
              <a:rPr lang="en-US" altLang="zh-CN" dirty="0">
                <a:solidFill>
                  <a:srgbClr val="52575F"/>
                </a:solidFill>
              </a:rPr>
              <a:t>Introduction</a:t>
            </a:r>
          </a:p>
          <a:p>
            <a:pPr>
              <a:buClr>
                <a:srgbClr val="52575F"/>
              </a:buClr>
              <a:buSzPct val="100000"/>
            </a:pPr>
            <a:r>
              <a:rPr lang="en-US" altLang="zh-CN" dirty="0">
                <a:solidFill>
                  <a:srgbClr val="52575F"/>
                </a:solidFill>
              </a:rPr>
              <a:t>Proposed method</a:t>
            </a:r>
          </a:p>
          <a:p>
            <a:pPr>
              <a:buClr>
                <a:srgbClr val="52575F"/>
              </a:buClr>
              <a:buSzPct val="100000"/>
            </a:pPr>
            <a:r>
              <a:rPr lang="en-US" altLang="zh-CN" dirty="0">
                <a:solidFill>
                  <a:srgbClr val="52575F"/>
                </a:solidFill>
              </a:rPr>
              <a:t>Results</a:t>
            </a:r>
          </a:p>
          <a:p>
            <a:pPr>
              <a:buClr>
                <a:srgbClr val="52575F"/>
              </a:buClr>
              <a:buSzPct val="100000"/>
            </a:pPr>
            <a:r>
              <a:rPr lang="en-US" altLang="zh-CN" dirty="0">
                <a:solidFill>
                  <a:srgbClr val="52575F"/>
                </a:solidFill>
              </a:rPr>
              <a:t>Conclusions</a:t>
            </a:r>
          </a:p>
        </p:txBody>
      </p:sp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Outline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81455745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E52A6B-8F20-4A33-809C-D5A15C3254CD}"/>
              </a:ext>
            </a:extLst>
          </p:cNvPr>
          <p:cNvSpPr/>
          <p:nvPr/>
        </p:nvSpPr>
        <p:spPr>
          <a:xfrm>
            <a:off x="1572768" y="2871800"/>
            <a:ext cx="148986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CA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Cross-component linear model prediction (CCLM) is adopted in VVC.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4F0E1E2-353D-4EA0-B000-3A0E826D28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7422" y="4992506"/>
            <a:ext cx="9105505" cy="4788494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2225D827-CBD3-49F3-8FA9-A7358E518548}"/>
              </a:ext>
            </a:extLst>
          </p:cNvPr>
          <p:cNvSpPr/>
          <p:nvPr/>
        </p:nvSpPr>
        <p:spPr>
          <a:xfrm>
            <a:off x="1714887" y="11255375"/>
            <a:ext cx="148986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 this contribution, an alternative model is built, but by the neural network.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20694950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E52A6B-8F20-4A33-809C-D5A15C3254CD}"/>
              </a:ext>
            </a:extLst>
          </p:cNvPr>
          <p:cNvSpPr/>
          <p:nvPr/>
        </p:nvSpPr>
        <p:spPr>
          <a:xfrm>
            <a:off x="2412000" y="2772000"/>
            <a:ext cx="216915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CA" altLang="zh-CN" dirty="0"/>
              <a:t>The pre-processing unit </a:t>
            </a:r>
            <a:r>
              <a:rPr lang="en-US" altLang="zh-CN" dirty="0"/>
              <a:t>in this contribution.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altLang="zh-CN" dirty="0"/>
              <a:t>The n is set to 4 in the pre-processing unit.</a:t>
            </a:r>
            <a:endParaRPr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9EC933A-983C-4B53-BA71-B2D3E02AAB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2764" y="4881817"/>
            <a:ext cx="14475176" cy="78466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351026215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E52A6B-8F20-4A33-809C-D5A15C3254CD}"/>
              </a:ext>
            </a:extLst>
          </p:cNvPr>
          <p:cNvSpPr/>
          <p:nvPr/>
        </p:nvSpPr>
        <p:spPr>
          <a:xfrm>
            <a:off x="2376000" y="2772000"/>
            <a:ext cx="176676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CA" altLang="zh-CN" dirty="0"/>
              <a:t>The network structure of the proposed method.</a:t>
            </a:r>
          </a:p>
          <a:p>
            <a:pPr marL="571500" lvl="8" indent="-571500" algn="just">
              <a:buFont typeface="Arial" panose="020B0604020202020204" pitchFamily="34" charset="0"/>
              <a:buChar char="•"/>
            </a:pPr>
            <a:r>
              <a:rPr lang="en-US" altLang="zh-CN" dirty="0"/>
              <a:t>The number of </a:t>
            </a:r>
            <a:r>
              <a:rPr lang="en-US" altLang="zh-CN" dirty="0" err="1"/>
              <a:t>ResBlock</a:t>
            </a:r>
            <a:r>
              <a:rPr lang="en-US" altLang="zh-CN" dirty="0"/>
              <a:t> is set to 8.</a:t>
            </a:r>
          </a:p>
          <a:p>
            <a:pPr marL="571500" lvl="8" indent="-571500" algn="just">
              <a:buFont typeface="Arial" panose="020B0604020202020204" pitchFamily="34" charset="0"/>
              <a:buChar char="•"/>
            </a:pPr>
            <a:r>
              <a:rPr lang="en-US" altLang="zh-CN" dirty="0"/>
              <a:t>As for the internal convolutional layers, the number of feature maps is set as 32.</a:t>
            </a:r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AC41861E-FF2E-4A9F-80BE-3FDA13F9C9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0566" y="5078026"/>
            <a:ext cx="10167546" cy="76208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20418556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2E52A6B-8F20-4A33-809C-D5A15C3254CD}"/>
              </a:ext>
            </a:extLst>
          </p:cNvPr>
          <p:cNvSpPr/>
          <p:nvPr/>
        </p:nvSpPr>
        <p:spPr>
          <a:xfrm>
            <a:off x="2376000" y="2772000"/>
            <a:ext cx="11791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altLang="zh-CN" dirty="0"/>
              <a:t>Network information in training and inference stage</a:t>
            </a:r>
            <a:r>
              <a:rPr lang="en-CA" altLang="zh-CN" dirty="0"/>
              <a:t>.</a:t>
            </a:r>
            <a:endParaRPr lang="zh-CN" altLang="en-US" dirty="0"/>
          </a:p>
        </p:txBody>
      </p:sp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id="{8E972317-4444-4F28-8EBF-2E5FFD0DBB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0805982"/>
              </p:ext>
            </p:extLst>
          </p:nvPr>
        </p:nvGraphicFramePr>
        <p:xfrm>
          <a:off x="12897134" y="3942007"/>
          <a:ext cx="10960790" cy="8412480"/>
        </p:xfrm>
        <a:graphic>
          <a:graphicData uri="http://schemas.openxmlformats.org/drawingml/2006/table">
            <a:tbl>
              <a:tblPr firstRow="1" firstCol="1" bandRow="1"/>
              <a:tblGrid>
                <a:gridCol w="1883391">
                  <a:extLst>
                    <a:ext uri="{9D8B030D-6E8A-4147-A177-3AD203B41FA5}">
                      <a16:colId xmlns:a16="http://schemas.microsoft.com/office/drawing/2014/main" val="871267912"/>
                    </a:ext>
                  </a:extLst>
                </a:gridCol>
                <a:gridCol w="5240741">
                  <a:extLst>
                    <a:ext uri="{9D8B030D-6E8A-4147-A177-3AD203B41FA5}">
                      <a16:colId xmlns:a16="http://schemas.microsoft.com/office/drawing/2014/main" val="3800179559"/>
                    </a:ext>
                  </a:extLst>
                </a:gridCol>
                <a:gridCol w="3836658">
                  <a:extLst>
                    <a:ext uri="{9D8B030D-6E8A-4147-A177-3AD203B41FA5}">
                      <a16:colId xmlns:a16="http://schemas.microsoft.com/office/drawing/2014/main" val="2456318493"/>
                    </a:ext>
                  </a:extLst>
                </a:gridCol>
              </a:tblGrid>
              <a:tr h="244712">
                <a:tc gridSpan="3">
                  <a:txBody>
                    <a:bodyPr/>
                    <a:lstStyle/>
                    <a:p>
                      <a:pPr algn="ctr"/>
                      <a:r>
                        <a:rPr lang="en-US" sz="2400" b="1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Network Information in Inference Stage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1073341"/>
                  </a:ext>
                </a:extLst>
              </a:tr>
              <a:tr h="244712">
                <a:tc rowSpan="9"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Mandatory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HW environment: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5412355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GPU Type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CPU only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03306154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Framework: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PyTorch v1.5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2898710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GPUs per Task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96672018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4259217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 Parameter Number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150.15k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5653445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Parameter Precision (Bits)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8005885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Memory Parameter (MB)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0.600488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7816150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Multiplay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Accumulate (MAC) 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166k/pixel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2250628"/>
                  </a:ext>
                </a:extLst>
              </a:tr>
              <a:tr h="244712">
                <a:tc rowSpan="12"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Optional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9025640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 Conv. Layers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27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7246881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 FC Layers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0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6808431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Total Memory (MB)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4817193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Batch size: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6360865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Patch size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1223565"/>
                  </a:ext>
                </a:extLst>
              </a:tr>
              <a:tr h="48942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Changes to network configuration or weights required to generate rate points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45460125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Peak Memory Usage (Total)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1790579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Peak Memory Usage (per Model)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1303912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Border handling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17999880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Other information: 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8344992"/>
                  </a:ext>
                </a:extLst>
              </a:tr>
              <a:tr h="24471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2301789"/>
                  </a:ext>
                </a:extLst>
              </a:tr>
            </a:tbl>
          </a:graphicData>
        </a:graphic>
      </p:graphicFrame>
      <p:graphicFrame>
        <p:nvGraphicFramePr>
          <p:cNvPr id="20" name="表格 19">
            <a:extLst>
              <a:ext uri="{FF2B5EF4-FFF2-40B4-BE49-F238E27FC236}">
                <a16:creationId xmlns:a16="http://schemas.microsoft.com/office/drawing/2014/main" id="{A5D704AE-3760-4D81-8A36-E6E9FCE0632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3985613"/>
              </p:ext>
            </p:extLst>
          </p:nvPr>
        </p:nvGraphicFramePr>
        <p:xfrm>
          <a:off x="936697" y="3943105"/>
          <a:ext cx="10960790" cy="8412480"/>
        </p:xfrm>
        <a:graphic>
          <a:graphicData uri="http://schemas.openxmlformats.org/drawingml/2006/table">
            <a:tbl>
              <a:tblPr firstRow="1" firstCol="1" bandRow="1"/>
              <a:tblGrid>
                <a:gridCol w="1756170">
                  <a:extLst>
                    <a:ext uri="{9D8B030D-6E8A-4147-A177-3AD203B41FA5}">
                      <a16:colId xmlns:a16="http://schemas.microsoft.com/office/drawing/2014/main" val="2466832389"/>
                    </a:ext>
                  </a:extLst>
                </a:gridCol>
                <a:gridCol w="4018796">
                  <a:extLst>
                    <a:ext uri="{9D8B030D-6E8A-4147-A177-3AD203B41FA5}">
                      <a16:colId xmlns:a16="http://schemas.microsoft.com/office/drawing/2014/main" val="4133463031"/>
                    </a:ext>
                  </a:extLst>
                </a:gridCol>
                <a:gridCol w="5185824">
                  <a:extLst>
                    <a:ext uri="{9D8B030D-6E8A-4147-A177-3AD203B41FA5}">
                      <a16:colId xmlns:a16="http://schemas.microsoft.com/office/drawing/2014/main" val="2408187258"/>
                    </a:ext>
                  </a:extLst>
                </a:gridCol>
              </a:tblGrid>
              <a:tr h="255835">
                <a:tc gridSpan="3">
                  <a:txBody>
                    <a:bodyPr/>
                    <a:lstStyle/>
                    <a:p>
                      <a:pPr algn="ctr"/>
                      <a:r>
                        <a:rPr lang="en-US" sz="2400" b="1" u="sng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Network Information in Training Stage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94785209"/>
                  </a:ext>
                </a:extLst>
              </a:tr>
              <a:tr h="255835">
                <a:tc rowSpan="10"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Mandatory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GPU Type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GPU: V100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699262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Framework: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 err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PyTorch</a:t>
                      </a:r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 v1.5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5425826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GPUs per Task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454097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69810439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Epoch: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500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9003504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Batch size: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16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503799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Loss function: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L1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5777891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time: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50h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5242490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data information: 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DIV2K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29125330"/>
                  </a:ext>
                </a:extLst>
              </a:tr>
              <a:tr h="76750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Training configurations for generating compressed training data (if different to VTM CTC):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QP = 22, 27, 32, 37, 42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94683960"/>
                  </a:ext>
                </a:extLst>
              </a:tr>
              <a:tr h="255835">
                <a:tc rowSpan="9"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Optional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8456930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Number of iterations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5036147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Patch size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32*32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8997661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Learning rate: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1e-4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6355280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Optimizer: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ADAM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3176748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Preprocessing: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sz="24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4762518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Mini-batch selection process: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3678807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Other information: 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754462"/>
                  </a:ext>
                </a:extLst>
              </a:tr>
              <a:tr h="255835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US" sz="2400" dirty="0">
                          <a:effectLst/>
                          <a:latin typeface="宋体" panose="02010600030101010101" pitchFamily="2" charset="-122"/>
                          <a:ea typeface="Times New Roman" panose="02020603050405020304" pitchFamily="18" charset="0"/>
                          <a:cs typeface="宋体" panose="02010600030101010101" pitchFamily="2" charset="-122"/>
                        </a:rPr>
                        <a:t>　</a:t>
                      </a:r>
                      <a:endParaRPr lang="zh-CN" sz="3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6110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40143562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5400" dirty="0"/>
              <a:t>Results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80132BB-D56D-4C61-B74F-DC07A98635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3492" y="4633251"/>
            <a:ext cx="12586080" cy="4030732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465F641A-3877-4677-B7DC-6F4603B101FF}"/>
              </a:ext>
            </a:extLst>
          </p:cNvPr>
          <p:cNvSpPr/>
          <p:nvPr/>
        </p:nvSpPr>
        <p:spPr>
          <a:xfrm>
            <a:off x="1758286" y="2637959"/>
            <a:ext cx="208674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altLang="zh-CN" dirty="0">
                <a:latin typeface="Helvetica" panose="020B0604020202020204" pitchFamily="34" charset="0"/>
                <a:ea typeface="等线" panose="02010600030101010101" pitchFamily="2" charset="-122"/>
                <a:cs typeface="Helvetica" panose="020B0604020202020204" pitchFamily="34" charset="0"/>
              </a:rPr>
              <a:t>The </a:t>
            </a:r>
            <a:r>
              <a:rPr lang="en-CA" altLang="zh-CN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anchor is VTM11+V</a:t>
            </a:r>
            <a:r>
              <a:rPr lang="en-US" altLang="zh-CN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0056, an</a:t>
            </a:r>
            <a:r>
              <a:rPr lang="en-CA" altLang="zh-CN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d the 2s results are provided. </a:t>
            </a:r>
          </a:p>
          <a:p>
            <a:pPr marL="571500" lvl="3" indent="-571500" algn="just">
              <a:buFont typeface="Arial" panose="020B0604020202020204" pitchFamily="34" charset="0"/>
              <a:buChar char="•"/>
            </a:pPr>
            <a:r>
              <a:rPr lang="en-CA" altLang="zh-CN" dirty="0">
                <a:latin typeface="Helvetica" panose="020B0604020202020204" pitchFamily="34" charset="0"/>
                <a:ea typeface="等线" panose="02010600030101010101" pitchFamily="2" charset="-122"/>
                <a:cs typeface="Helvetica" panose="020B0604020202020204" pitchFamily="34" charset="0"/>
              </a:rPr>
              <a:t>Test 1: NNCCP is only enabled for 8x8, 16x16 and 32x32 chroma blocks.</a:t>
            </a:r>
            <a:endParaRPr lang="zh-CN" altLang="zh-CN" dirty="0">
              <a:latin typeface="Helvetica" panose="020B0604020202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CA" altLang="zh-CN" dirty="0">
                <a:latin typeface="Helvetica" panose="020B0604020202020204" pitchFamily="34" charset="0"/>
                <a:ea typeface="等线" panose="02010600030101010101" pitchFamily="2" charset="-122"/>
                <a:cs typeface="Helvetica" panose="020B0604020202020204" pitchFamily="34" charset="0"/>
              </a:rPr>
              <a:t>Test 2: NNCCP is enabled for all chroma blocks, which is same as CCLM.</a:t>
            </a:r>
            <a:endParaRPr lang="zh-CN" altLang="zh-CN" dirty="0">
              <a:latin typeface="Helvetica" panose="020B0604020202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A8C61FFD-C82B-4EBC-80C6-11D1DB0CD4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89532" y="9010190"/>
            <a:ext cx="12590040" cy="40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73950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5400" dirty="0"/>
              <a:t>Results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65F641A-3877-4677-B7DC-6F4603B101FF}"/>
              </a:ext>
            </a:extLst>
          </p:cNvPr>
          <p:cNvSpPr/>
          <p:nvPr/>
        </p:nvSpPr>
        <p:spPr>
          <a:xfrm>
            <a:off x="1758286" y="2637959"/>
            <a:ext cx="208674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Font typeface="Arial" panose="020B0604020202020204" pitchFamily="34" charset="0"/>
              <a:buChar char="•"/>
            </a:pPr>
            <a:r>
              <a:rPr lang="en-US" altLang="zh-CN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Additionally, </a:t>
            </a:r>
            <a:r>
              <a:rPr lang="en-CA" altLang="zh-CN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the CTC result of Test </a:t>
            </a:r>
            <a:r>
              <a:rPr lang="en-US" altLang="zh-CN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1</a:t>
            </a:r>
            <a:r>
              <a:rPr lang="en-CA" altLang="zh-CN" dirty="0"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is also provided. </a:t>
            </a:r>
          </a:p>
          <a:p>
            <a:pPr marL="571500" lvl="3" indent="-571500" algn="just">
              <a:buFont typeface="Arial" panose="020B0604020202020204" pitchFamily="34" charset="0"/>
              <a:buChar char="•"/>
            </a:pPr>
            <a:r>
              <a:rPr lang="en-CA" altLang="zh-CN" dirty="0">
                <a:latin typeface="Helvetica" panose="020B0604020202020204" pitchFamily="34" charset="0"/>
                <a:ea typeface="等线" panose="02010600030101010101" pitchFamily="2" charset="-122"/>
                <a:cs typeface="Helvetica" panose="020B0604020202020204" pitchFamily="34" charset="0"/>
              </a:rPr>
              <a:t>Test 1: NNCCP is only enabled for 8x8, 16x16 and 32x32 chroma blocks.</a:t>
            </a:r>
            <a:endParaRPr lang="zh-CN" altLang="zh-CN" dirty="0">
              <a:latin typeface="Helvetica" panose="020B0604020202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9180DF5-3985-475A-81E6-7DA3611B9B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2236" y="5457341"/>
            <a:ext cx="12065701" cy="3864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479319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6">
            <a:extLst>
              <a:ext uri="{FF2B5EF4-FFF2-40B4-BE49-F238E27FC236}">
                <a16:creationId xmlns:a16="http://schemas.microsoft.com/office/drawing/2014/main" id="{E65A70F5-1E3E-4600-B24E-7B0571B3F2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5400" dirty="0"/>
              <a:t>Conclusions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65F641A-3877-4677-B7DC-6F4603B101FF}"/>
              </a:ext>
            </a:extLst>
          </p:cNvPr>
          <p:cNvSpPr/>
          <p:nvPr/>
        </p:nvSpPr>
        <p:spPr>
          <a:xfrm>
            <a:off x="1758286" y="3515122"/>
            <a:ext cx="2086742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71500" indent="-571500" algn="just"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52575F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Propose a NN-based </a:t>
            </a:r>
            <a:r>
              <a:rPr lang="en-CA" altLang="zh-CN" dirty="0">
                <a:solidFill>
                  <a:srgbClr val="52575F"/>
                </a:solidFill>
              </a:rPr>
              <a:t>cross-component prediction method.</a:t>
            </a:r>
          </a:p>
          <a:p>
            <a:pPr marL="571500" indent="-571500" algn="just">
              <a:buFont typeface="Arial" panose="020B0604020202020204" pitchFamily="34" charset="0"/>
              <a:buChar char="•"/>
            </a:pPr>
            <a:endParaRPr lang="en-CA" altLang="zh-CN" dirty="0">
              <a:solidFill>
                <a:srgbClr val="52575F"/>
              </a:solidFill>
            </a:endParaRPr>
          </a:p>
          <a:p>
            <a:pPr marL="571500" indent="-571500" algn="just">
              <a:buClr>
                <a:srgbClr val="52575F"/>
              </a:buClr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srgbClr val="52575F"/>
                </a:solidFill>
              </a:rPr>
              <a:t>Simulation</a:t>
            </a:r>
            <a:r>
              <a:rPr lang="en-US" altLang="zh-CN" dirty="0">
                <a:solidFill>
                  <a:srgbClr val="52575F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 results show that additional BD rate saving can be achieved. </a:t>
            </a:r>
            <a:endParaRPr lang="zh-CN" altLang="zh-CN" dirty="0">
              <a:solidFill>
                <a:srgbClr val="52575F"/>
              </a:solidFill>
              <a:latin typeface="Helvetica" panose="020B0604020202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173492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Gradient">
  <a:themeElements>
    <a:clrScheme name="Gradient">
      <a:dk1>
        <a:srgbClr val="53585F"/>
      </a:dk1>
      <a:lt1>
        <a:srgbClr val="5F3E0C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TTTGBMedium"/>
        <a:ea typeface="TTTGBMedium"/>
        <a:cs typeface="TTTGBMedium"/>
      </a:majorFont>
      <a:minorFont>
        <a:latin typeface="TTTGBMedium"/>
        <a:ea typeface="TTTGBMedium"/>
        <a:cs typeface="TTTGBMedium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252D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chemeClr val="accent6">
                <a:hueOff val="10811956"/>
                <a:satOff val="-58544"/>
                <a:lumOff val="-9736"/>
              </a:schemeClr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Gradient">
  <a:themeElements>
    <a:clrScheme name="Gradient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189B1A"/>
      </a:accent2>
      <a:accent3>
        <a:srgbClr val="008C91"/>
      </a:accent3>
      <a:accent4>
        <a:srgbClr val="5747C1"/>
      </a:accent4>
      <a:accent5>
        <a:srgbClr val="971817"/>
      </a:accent5>
      <a:accent6>
        <a:srgbClr val="BC8027"/>
      </a:accent6>
      <a:hlink>
        <a:srgbClr val="0000FF"/>
      </a:hlink>
      <a:folHlink>
        <a:srgbClr val="FF00FF"/>
      </a:folHlink>
    </a:clrScheme>
    <a:fontScheme name="Gradient">
      <a:majorFont>
        <a:latin typeface="TTTGBMedium"/>
        <a:ea typeface="TTTGBMedium"/>
        <a:cs typeface="TTTGBMedium"/>
      </a:majorFont>
      <a:minorFont>
        <a:latin typeface="TTTGBMedium"/>
        <a:ea typeface="TTTGBMedium"/>
        <a:cs typeface="TTTGBMedium"/>
      </a:minorFont>
    </a:fontScheme>
    <a:fmtScheme name="Gradien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252D8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chemeClr val="accent6">
                <a:hueOff val="10811956"/>
                <a:satOff val="-58544"/>
                <a:lumOff val="-9736"/>
              </a:schemeClr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6410</TotalTime>
  <Words>426</Words>
  <Application>Microsoft Office PowerPoint</Application>
  <PresentationFormat>自定义</PresentationFormat>
  <Paragraphs>110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Helvetica Light</vt:lpstr>
      <vt:lpstr>Helvetica Neue</vt:lpstr>
      <vt:lpstr>Helvetica Neue Medium</vt:lpstr>
      <vt:lpstr>TTTGBMedium</vt:lpstr>
      <vt:lpstr>宋体</vt:lpstr>
      <vt:lpstr>腾讯体 W7</vt:lpstr>
      <vt:lpstr>Arial</vt:lpstr>
      <vt:lpstr>Calibri</vt:lpstr>
      <vt:lpstr>Helvetica</vt:lpstr>
      <vt:lpstr>Times New Roman</vt:lpstr>
      <vt:lpstr>Gradient</vt:lpstr>
      <vt:lpstr>AHG11: neural network based cross-component prediction model</vt:lpstr>
      <vt:lpstr>Outline</vt:lpstr>
      <vt:lpstr>Introduction</vt:lpstr>
      <vt:lpstr>Proposed Method</vt:lpstr>
      <vt:lpstr>Proposed Method</vt:lpstr>
      <vt:lpstr>Proposed Method</vt:lpstr>
      <vt:lpstr>Results</vt:lpstr>
      <vt:lpstr>Results</vt:lpstr>
      <vt:lpstr>Conclusions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共享 连接的力量</dc:title>
  <cp:lastModifiedBy>liqiangwang(王力强)</cp:lastModifiedBy>
  <cp:revision>595</cp:revision>
  <dcterms:modified xsi:type="dcterms:W3CDTF">2021-07-12T01:45:52Z</dcterms:modified>
</cp:coreProperties>
</file>