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1"/>
  </p:notesMasterIdLst>
  <p:sldIdLst>
    <p:sldId id="261" r:id="rId3"/>
    <p:sldId id="336" r:id="rId4"/>
    <p:sldId id="337" r:id="rId5"/>
    <p:sldId id="286" r:id="rId6"/>
    <p:sldId id="340" r:id="rId7"/>
    <p:sldId id="339" r:id="rId8"/>
    <p:sldId id="341" r:id="rId9"/>
    <p:sldId id="318" r:id="rId10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D7F7F"/>
    <a:srgbClr val="CCFFCC"/>
    <a:srgbClr val="0000E6"/>
    <a:srgbClr val="5BC9AF"/>
    <a:srgbClr val="BDE9DF"/>
    <a:srgbClr val="DFC213"/>
    <a:srgbClr val="EDD025"/>
    <a:srgbClr val="F7F21A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6E7073-B856-4F20-9C39-DA6B61ADA988}" v="11" dt="2021-07-07T02:11:01.3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5" autoAdjust="0"/>
    <p:restoredTop sz="94660"/>
  </p:normalViewPr>
  <p:slideViewPr>
    <p:cSldViewPr>
      <p:cViewPr varScale="1">
        <p:scale>
          <a:sx n="170" d="100"/>
          <a:sy n="170" d="100"/>
        </p:scale>
        <p:origin x="2744" y="120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07.07.2021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28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111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283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JVET-W0052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CE-related: CABAC skip mode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2643758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K. Abe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T. Toma, V. Drugeon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2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5B3E62A6-EC59-46B0-ABAF-0F9151C4A9C5}"/>
              </a:ext>
            </a:extLst>
          </p:cNvPr>
          <p:cNvSpPr txBox="1"/>
          <p:nvPr/>
        </p:nvSpPr>
        <p:spPr>
          <a:xfrm>
            <a:off x="408598" y="460631"/>
            <a:ext cx="10390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sz="1600" kern="0" dirty="0"/>
              <a:t>Overview</a:t>
            </a:r>
            <a:endParaRPr lang="ja-JP" altLang="ja-JP" sz="1600" dirty="0"/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92F5C5A-7AA2-4DBF-A23C-098C0F61278E}"/>
              </a:ext>
            </a:extLst>
          </p:cNvPr>
          <p:cNvSpPr/>
          <p:nvPr/>
        </p:nvSpPr>
        <p:spPr>
          <a:xfrm>
            <a:off x="251520" y="555526"/>
            <a:ext cx="155985" cy="153308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F800C256-25BF-458D-A862-D4ACD490270A}"/>
              </a:ext>
            </a:extLst>
          </p:cNvPr>
          <p:cNvSpPr txBox="1"/>
          <p:nvPr/>
        </p:nvSpPr>
        <p:spPr>
          <a:xfrm>
            <a:off x="323528" y="843558"/>
            <a:ext cx="880080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600" kern="0" dirty="0"/>
              <a:t>・</a:t>
            </a:r>
            <a:r>
              <a:rPr lang="en-US" altLang="ja-JP" sz="1600" kern="0" dirty="0"/>
              <a:t>Proposal to completely skip CABAC for all slice data syntax.</a:t>
            </a:r>
          </a:p>
          <a:p>
            <a:pPr>
              <a:spcBef>
                <a:spcPts val="600"/>
              </a:spcBef>
            </a:pPr>
            <a:r>
              <a:rPr lang="ja-JP" altLang="en-US" sz="1600" kern="0" dirty="0"/>
              <a:t>・</a:t>
            </a:r>
            <a:r>
              <a:rPr lang="en-US" altLang="ja-JP" sz="1600" kern="0" dirty="0"/>
              <a:t>It was originally proposed in JVET-M0089, JVET-N0207 and JVET-O0308.</a:t>
            </a:r>
          </a:p>
          <a:p>
            <a:pPr>
              <a:spcBef>
                <a:spcPts val="600"/>
              </a:spcBef>
            </a:pPr>
            <a:r>
              <a:rPr lang="ja-JP" altLang="en-US" sz="1600" kern="0" dirty="0"/>
              <a:t>・</a:t>
            </a:r>
            <a:r>
              <a:rPr lang="en-US" altLang="ja-JP" sz="1600" kern="0" dirty="0"/>
              <a:t>There are no technical changes compared to the previous proposals, only a report of HBD </a:t>
            </a:r>
          </a:p>
          <a:p>
            <a:pPr>
              <a:spcBef>
                <a:spcPts val="0"/>
              </a:spcBef>
            </a:pPr>
            <a:r>
              <a:rPr lang="ja-JP" altLang="en-US" sz="1600" kern="0" dirty="0"/>
              <a:t>  </a:t>
            </a:r>
            <a:r>
              <a:rPr lang="en-US" altLang="ja-JP" sz="1600" kern="0" dirty="0"/>
              <a:t>CTC results.</a:t>
            </a:r>
            <a:endParaRPr lang="ja-JP" altLang="ja-JP" sz="1600" dirty="0"/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018FF34E-B4D7-472F-9E2A-9041428B3AC3}"/>
              </a:ext>
            </a:extLst>
          </p:cNvPr>
          <p:cNvSpPr txBox="1"/>
          <p:nvPr/>
        </p:nvSpPr>
        <p:spPr>
          <a:xfrm>
            <a:off x="408598" y="2283718"/>
            <a:ext cx="17796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sz="1600" kern="0" dirty="0"/>
              <a:t>Related CE items</a:t>
            </a:r>
            <a:endParaRPr lang="ja-JP" altLang="ja-JP" sz="1600" dirty="0"/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C0589EFA-9246-4C88-BAD4-3DA91CC55D56}"/>
              </a:ext>
            </a:extLst>
          </p:cNvPr>
          <p:cNvSpPr/>
          <p:nvPr/>
        </p:nvSpPr>
        <p:spPr>
          <a:xfrm>
            <a:off x="251520" y="2378613"/>
            <a:ext cx="155985" cy="153308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5A31D3FC-EAB8-4D46-81BD-B6530E27B490}"/>
              </a:ext>
            </a:extLst>
          </p:cNvPr>
          <p:cNvSpPr txBox="1"/>
          <p:nvPr/>
        </p:nvSpPr>
        <p:spPr>
          <a:xfrm>
            <a:off x="323528" y="2643758"/>
            <a:ext cx="6811480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600" kern="0" dirty="0"/>
              <a:t>・</a:t>
            </a:r>
            <a:r>
              <a:rPr lang="en-US" altLang="ja-JP" sz="1600" kern="0" dirty="0"/>
              <a:t>CE3.1 (JVET-W0044)</a:t>
            </a:r>
          </a:p>
          <a:p>
            <a:pPr>
              <a:spcBef>
                <a:spcPts val="600"/>
              </a:spcBef>
            </a:pPr>
            <a:r>
              <a:rPr lang="ja-JP" altLang="en-US" sz="1600" kern="0" dirty="0"/>
              <a:t>     </a:t>
            </a:r>
            <a:r>
              <a:rPr lang="en-US" altLang="ja-JP" sz="1600" kern="0" dirty="0"/>
              <a:t>Performing </a:t>
            </a:r>
            <a:r>
              <a:rPr lang="en-US" altLang="ja-JP" sz="1600" dirty="0"/>
              <a:t>CABAC bypass alignment after CCB threshold is reached.</a:t>
            </a:r>
            <a:endParaRPr lang="ja-JP" altLang="ja-JP" sz="1600" dirty="0"/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D93A21E7-8602-4756-B555-DDD92A0BCFEF}"/>
              </a:ext>
            </a:extLst>
          </p:cNvPr>
          <p:cNvSpPr txBox="1"/>
          <p:nvPr/>
        </p:nvSpPr>
        <p:spPr>
          <a:xfrm>
            <a:off x="323528" y="3474513"/>
            <a:ext cx="8800807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600" kern="0" dirty="0"/>
              <a:t>・</a:t>
            </a:r>
            <a:r>
              <a:rPr lang="en-US" altLang="ja-JP" sz="1600" kern="0" dirty="0"/>
              <a:t>CE3.2 (JVET-W0045)</a:t>
            </a:r>
          </a:p>
          <a:p>
            <a:pPr>
              <a:spcBef>
                <a:spcPts val="600"/>
              </a:spcBef>
            </a:pPr>
            <a:r>
              <a:rPr lang="en-US" altLang="ja-JP" sz="1600" kern="0" dirty="0"/>
              <a:t>     Setting CCB threshold to 0 and performing CABAC bypass alignment at the start of residual.</a:t>
            </a: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B4C97FDA-50C3-4E98-A5B1-C1D188FABEC4}"/>
              </a:ext>
            </a:extLst>
          </p:cNvPr>
          <p:cNvSpPr txBox="1"/>
          <p:nvPr/>
        </p:nvSpPr>
        <p:spPr>
          <a:xfrm>
            <a:off x="426701" y="4249420"/>
            <a:ext cx="85683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600" kern="0" dirty="0">
                <a:solidFill>
                  <a:srgbClr val="C00000"/>
                </a:solidFill>
              </a:rPr>
              <a:t>All proposals aim to solve CABAC throughput issues by skipping CABAC engine processing.</a:t>
            </a:r>
            <a:endParaRPr lang="ja-JP" altLang="ja-JP" sz="1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037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3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65D0F51-0D52-453C-A744-CAE86EE62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483518"/>
            <a:ext cx="8784976" cy="611011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ja-JP" altLang="en-US" sz="1600" dirty="0"/>
              <a:t>・</a:t>
            </a:r>
            <a:r>
              <a:rPr lang="en-US" altLang="ja-JP" sz="1600" dirty="0"/>
              <a:t>Output binarized bins directly as a bitstream.</a:t>
            </a:r>
          </a:p>
          <a:p>
            <a:pPr marL="0" indent="0">
              <a:buNone/>
            </a:pPr>
            <a:r>
              <a:rPr lang="ja-JP" altLang="en-US" sz="1600" dirty="0"/>
              <a:t>・</a:t>
            </a:r>
            <a:r>
              <a:rPr lang="en-US" altLang="ja-JP" sz="1600" dirty="0"/>
              <a:t>CCB threshold is set equal to 0 (all residual is bypass coded in both RRC and TSRC).</a:t>
            </a:r>
            <a:endParaRPr lang="en-US" sz="1600" dirty="0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AB701D3-71F5-458C-8186-C27E58219E86}"/>
              </a:ext>
            </a:extLst>
          </p:cNvPr>
          <p:cNvSpPr/>
          <p:nvPr/>
        </p:nvSpPr>
        <p:spPr>
          <a:xfrm flipH="1">
            <a:off x="6789487" y="1546587"/>
            <a:ext cx="440479" cy="8156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34" name="円/楕円 73">
            <a:extLst>
              <a:ext uri="{FF2B5EF4-FFF2-40B4-BE49-F238E27FC236}">
                <a16:creationId xmlns:a16="http://schemas.microsoft.com/office/drawing/2014/main" id="{63368BD0-C7B0-40D3-BF97-C6F29DA76208}"/>
              </a:ext>
            </a:extLst>
          </p:cNvPr>
          <p:cNvSpPr/>
          <p:nvPr/>
        </p:nvSpPr>
        <p:spPr>
          <a:xfrm flipH="1">
            <a:off x="6898786" y="1670214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35" name="円/楕円 74">
            <a:extLst>
              <a:ext uri="{FF2B5EF4-FFF2-40B4-BE49-F238E27FC236}">
                <a16:creationId xmlns:a16="http://schemas.microsoft.com/office/drawing/2014/main" id="{E6CF4CA7-13BD-43CA-B14E-743D1C546E0E}"/>
              </a:ext>
            </a:extLst>
          </p:cNvPr>
          <p:cNvSpPr/>
          <p:nvPr/>
        </p:nvSpPr>
        <p:spPr>
          <a:xfrm flipH="1">
            <a:off x="6898786" y="2174266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36" name="円/楕円 75">
            <a:extLst>
              <a:ext uri="{FF2B5EF4-FFF2-40B4-BE49-F238E27FC236}">
                <a16:creationId xmlns:a16="http://schemas.microsoft.com/office/drawing/2014/main" id="{5C2F95D9-6058-4C6E-AA3C-FE9E0E0CA27E}"/>
              </a:ext>
            </a:extLst>
          </p:cNvPr>
          <p:cNvSpPr/>
          <p:nvPr/>
        </p:nvSpPr>
        <p:spPr>
          <a:xfrm flipH="1">
            <a:off x="7114810" y="1929978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B6868248-99F2-4C8F-863A-E48233B40CFE}"/>
              </a:ext>
            </a:extLst>
          </p:cNvPr>
          <p:cNvCxnSpPr>
            <a:cxnSpLocks/>
          </p:cNvCxnSpPr>
          <p:nvPr/>
        </p:nvCxnSpPr>
        <p:spPr>
          <a:xfrm flipV="1">
            <a:off x="6983735" y="1963390"/>
            <a:ext cx="130969" cy="254794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33E7F9C3-0AC1-48A2-AE00-6B6C5FEF6B91}"/>
              </a:ext>
            </a:extLst>
          </p:cNvPr>
          <p:cNvSpPr/>
          <p:nvPr/>
        </p:nvSpPr>
        <p:spPr>
          <a:xfrm>
            <a:off x="4419553" y="1546941"/>
            <a:ext cx="440479" cy="8156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39" name="円/楕円 65">
            <a:extLst>
              <a:ext uri="{FF2B5EF4-FFF2-40B4-BE49-F238E27FC236}">
                <a16:creationId xmlns:a16="http://schemas.microsoft.com/office/drawing/2014/main" id="{E4B77975-B97C-4E28-B624-CFEBD6A2B268}"/>
              </a:ext>
            </a:extLst>
          </p:cNvPr>
          <p:cNvSpPr/>
          <p:nvPr/>
        </p:nvSpPr>
        <p:spPr>
          <a:xfrm>
            <a:off x="4678733" y="1670568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0" name="円/楕円 66">
            <a:extLst>
              <a:ext uri="{FF2B5EF4-FFF2-40B4-BE49-F238E27FC236}">
                <a16:creationId xmlns:a16="http://schemas.microsoft.com/office/drawing/2014/main" id="{7EB15517-4FD2-43A8-A25B-C46BE9D16545}"/>
              </a:ext>
            </a:extLst>
          </p:cNvPr>
          <p:cNvSpPr/>
          <p:nvPr/>
        </p:nvSpPr>
        <p:spPr>
          <a:xfrm>
            <a:off x="4678733" y="2174620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1" name="円/楕円 67">
            <a:extLst>
              <a:ext uri="{FF2B5EF4-FFF2-40B4-BE49-F238E27FC236}">
                <a16:creationId xmlns:a16="http://schemas.microsoft.com/office/drawing/2014/main" id="{4BA21B7E-71FB-47BC-9F35-222EE1863822}"/>
              </a:ext>
            </a:extLst>
          </p:cNvPr>
          <p:cNvSpPr/>
          <p:nvPr/>
        </p:nvSpPr>
        <p:spPr>
          <a:xfrm>
            <a:off x="4462709" y="1930332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9054A557-FDEE-44EF-8C6B-19FD94C92516}"/>
              </a:ext>
            </a:extLst>
          </p:cNvPr>
          <p:cNvCxnSpPr>
            <a:cxnSpLocks/>
          </p:cNvCxnSpPr>
          <p:nvPr/>
        </p:nvCxnSpPr>
        <p:spPr>
          <a:xfrm flipH="1" flipV="1">
            <a:off x="4536282" y="1964730"/>
            <a:ext cx="135259" cy="270123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88595C85-09BB-4B6C-9073-9B392C1A50A2}"/>
              </a:ext>
            </a:extLst>
          </p:cNvPr>
          <p:cNvSpPr/>
          <p:nvPr/>
        </p:nvSpPr>
        <p:spPr>
          <a:xfrm>
            <a:off x="3293636" y="1758044"/>
            <a:ext cx="918324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Binarization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48B23A93-C356-456B-A39F-3B12067D4B94}"/>
              </a:ext>
            </a:extLst>
          </p:cNvPr>
          <p:cNvSpPr/>
          <p:nvPr/>
        </p:nvSpPr>
        <p:spPr>
          <a:xfrm>
            <a:off x="5940152" y="1495527"/>
            <a:ext cx="720080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CABAC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9EB10737-DD2E-44A8-B013-38686D466FE6}"/>
              </a:ext>
            </a:extLst>
          </p:cNvPr>
          <p:cNvSpPr/>
          <p:nvPr/>
        </p:nvSpPr>
        <p:spPr>
          <a:xfrm>
            <a:off x="1341676" y="1758044"/>
            <a:ext cx="926068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Trans/Quant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46" name="円/楕円 6">
            <a:extLst>
              <a:ext uri="{FF2B5EF4-FFF2-40B4-BE49-F238E27FC236}">
                <a16:creationId xmlns:a16="http://schemas.microsoft.com/office/drawing/2014/main" id="{D67D107C-B506-4223-A33A-ED9D2D0E1F59}"/>
              </a:ext>
            </a:extLst>
          </p:cNvPr>
          <p:cNvSpPr/>
          <p:nvPr/>
        </p:nvSpPr>
        <p:spPr>
          <a:xfrm>
            <a:off x="2640140" y="2956502"/>
            <a:ext cx="288000" cy="2880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＋</a:t>
            </a:r>
          </a:p>
        </p:txBody>
      </p:sp>
      <p:sp>
        <p:nvSpPr>
          <p:cNvPr id="47" name="円/楕円 7">
            <a:extLst>
              <a:ext uri="{FF2B5EF4-FFF2-40B4-BE49-F238E27FC236}">
                <a16:creationId xmlns:a16="http://schemas.microsoft.com/office/drawing/2014/main" id="{CF269C19-7D5E-486B-8145-47888ED1633E}"/>
              </a:ext>
            </a:extLst>
          </p:cNvPr>
          <p:cNvSpPr/>
          <p:nvPr/>
        </p:nvSpPr>
        <p:spPr>
          <a:xfrm>
            <a:off x="749398" y="1822316"/>
            <a:ext cx="288000" cy="2880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－</a:t>
            </a:r>
          </a:p>
        </p:txBody>
      </p: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79A0B9D1-FED1-4F1A-9FF2-A30B1FC572B5}"/>
              </a:ext>
            </a:extLst>
          </p:cNvPr>
          <p:cNvCxnSpPr>
            <a:cxnSpLocks/>
            <a:stCxn id="43" idx="3"/>
            <a:endCxn id="41" idx="2"/>
          </p:cNvCxnSpPr>
          <p:nvPr/>
        </p:nvCxnSpPr>
        <p:spPr>
          <a:xfrm>
            <a:off x="4211960" y="1966332"/>
            <a:ext cx="250749" cy="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957210CA-9256-471C-A163-F494F18C4E28}"/>
              </a:ext>
            </a:extLst>
          </p:cNvPr>
          <p:cNvCxnSpPr>
            <a:cxnSpLocks/>
            <a:endCxn id="44" idx="1"/>
          </p:cNvCxnSpPr>
          <p:nvPr/>
        </p:nvCxnSpPr>
        <p:spPr>
          <a:xfrm>
            <a:off x="5724128" y="1703815"/>
            <a:ext cx="216024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円/楕円 24">
            <a:extLst>
              <a:ext uri="{FF2B5EF4-FFF2-40B4-BE49-F238E27FC236}">
                <a16:creationId xmlns:a16="http://schemas.microsoft.com/office/drawing/2014/main" id="{25238C68-DD9E-49F7-8A5F-C9BE9AADD0B0}"/>
              </a:ext>
            </a:extLst>
          </p:cNvPr>
          <p:cNvSpPr/>
          <p:nvPr/>
        </p:nvSpPr>
        <p:spPr>
          <a:xfrm>
            <a:off x="2752153" y="1930332"/>
            <a:ext cx="72000" cy="72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ED646D02-3A0E-4AEC-837B-93A740EC18CA}"/>
              </a:ext>
            </a:extLst>
          </p:cNvPr>
          <p:cNvCxnSpPr>
            <a:cxnSpLocks/>
            <a:stCxn id="51" idx="6"/>
            <a:endCxn id="43" idx="1"/>
          </p:cNvCxnSpPr>
          <p:nvPr/>
        </p:nvCxnSpPr>
        <p:spPr>
          <a:xfrm>
            <a:off x="2824153" y="1966332"/>
            <a:ext cx="469483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id="{CC985E48-1FF3-48CB-BD30-D44E73DF1B62}"/>
              </a:ext>
            </a:extLst>
          </p:cNvPr>
          <p:cNvCxnSpPr>
            <a:cxnSpLocks/>
            <a:stCxn id="51" idx="4"/>
          </p:cNvCxnSpPr>
          <p:nvPr/>
        </p:nvCxnSpPr>
        <p:spPr>
          <a:xfrm>
            <a:off x="2788153" y="2002332"/>
            <a:ext cx="1" cy="327802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5786E8B3-116C-4220-8F59-71BC6854622F}"/>
              </a:ext>
            </a:extLst>
          </p:cNvPr>
          <p:cNvCxnSpPr>
            <a:cxnSpLocks/>
          </p:cNvCxnSpPr>
          <p:nvPr/>
        </p:nvCxnSpPr>
        <p:spPr>
          <a:xfrm flipH="1">
            <a:off x="2788153" y="2746710"/>
            <a:ext cx="1" cy="216024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矢印コネクタ 54">
            <a:extLst>
              <a:ext uri="{FF2B5EF4-FFF2-40B4-BE49-F238E27FC236}">
                <a16:creationId xmlns:a16="http://schemas.microsoft.com/office/drawing/2014/main" id="{142917E4-F7A4-41D0-A2A7-DE9A656A9DB6}"/>
              </a:ext>
            </a:extLst>
          </p:cNvPr>
          <p:cNvCxnSpPr>
            <a:cxnSpLocks/>
            <a:stCxn id="45" idx="3"/>
            <a:endCxn id="51" idx="2"/>
          </p:cNvCxnSpPr>
          <p:nvPr/>
        </p:nvCxnSpPr>
        <p:spPr>
          <a:xfrm>
            <a:off x="2267744" y="1966332"/>
            <a:ext cx="484409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矢印コネクタ 55">
            <a:extLst>
              <a:ext uri="{FF2B5EF4-FFF2-40B4-BE49-F238E27FC236}">
                <a16:creationId xmlns:a16="http://schemas.microsoft.com/office/drawing/2014/main" id="{0F9F98EE-9EBB-4F8A-8464-AA1B08DEB55F}"/>
              </a:ext>
            </a:extLst>
          </p:cNvPr>
          <p:cNvCxnSpPr>
            <a:cxnSpLocks/>
            <a:endCxn id="45" idx="1"/>
          </p:cNvCxnSpPr>
          <p:nvPr/>
        </p:nvCxnSpPr>
        <p:spPr>
          <a:xfrm>
            <a:off x="1036720" y="1966332"/>
            <a:ext cx="304956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矢印コネクタ 56">
            <a:extLst>
              <a:ext uri="{FF2B5EF4-FFF2-40B4-BE49-F238E27FC236}">
                <a16:creationId xmlns:a16="http://schemas.microsoft.com/office/drawing/2014/main" id="{92CC3BFB-F389-4050-9BC4-2541DF5F8A11}"/>
              </a:ext>
            </a:extLst>
          </p:cNvPr>
          <p:cNvCxnSpPr>
            <a:cxnSpLocks/>
          </p:cNvCxnSpPr>
          <p:nvPr/>
        </p:nvCxnSpPr>
        <p:spPr>
          <a:xfrm>
            <a:off x="251520" y="1966332"/>
            <a:ext cx="4972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円/楕円 55">
            <a:extLst>
              <a:ext uri="{FF2B5EF4-FFF2-40B4-BE49-F238E27FC236}">
                <a16:creationId xmlns:a16="http://schemas.microsoft.com/office/drawing/2014/main" id="{AF2611B2-46F7-40DB-A2A7-B6C8E57F1AED}"/>
              </a:ext>
            </a:extLst>
          </p:cNvPr>
          <p:cNvSpPr/>
          <p:nvPr/>
        </p:nvSpPr>
        <p:spPr>
          <a:xfrm>
            <a:off x="856720" y="3070750"/>
            <a:ext cx="72000" cy="72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42E6E616-9CA3-45CF-BDED-EE327292634D}"/>
              </a:ext>
            </a:extLst>
          </p:cNvPr>
          <p:cNvCxnSpPr>
            <a:cxnSpLocks/>
            <a:stCxn id="58" idx="0"/>
          </p:cNvCxnSpPr>
          <p:nvPr/>
        </p:nvCxnSpPr>
        <p:spPr>
          <a:xfrm flipV="1">
            <a:off x="892720" y="2110348"/>
            <a:ext cx="0" cy="960402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73BB228C-C8A0-4582-B719-EF723B88A273}"/>
              </a:ext>
            </a:extLst>
          </p:cNvPr>
          <p:cNvSpPr/>
          <p:nvPr/>
        </p:nvSpPr>
        <p:spPr>
          <a:xfrm>
            <a:off x="1331641" y="3523326"/>
            <a:ext cx="936103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Intra </a:t>
            </a:r>
            <a:r>
              <a:rPr lang="en-US" altLang="ja-JP" sz="1050" dirty="0" err="1">
                <a:solidFill>
                  <a:schemeClr val="tx1"/>
                </a:solidFill>
              </a:rPr>
              <a:t>Pred</a:t>
            </a:r>
            <a:endParaRPr lang="en-US" altLang="ja-JP" sz="1050" dirty="0">
              <a:solidFill>
                <a:schemeClr val="tx1"/>
              </a:solidFill>
            </a:endParaRPr>
          </a:p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Inter </a:t>
            </a:r>
            <a:r>
              <a:rPr lang="en-US" altLang="ja-JP" sz="1050" dirty="0" err="1">
                <a:solidFill>
                  <a:schemeClr val="tx1"/>
                </a:solidFill>
              </a:rPr>
              <a:t>Pred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cxnSp>
        <p:nvCxnSpPr>
          <p:cNvPr id="61" name="カギ線コネクタ 69">
            <a:extLst>
              <a:ext uri="{FF2B5EF4-FFF2-40B4-BE49-F238E27FC236}">
                <a16:creationId xmlns:a16="http://schemas.microsoft.com/office/drawing/2014/main" id="{0362E8B4-7CCF-4D85-A18B-94471CCAD401}"/>
              </a:ext>
            </a:extLst>
          </p:cNvPr>
          <p:cNvCxnSpPr>
            <a:cxnSpLocks/>
            <a:endCxn id="60" idx="3"/>
          </p:cNvCxnSpPr>
          <p:nvPr/>
        </p:nvCxnSpPr>
        <p:spPr>
          <a:xfrm rot="5400000">
            <a:off x="2287525" y="3230986"/>
            <a:ext cx="480848" cy="520409"/>
          </a:xfrm>
          <a:prstGeom prst="bentConnector2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61F119BB-E45E-4265-9D34-02F4942920A9}"/>
              </a:ext>
            </a:extLst>
          </p:cNvPr>
          <p:cNvCxnSpPr>
            <a:cxnSpLocks/>
            <a:stCxn id="58" idx="6"/>
          </p:cNvCxnSpPr>
          <p:nvPr/>
        </p:nvCxnSpPr>
        <p:spPr>
          <a:xfrm>
            <a:off x="928720" y="3106750"/>
            <a:ext cx="1715433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カギ線コネクタ 45">
            <a:extLst>
              <a:ext uri="{FF2B5EF4-FFF2-40B4-BE49-F238E27FC236}">
                <a16:creationId xmlns:a16="http://schemas.microsoft.com/office/drawing/2014/main" id="{E4FF049A-0078-42D5-96F6-0ECA46D47442}"/>
              </a:ext>
            </a:extLst>
          </p:cNvPr>
          <p:cNvCxnSpPr>
            <a:cxnSpLocks/>
            <a:stCxn id="60" idx="1"/>
            <a:endCxn id="58" idx="4"/>
          </p:cNvCxnSpPr>
          <p:nvPr/>
        </p:nvCxnSpPr>
        <p:spPr>
          <a:xfrm rot="10800000">
            <a:off x="892721" y="3142750"/>
            <a:ext cx="438921" cy="588864"/>
          </a:xfrm>
          <a:prstGeom prst="bentConnector2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矢印コネクタ 63">
            <a:extLst>
              <a:ext uri="{FF2B5EF4-FFF2-40B4-BE49-F238E27FC236}">
                <a16:creationId xmlns:a16="http://schemas.microsoft.com/office/drawing/2014/main" id="{F3609BC2-2CCD-4AB9-A96C-D1C1F96B65D4}"/>
              </a:ext>
            </a:extLst>
          </p:cNvPr>
          <p:cNvCxnSpPr>
            <a:cxnSpLocks/>
            <a:stCxn id="39" idx="6"/>
          </p:cNvCxnSpPr>
          <p:nvPr/>
        </p:nvCxnSpPr>
        <p:spPr>
          <a:xfrm flipV="1">
            <a:off x="4750733" y="1703815"/>
            <a:ext cx="253315" cy="2753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811EDCB5-9D8E-42AE-A2C0-45C45858D04D}"/>
              </a:ext>
            </a:extLst>
          </p:cNvPr>
          <p:cNvCxnSpPr>
            <a:cxnSpLocks/>
            <a:endCxn id="34" idx="6"/>
          </p:cNvCxnSpPr>
          <p:nvPr/>
        </p:nvCxnSpPr>
        <p:spPr>
          <a:xfrm>
            <a:off x="6660232" y="1703815"/>
            <a:ext cx="238554" cy="2399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622268B8-701D-4536-AAFD-F2E076C8EE3D}"/>
              </a:ext>
            </a:extLst>
          </p:cNvPr>
          <p:cNvCxnSpPr>
            <a:cxnSpLocks/>
            <a:stCxn id="40" idx="6"/>
            <a:endCxn id="35" idx="6"/>
          </p:cNvCxnSpPr>
          <p:nvPr/>
        </p:nvCxnSpPr>
        <p:spPr>
          <a:xfrm flipV="1">
            <a:off x="4750733" y="2210266"/>
            <a:ext cx="2148053" cy="354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矢印コネクタ 66">
            <a:extLst>
              <a:ext uri="{FF2B5EF4-FFF2-40B4-BE49-F238E27FC236}">
                <a16:creationId xmlns:a16="http://schemas.microsoft.com/office/drawing/2014/main" id="{09174803-9024-444B-A042-6D89CB21313C}"/>
              </a:ext>
            </a:extLst>
          </p:cNvPr>
          <p:cNvCxnSpPr>
            <a:cxnSpLocks/>
          </p:cNvCxnSpPr>
          <p:nvPr/>
        </p:nvCxnSpPr>
        <p:spPr>
          <a:xfrm>
            <a:off x="7176644" y="1970974"/>
            <a:ext cx="288032" cy="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B7F2C2FD-8A4F-4508-856D-3C85F64D6C49}"/>
              </a:ext>
            </a:extLst>
          </p:cNvPr>
          <p:cNvSpPr/>
          <p:nvPr/>
        </p:nvSpPr>
        <p:spPr>
          <a:xfrm>
            <a:off x="101326" y="1557460"/>
            <a:ext cx="59022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Input</a:t>
            </a:r>
          </a:p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 image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DD2F620E-D477-4F21-99DD-06087878E7FE}"/>
              </a:ext>
            </a:extLst>
          </p:cNvPr>
          <p:cNvSpPr/>
          <p:nvPr/>
        </p:nvSpPr>
        <p:spPr>
          <a:xfrm>
            <a:off x="8190934" y="1551282"/>
            <a:ext cx="59663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Output</a:t>
            </a:r>
          </a:p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stream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EE355E8E-4C9E-4E45-9D0F-0CF7842091B4}"/>
              </a:ext>
            </a:extLst>
          </p:cNvPr>
          <p:cNvSpPr/>
          <p:nvPr/>
        </p:nvSpPr>
        <p:spPr>
          <a:xfrm>
            <a:off x="2204409" y="2330134"/>
            <a:ext cx="1184573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 err="1">
                <a:solidFill>
                  <a:schemeClr val="tx1"/>
                </a:solidFill>
              </a:rPr>
              <a:t>Inv</a:t>
            </a:r>
            <a:r>
              <a:rPr kumimoji="1" lang="en-US" altLang="ja-JP" sz="1050" dirty="0">
                <a:solidFill>
                  <a:schemeClr val="tx1"/>
                </a:solidFill>
              </a:rPr>
              <a:t> Quant/Trans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73" name="円柱 72">
            <a:extLst>
              <a:ext uri="{FF2B5EF4-FFF2-40B4-BE49-F238E27FC236}">
                <a16:creationId xmlns:a16="http://schemas.microsoft.com/office/drawing/2014/main" id="{6D83CD81-0CE7-445F-B14E-D13A1AA2B9D5}"/>
              </a:ext>
            </a:extLst>
          </p:cNvPr>
          <p:cNvSpPr/>
          <p:nvPr/>
        </p:nvSpPr>
        <p:spPr>
          <a:xfrm>
            <a:off x="5004048" y="1419622"/>
            <a:ext cx="720080" cy="576064"/>
          </a:xfrm>
          <a:prstGeom prst="ca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Bin stream</a:t>
            </a:r>
          </a:p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buffer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74" name="円柱 73">
            <a:extLst>
              <a:ext uri="{FF2B5EF4-FFF2-40B4-BE49-F238E27FC236}">
                <a16:creationId xmlns:a16="http://schemas.microsoft.com/office/drawing/2014/main" id="{6D0F3299-D444-47AB-98F4-0AA51E830FDA}"/>
              </a:ext>
            </a:extLst>
          </p:cNvPr>
          <p:cNvSpPr/>
          <p:nvPr/>
        </p:nvSpPr>
        <p:spPr>
          <a:xfrm>
            <a:off x="7464676" y="1688545"/>
            <a:ext cx="720080" cy="576064"/>
          </a:xfrm>
          <a:prstGeom prst="ca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Bit stream</a:t>
            </a:r>
          </a:p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buffer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cxnSp>
        <p:nvCxnSpPr>
          <p:cNvPr id="75" name="直線矢印コネクタ 74">
            <a:extLst>
              <a:ext uri="{FF2B5EF4-FFF2-40B4-BE49-F238E27FC236}">
                <a16:creationId xmlns:a16="http://schemas.microsoft.com/office/drawing/2014/main" id="{0F6EB099-4980-4746-A482-A5057DDAE989}"/>
              </a:ext>
            </a:extLst>
          </p:cNvPr>
          <p:cNvCxnSpPr>
            <a:cxnSpLocks/>
          </p:cNvCxnSpPr>
          <p:nvPr/>
        </p:nvCxnSpPr>
        <p:spPr>
          <a:xfrm>
            <a:off x="8184756" y="1970974"/>
            <a:ext cx="4972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97D8AD96-AFC1-4176-9416-4DAE73358704}"/>
              </a:ext>
            </a:extLst>
          </p:cNvPr>
          <p:cNvSpPr txBox="1"/>
          <p:nvPr/>
        </p:nvSpPr>
        <p:spPr>
          <a:xfrm>
            <a:off x="755576" y="4299942"/>
            <a:ext cx="7442552" cy="33855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>
                <a:solidFill>
                  <a:srgbClr val="C00000"/>
                </a:solidFill>
                <a:latin typeface="+mn-lt"/>
                <a:ea typeface="ＭＳ Ｐゴシック" panose="020B0600070205080204" pitchFamily="50" charset="-128"/>
              </a:rPr>
              <a:t>Avoids all CABAC throughput issues without any additional building blocks. </a:t>
            </a:r>
            <a:endParaRPr lang="ja-JP" altLang="en-US" sz="1600" dirty="0">
              <a:solidFill>
                <a:srgbClr val="C00000"/>
              </a:solidFill>
              <a:latin typeface="+mn-lt"/>
              <a:ea typeface="ＭＳ Ｐゴシック" panose="020B0600070205080204" pitchFamily="50" charset="-128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FEC93DAC-A4DD-4EED-B7F2-DA71F3FDFEAD}"/>
              </a:ext>
            </a:extLst>
          </p:cNvPr>
          <p:cNvSpPr/>
          <p:nvPr/>
        </p:nvSpPr>
        <p:spPr>
          <a:xfrm>
            <a:off x="4437510" y="2667573"/>
            <a:ext cx="3528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1600" dirty="0">
                <a:solidFill>
                  <a:srgbClr val="0000CC"/>
                </a:solidFill>
              </a:rPr>
              <a:t>It can be switched at stream level.</a:t>
            </a:r>
            <a:endParaRPr lang="ja-JP" altLang="en-US" sz="1600" dirty="0">
              <a:solidFill>
                <a:srgbClr val="0000CC"/>
              </a:solidFill>
            </a:endParaRPr>
          </a:p>
        </p:txBody>
      </p: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A796B8AA-B198-4E99-95A2-ABE56219A10F}"/>
              </a:ext>
            </a:extLst>
          </p:cNvPr>
          <p:cNvCxnSpPr>
            <a:cxnSpLocks/>
          </p:cNvCxnSpPr>
          <p:nvPr/>
        </p:nvCxnSpPr>
        <p:spPr>
          <a:xfrm>
            <a:off x="4609620" y="2283718"/>
            <a:ext cx="250412" cy="432048"/>
          </a:xfrm>
          <a:prstGeom prst="line">
            <a:avLst/>
          </a:prstGeom>
          <a:ln w="9525">
            <a:solidFill>
              <a:srgbClr val="0000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7BC62BAB-A65F-4B66-BCD3-C57376C8DA14}"/>
              </a:ext>
            </a:extLst>
          </p:cNvPr>
          <p:cNvCxnSpPr>
            <a:cxnSpLocks/>
          </p:cNvCxnSpPr>
          <p:nvPr/>
        </p:nvCxnSpPr>
        <p:spPr>
          <a:xfrm>
            <a:off x="3779912" y="2139702"/>
            <a:ext cx="576064" cy="1008112"/>
          </a:xfrm>
          <a:prstGeom prst="line">
            <a:avLst/>
          </a:prstGeom>
          <a:ln w="9525">
            <a:solidFill>
              <a:srgbClr val="0000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3F0F8D98-C6AA-4BB1-8464-F10881447E79}"/>
              </a:ext>
            </a:extLst>
          </p:cNvPr>
          <p:cNvSpPr/>
          <p:nvPr/>
        </p:nvSpPr>
        <p:spPr>
          <a:xfrm>
            <a:off x="3900112" y="3143051"/>
            <a:ext cx="38402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1600" dirty="0">
                <a:solidFill>
                  <a:srgbClr val="0000CC"/>
                </a:solidFill>
              </a:rPr>
              <a:t>CCB threshold is always set equal to 0.</a:t>
            </a:r>
            <a:endParaRPr lang="ja-JP" altLang="en-US" sz="16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974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(HBD Low QP CTC)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E4B1D00-E0B9-417C-9B5A-034C03E9AF57}"/>
              </a:ext>
            </a:extLst>
          </p:cNvPr>
          <p:cNvSpPr txBox="1">
            <a:spLocks/>
          </p:cNvSpPr>
          <p:nvPr/>
        </p:nvSpPr>
        <p:spPr>
          <a:xfrm>
            <a:off x="179512" y="481995"/>
            <a:ext cx="6552728" cy="61101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/>
              <a:t>Anchor </a:t>
            </a:r>
            <a:r>
              <a:rPr lang="en-US" altLang="ja-JP" sz="1600" kern="0" dirty="0"/>
              <a:t>: VTM13.0</a:t>
            </a:r>
          </a:p>
          <a:p>
            <a:pPr marL="0" indent="0">
              <a:buNone/>
            </a:pPr>
            <a:r>
              <a:rPr lang="en-US" altLang="ja-JP" sz="1600" kern="0" dirty="0"/>
              <a:t>Test     : CABAC skip mode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81C8B85E-559B-4DED-9005-C27C5F3034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019075"/>
              </p:ext>
            </p:extLst>
          </p:nvPr>
        </p:nvGraphicFramePr>
        <p:xfrm>
          <a:off x="107504" y="1347614"/>
          <a:ext cx="8929000" cy="2933876"/>
        </p:xfrm>
        <a:graphic>
          <a:graphicData uri="http://schemas.openxmlformats.org/drawingml/2006/table">
            <a:tbl>
              <a:tblPr/>
              <a:tblGrid>
                <a:gridCol w="615898">
                  <a:extLst>
                    <a:ext uri="{9D8B030D-6E8A-4147-A177-3AD203B41FA5}">
                      <a16:colId xmlns:a16="http://schemas.microsoft.com/office/drawing/2014/main" val="135890060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962026263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494881452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837392645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26881113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70282710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392184284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15108030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178730448"/>
                    </a:ext>
                  </a:extLst>
                </a:gridCol>
                <a:gridCol w="136867">
                  <a:extLst>
                    <a:ext uri="{9D8B030D-6E8A-4147-A177-3AD203B41FA5}">
                      <a16:colId xmlns:a16="http://schemas.microsoft.com/office/drawing/2014/main" val="1723644778"/>
                    </a:ext>
                  </a:extLst>
                </a:gridCol>
                <a:gridCol w="655001">
                  <a:extLst>
                    <a:ext uri="{9D8B030D-6E8A-4147-A177-3AD203B41FA5}">
                      <a16:colId xmlns:a16="http://schemas.microsoft.com/office/drawing/2014/main" val="1372209025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256038883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08485237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232225364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1411244540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591181598"/>
                    </a:ext>
                  </a:extLst>
                </a:gridCol>
                <a:gridCol w="146643">
                  <a:extLst>
                    <a:ext uri="{9D8B030D-6E8A-4147-A177-3AD203B41FA5}">
                      <a16:colId xmlns:a16="http://schemas.microsoft.com/office/drawing/2014/main" val="621299868"/>
                    </a:ext>
                  </a:extLst>
                </a:gridCol>
                <a:gridCol w="694107">
                  <a:extLst>
                    <a:ext uri="{9D8B030D-6E8A-4147-A177-3AD203B41FA5}">
                      <a16:colId xmlns:a16="http://schemas.microsoft.com/office/drawing/2014/main" val="1305295199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71340724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415017334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46148286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953165380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105819685"/>
                    </a:ext>
                  </a:extLst>
                </a:gridCol>
              </a:tblGrid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355387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80056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454148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13.04%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15.22%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15.57%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12.82%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14.92%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15.39%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7.81%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9.18%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2.13%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06630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11.06%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10.85%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12.18%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12.26%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7.41%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7.89%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3.40%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238949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12.05%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13.80%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13.96%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11.83%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13.83%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7.61%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8.17%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8.82%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61%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710562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16826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74725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55090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01683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17.98%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22.18%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21.48%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17.29%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21.52%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21.26%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14.15%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17.13%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1.68%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72%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59729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16.97%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18.15%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17.54%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16.30%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17.67%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83%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15.01%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3.79%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4.00%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64242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20.17%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19.51%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16.79%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19.60%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19.35%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84%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14.58%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16.70%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2.74%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2.91%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42500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18942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0998613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419289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00584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17.80%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21.53%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21.62%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17.16%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20.99%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21.45%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14.47%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16.46%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17.06%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6200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16.61%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17.96%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16.02%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17.56%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17.39%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15.26%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16.13%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16.21%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4.07%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4.14%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4.13%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69%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63145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17.21%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19.75%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19.52%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16.59%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19.28%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19.42%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14.87%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16.64%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001280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970785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PQ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15.58%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17.90%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17.66%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15.07%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17.53%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14.06%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74%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967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938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(HBD Low QP CTC)</a:t>
            </a:r>
          </a:p>
        </p:txBody>
      </p:sp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B3C589FC-7361-477B-B981-4F8741274D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429263"/>
              </p:ext>
            </p:extLst>
          </p:nvPr>
        </p:nvGraphicFramePr>
        <p:xfrm>
          <a:off x="107504" y="1347614"/>
          <a:ext cx="8929000" cy="2933876"/>
        </p:xfrm>
        <a:graphic>
          <a:graphicData uri="http://schemas.openxmlformats.org/drawingml/2006/table">
            <a:tbl>
              <a:tblPr/>
              <a:tblGrid>
                <a:gridCol w="615898">
                  <a:extLst>
                    <a:ext uri="{9D8B030D-6E8A-4147-A177-3AD203B41FA5}">
                      <a16:colId xmlns:a16="http://schemas.microsoft.com/office/drawing/2014/main" val="135890060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962026263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494881452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837392645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26881113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70282710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392184284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15108030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178730448"/>
                    </a:ext>
                  </a:extLst>
                </a:gridCol>
                <a:gridCol w="136867">
                  <a:extLst>
                    <a:ext uri="{9D8B030D-6E8A-4147-A177-3AD203B41FA5}">
                      <a16:colId xmlns:a16="http://schemas.microsoft.com/office/drawing/2014/main" val="1723644778"/>
                    </a:ext>
                  </a:extLst>
                </a:gridCol>
                <a:gridCol w="655001">
                  <a:extLst>
                    <a:ext uri="{9D8B030D-6E8A-4147-A177-3AD203B41FA5}">
                      <a16:colId xmlns:a16="http://schemas.microsoft.com/office/drawing/2014/main" val="1372209025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256038883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08485237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232225364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1411244540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591181598"/>
                    </a:ext>
                  </a:extLst>
                </a:gridCol>
                <a:gridCol w="146643">
                  <a:extLst>
                    <a:ext uri="{9D8B030D-6E8A-4147-A177-3AD203B41FA5}">
                      <a16:colId xmlns:a16="http://schemas.microsoft.com/office/drawing/2014/main" val="621299868"/>
                    </a:ext>
                  </a:extLst>
                </a:gridCol>
                <a:gridCol w="694107">
                  <a:extLst>
                    <a:ext uri="{9D8B030D-6E8A-4147-A177-3AD203B41FA5}">
                      <a16:colId xmlns:a16="http://schemas.microsoft.com/office/drawing/2014/main" val="1305295199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71340724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415017334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46148286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953165380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105819685"/>
                    </a:ext>
                  </a:extLst>
                </a:gridCol>
              </a:tblGrid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355387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80056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454148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6.25%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7.30%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6.75%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3.04%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1.93%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2.26%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06630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-3.33%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1.87%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-0.78%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238949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3.52%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2.45%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-0.54%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710562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16826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74725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55090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01683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10.01%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16.04%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7.60%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6.93%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-0.67%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59729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7.46%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8.86%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5.18%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7.08%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-0.59%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64242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8.73%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9.99%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8.12%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8.23%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6.06%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7.78%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-0.63%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42500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18942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0998613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419289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00584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9.67%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15.31%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13.89%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7.26%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6.41%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7.85%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-0.72%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6200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6.84%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3.33%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8.43%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4.69%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6.78%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-0.61%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63145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8.26%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9.32%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8.29%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7.85%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5.55%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7.31%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-0.67%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001280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970785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PQ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6.84%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7.23%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6.04%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6.18%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4.17%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5.47%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-0.61%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967618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DFA26AE-5BD6-466B-80DA-03D06DE32B9D}"/>
              </a:ext>
            </a:extLst>
          </p:cNvPr>
          <p:cNvSpPr txBox="1">
            <a:spLocks/>
          </p:cNvSpPr>
          <p:nvPr/>
        </p:nvSpPr>
        <p:spPr>
          <a:xfrm>
            <a:off x="179512" y="481995"/>
            <a:ext cx="6552728" cy="61101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/>
              <a:t>Anchor </a:t>
            </a:r>
            <a:r>
              <a:rPr lang="en-US" altLang="ja-JP" sz="1600" kern="0" dirty="0"/>
              <a:t>: HM16.23 </a:t>
            </a:r>
            <a:r>
              <a:rPr lang="en-US" altLang="ja-JP" sz="1600" kern="0" dirty="0" err="1"/>
              <a:t>RExt</a:t>
            </a:r>
            <a:r>
              <a:rPr lang="en-US" altLang="ja-JP" sz="1600" kern="0" dirty="0"/>
              <a:t> (AHG8 report)</a:t>
            </a:r>
          </a:p>
          <a:p>
            <a:pPr marL="0" indent="0">
              <a:buNone/>
            </a:pPr>
            <a:r>
              <a:rPr lang="en-US" altLang="ja-JP" sz="1600" kern="0" dirty="0"/>
              <a:t>Test     : CABAC skip mode</a:t>
            </a:r>
          </a:p>
        </p:txBody>
      </p:sp>
    </p:spTree>
    <p:extLst>
      <p:ext uri="{BB962C8B-B14F-4D97-AF65-F5344CB8AC3E}">
        <p14:creationId xmlns:p14="http://schemas.microsoft.com/office/powerpoint/2010/main" val="116202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(HBD Normal</a:t>
            </a:r>
            <a:r>
              <a:rPr lang="ja-JP" altLang="en-US" sz="2400" dirty="0">
                <a:solidFill>
                  <a:schemeClr val="bg1"/>
                </a:solidFill>
              </a:rPr>
              <a:t> </a:t>
            </a:r>
            <a:r>
              <a:rPr lang="en-US" altLang="ja-JP" sz="2400" dirty="0">
                <a:solidFill>
                  <a:schemeClr val="bg1"/>
                </a:solidFill>
              </a:rPr>
              <a:t>QP CTC)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E4B1D00-E0B9-417C-9B5A-034C03E9AF57}"/>
              </a:ext>
            </a:extLst>
          </p:cNvPr>
          <p:cNvSpPr txBox="1">
            <a:spLocks/>
          </p:cNvSpPr>
          <p:nvPr/>
        </p:nvSpPr>
        <p:spPr>
          <a:xfrm>
            <a:off x="179512" y="481995"/>
            <a:ext cx="6552728" cy="61101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/>
              <a:t>Anchor </a:t>
            </a:r>
            <a:r>
              <a:rPr lang="en-US" altLang="ja-JP" sz="1600" kern="0" dirty="0"/>
              <a:t>: VTM13.0</a:t>
            </a:r>
          </a:p>
          <a:p>
            <a:pPr marL="0" indent="0">
              <a:buNone/>
            </a:pPr>
            <a:r>
              <a:rPr lang="en-US" altLang="ja-JP" sz="1600" kern="0" dirty="0"/>
              <a:t>Test     : CABAC skip mode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4876E48D-4AB0-41FB-86F9-FD0B6F419F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28306"/>
              </p:ext>
            </p:extLst>
          </p:nvPr>
        </p:nvGraphicFramePr>
        <p:xfrm>
          <a:off x="1187624" y="1491630"/>
          <a:ext cx="6444700" cy="2008665"/>
        </p:xfrm>
        <a:graphic>
          <a:graphicData uri="http://schemas.openxmlformats.org/drawingml/2006/table">
            <a:tbl>
              <a:tblPr/>
              <a:tblGrid>
                <a:gridCol w="789880">
                  <a:extLst>
                    <a:ext uri="{9D8B030D-6E8A-4147-A177-3AD203B41FA5}">
                      <a16:colId xmlns:a16="http://schemas.microsoft.com/office/drawing/2014/main" val="4286973592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2517850462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1778258828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2045679326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2199245606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249566464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3724577086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2313559421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2942927452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1633988980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3657960327"/>
                    </a:ext>
                  </a:extLst>
                </a:gridCol>
              </a:tblGrid>
              <a:tr h="13391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8266560"/>
                  </a:ext>
                </a:extLst>
              </a:tr>
              <a:tr h="1339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479109"/>
                  </a:ext>
                </a:extLst>
              </a:tr>
              <a:tr h="1339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722541"/>
                  </a:ext>
                </a:extLst>
              </a:tr>
              <a:tr h="1339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PSNR-L100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062829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13.47%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13.91%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14.38%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16.37%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14.21%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16.31%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092182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19.35%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11.28%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531905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13.47%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13.91%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14.38%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16.37%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16.78%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14.94%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14.39%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177837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390328"/>
                  </a:ext>
                </a:extLst>
              </a:tr>
              <a:tr h="13391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214511"/>
                  </a:ext>
                </a:extLst>
              </a:tr>
              <a:tr h="1339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100269"/>
                  </a:ext>
                </a:extLst>
              </a:tr>
              <a:tr h="1339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2905336"/>
                  </a:ext>
                </a:extLst>
              </a:tr>
              <a:tr h="1339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PSNR-L100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028172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15.86%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18.51%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15.80%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16.99%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18.39%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15.76%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16.75%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354499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22.12%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12.68%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10.32%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906619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15.86%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18.51%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15.80%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16.99%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20.25%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14.22%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4733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8148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Additional Study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DB72C1DC-0F8C-4607-A2E8-360E9019E3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770648"/>
              </p:ext>
            </p:extLst>
          </p:nvPr>
        </p:nvGraphicFramePr>
        <p:xfrm>
          <a:off x="683568" y="771550"/>
          <a:ext cx="7776864" cy="3251525"/>
        </p:xfrm>
        <a:graphic>
          <a:graphicData uri="http://schemas.openxmlformats.org/drawingml/2006/table">
            <a:tbl>
              <a:tblPr/>
              <a:tblGrid>
                <a:gridCol w="635754">
                  <a:extLst>
                    <a:ext uri="{9D8B030D-6E8A-4147-A177-3AD203B41FA5}">
                      <a16:colId xmlns:a16="http://schemas.microsoft.com/office/drawing/2014/main" val="2045922698"/>
                    </a:ext>
                  </a:extLst>
                </a:gridCol>
                <a:gridCol w="1013521">
                  <a:extLst>
                    <a:ext uri="{9D8B030D-6E8A-4147-A177-3AD203B41FA5}">
                      <a16:colId xmlns:a16="http://schemas.microsoft.com/office/drawing/2014/main" val="1461272401"/>
                    </a:ext>
                  </a:extLst>
                </a:gridCol>
                <a:gridCol w="276415">
                  <a:extLst>
                    <a:ext uri="{9D8B030D-6E8A-4147-A177-3AD203B41FA5}">
                      <a16:colId xmlns:a16="http://schemas.microsoft.com/office/drawing/2014/main" val="1000780116"/>
                    </a:ext>
                  </a:extLst>
                </a:gridCol>
                <a:gridCol w="554840">
                  <a:extLst>
                    <a:ext uri="{9D8B030D-6E8A-4147-A177-3AD203B41FA5}">
                      <a16:colId xmlns:a16="http://schemas.microsoft.com/office/drawing/2014/main" val="2804667606"/>
                    </a:ext>
                  </a:extLst>
                </a:gridCol>
                <a:gridCol w="635754">
                  <a:extLst>
                    <a:ext uri="{9D8B030D-6E8A-4147-A177-3AD203B41FA5}">
                      <a16:colId xmlns:a16="http://schemas.microsoft.com/office/drawing/2014/main" val="3815972708"/>
                    </a:ext>
                  </a:extLst>
                </a:gridCol>
                <a:gridCol w="554840">
                  <a:extLst>
                    <a:ext uri="{9D8B030D-6E8A-4147-A177-3AD203B41FA5}">
                      <a16:colId xmlns:a16="http://schemas.microsoft.com/office/drawing/2014/main" val="1809744389"/>
                    </a:ext>
                  </a:extLst>
                </a:gridCol>
                <a:gridCol w="554840">
                  <a:extLst>
                    <a:ext uri="{9D8B030D-6E8A-4147-A177-3AD203B41FA5}">
                      <a16:colId xmlns:a16="http://schemas.microsoft.com/office/drawing/2014/main" val="1652226569"/>
                    </a:ext>
                  </a:extLst>
                </a:gridCol>
                <a:gridCol w="635754">
                  <a:extLst>
                    <a:ext uri="{9D8B030D-6E8A-4147-A177-3AD203B41FA5}">
                      <a16:colId xmlns:a16="http://schemas.microsoft.com/office/drawing/2014/main" val="1026818004"/>
                    </a:ext>
                  </a:extLst>
                </a:gridCol>
                <a:gridCol w="554840">
                  <a:extLst>
                    <a:ext uri="{9D8B030D-6E8A-4147-A177-3AD203B41FA5}">
                      <a16:colId xmlns:a16="http://schemas.microsoft.com/office/drawing/2014/main" val="3282839623"/>
                    </a:ext>
                  </a:extLst>
                </a:gridCol>
                <a:gridCol w="635754">
                  <a:extLst>
                    <a:ext uri="{9D8B030D-6E8A-4147-A177-3AD203B41FA5}">
                      <a16:colId xmlns:a16="http://schemas.microsoft.com/office/drawing/2014/main" val="73296426"/>
                    </a:ext>
                  </a:extLst>
                </a:gridCol>
                <a:gridCol w="554840">
                  <a:extLst>
                    <a:ext uri="{9D8B030D-6E8A-4147-A177-3AD203B41FA5}">
                      <a16:colId xmlns:a16="http://schemas.microsoft.com/office/drawing/2014/main" val="2842299044"/>
                    </a:ext>
                  </a:extLst>
                </a:gridCol>
                <a:gridCol w="554840">
                  <a:extLst>
                    <a:ext uri="{9D8B030D-6E8A-4147-A177-3AD203B41FA5}">
                      <a16:colId xmlns:a16="http://schemas.microsoft.com/office/drawing/2014/main" val="2237337225"/>
                    </a:ext>
                  </a:extLst>
                </a:gridCol>
                <a:gridCol w="614872">
                  <a:extLst>
                    <a:ext uri="{9D8B030D-6E8A-4147-A177-3AD203B41FA5}">
                      <a16:colId xmlns:a16="http://schemas.microsoft.com/office/drawing/2014/main" val="440557209"/>
                    </a:ext>
                  </a:extLst>
                </a:gridCol>
              </a:tblGrid>
              <a:tr h="74430"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　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QP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VTM13.0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CABAC skip mode (proposal)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2015841"/>
                  </a:ext>
                </a:extLst>
              </a:tr>
              <a:tr h="153470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bit rata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(kbps)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Bin rate (kbps)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symbol rate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(ksps)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bit rata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(kbps)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Bin rate (kbps)</a:t>
                      </a:r>
                      <a:r>
                        <a:rPr lang="ja-JP" alt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 </a:t>
                      </a:r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(for</a:t>
                      </a:r>
                      <a:r>
                        <a:rPr lang="ja-JP" alt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 </a:t>
                      </a:r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reference)</a:t>
                      </a:r>
                      <a:endParaRPr 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Yu Gothic" panose="020B0400000000000000" pitchFamily="50" charset="-128"/>
                      </a:endParaRP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symbol rate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(ksps)</a:t>
                      </a:r>
                    </a:p>
                  </a:txBody>
                  <a:tcPr marL="0" marR="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758342"/>
                  </a:ext>
                </a:extLst>
              </a:tr>
              <a:tr h="159105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context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bypass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total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context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bypass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total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022974"/>
                  </a:ext>
                </a:extLst>
              </a:tr>
              <a:tr h="153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PQ 4:2:2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AI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Market3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50fps)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(CTC results x 8)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802,127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425,872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527,980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953,852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649,766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839,641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48,883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790,730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839,613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382,101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912143"/>
                  </a:ext>
                </a:extLst>
              </a:tr>
              <a:tr h="15347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475,046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309,651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273,461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583,111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444,795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502,473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50,406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452,039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502,445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269,834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413713"/>
                  </a:ext>
                </a:extLst>
              </a:tr>
              <a:tr h="1591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226,963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192,207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103,562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295,769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249,183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236,666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43,362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193,197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236,559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146,371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130726"/>
                  </a:ext>
                </a:extLst>
              </a:tr>
              <a:tr h="153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PQ 4:2:2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LDB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BalloonFestival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24fps)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119,269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80,316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65,124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145,440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113,859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128,073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15,128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112,933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128,061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69,995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258028"/>
                  </a:ext>
                </a:extLst>
              </a:tr>
              <a:tr h="15347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59,292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50,048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28,008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78,056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67,019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65,252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11,947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53,294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65,241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42,783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654544"/>
                  </a:ext>
                </a:extLst>
              </a:tr>
              <a:tr h="1591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18,347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20,237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6,803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27,040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24,599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19,520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7,113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12,384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19,497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14,790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718288"/>
                  </a:ext>
                </a:extLst>
              </a:tr>
              <a:tr h="153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HLG 4:4:4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AI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DayStreet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60fps)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(CTC results x 8)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1,499,140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790,975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985,097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1,776,072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1,232,849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1,565,525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78,878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1,486,613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1,565,492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741,574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668778"/>
                  </a:ext>
                </a:extLst>
              </a:tr>
              <a:tr h="15347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902,948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672,860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475,685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1,148,546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940,954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973,407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83,915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889,415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973,329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570,582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8215255"/>
                  </a:ext>
                </a:extLst>
              </a:tr>
              <a:tr h="1591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361,399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333,921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158,738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492,660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424,219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375,834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93,263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282,446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375,708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249,901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256859"/>
                  </a:ext>
                </a:extLst>
              </a:tr>
              <a:tr h="153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HLG 4:4:4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LDB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PeopleInSC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60fps)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1,116,201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734,117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622,479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1,356,596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1,113,043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1,198,699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58,183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1,140,504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1,198,687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697,707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2083130"/>
                  </a:ext>
                </a:extLst>
              </a:tr>
              <a:tr h="15347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514,356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526,618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218,940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745,558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696,482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583,375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59,188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524,147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583,336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422,159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903835"/>
                  </a:ext>
                </a:extLst>
              </a:tr>
              <a:tr h="1591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63,748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80,229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20,831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101,059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92,360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53,733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25,763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27,905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53,668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42,416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803434"/>
                  </a:ext>
                </a:extLst>
              </a:tr>
              <a:tr h="153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SVT16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AI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OldTownCross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50fps)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(CTC results x 8)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-28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3,234,310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676,504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3,024,816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3,701,320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1,233,276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3,260,258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48,924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3,211,307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3,260,232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655,271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5581695"/>
                  </a:ext>
                </a:extLst>
              </a:tr>
              <a:tr h="15347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-18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2,698,290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653,014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2,485,122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3,138,136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1,221,334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2,712,089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31,174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2,680,888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2,712,062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644,926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688058"/>
                  </a:ext>
                </a:extLst>
              </a:tr>
              <a:tr h="1591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2,180,421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652,839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1,906,011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2,558,850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1,201,749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2,194,466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28,113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2,166,327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2,194,440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641,201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2357374"/>
                  </a:ext>
                </a:extLst>
              </a:tr>
              <a:tr h="153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SVT16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LDB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CrowdRun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50fps)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-28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2,879,097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622,467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2,690,645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3,313,112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1,210,289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2,924,017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43,697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2,880,312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2,924,009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652,833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35172"/>
                  </a:ext>
                </a:extLst>
              </a:tr>
              <a:tr h="15347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-18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2,351,691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617,823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2,119,732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2,737,555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1,195,943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2,396,929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36,915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2,360,006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2,396,921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647,284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3231586"/>
                  </a:ext>
                </a:extLst>
              </a:tr>
              <a:tr h="1591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1,829,671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626,694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1,502,962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2,129,656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1,162,861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1,875,851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38,634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1,837,209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1,875,843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642,999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133668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BCAFAF3-C26F-4517-9A57-0B645709CBB2}"/>
              </a:ext>
            </a:extLst>
          </p:cNvPr>
          <p:cNvSpPr txBox="1">
            <a:spLocks/>
          </p:cNvSpPr>
          <p:nvPr/>
        </p:nvSpPr>
        <p:spPr>
          <a:xfrm>
            <a:off x="323528" y="411510"/>
            <a:ext cx="7200800" cy="28476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400" kern="0" dirty="0"/>
              <a:t>Comparison of bit rate, Bin rate, and symbol rate in HBD Low QP condition</a:t>
            </a:r>
            <a:endParaRPr lang="en-US" altLang="ja-JP" sz="1400" kern="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8FA0D71-103E-4AF0-8ED4-293401B8C537}"/>
              </a:ext>
            </a:extLst>
          </p:cNvPr>
          <p:cNvSpPr txBox="1">
            <a:spLocks/>
          </p:cNvSpPr>
          <p:nvPr/>
        </p:nvSpPr>
        <p:spPr>
          <a:xfrm>
            <a:off x="179512" y="4083918"/>
            <a:ext cx="8928992" cy="67461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200"/>
              </a:spcBef>
              <a:buNone/>
            </a:pPr>
            <a:r>
              <a:rPr lang="en-US" altLang="ja-JP" sz="1200" kern="0"/>
              <a:t>In CABAC skip mode, the symbol rate will be the bottleneck of the throughput instead of Bin rate. </a:t>
            </a:r>
            <a:endParaRPr lang="en-US" sz="1200" kern="0"/>
          </a:p>
          <a:p>
            <a:pPr marL="0" indent="0">
              <a:spcBef>
                <a:spcPts val="200"/>
              </a:spcBef>
              <a:buNone/>
            </a:pPr>
            <a:r>
              <a:rPr lang="en-US" sz="1200" kern="0" dirty="0"/>
              <a:t>The numbers of context Bin and symbol drastically decrease compared to VTM13 since CCB threshold is always set equal to 0.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200" kern="0" dirty="0"/>
              <a:t>The symbol rate is still </a:t>
            </a:r>
            <a:r>
              <a:rPr lang="en-US" altLang="ja-JP" sz="1200" kern="0" dirty="0"/>
              <a:t>huge</a:t>
            </a:r>
            <a:r>
              <a:rPr lang="en-US" sz="1200" kern="0" dirty="0"/>
              <a:t>, however, it would be possible to implement as multiple symbols in one cycle </a:t>
            </a:r>
            <a:r>
              <a:rPr lang="en-US" altLang="ja-JP" sz="1200" kern="0" dirty="0"/>
              <a:t>in the binarization stage.</a:t>
            </a:r>
          </a:p>
        </p:txBody>
      </p:sp>
    </p:spTree>
    <p:extLst>
      <p:ext uri="{BB962C8B-B14F-4D97-AF65-F5344CB8AC3E}">
        <p14:creationId xmlns:p14="http://schemas.microsoft.com/office/powerpoint/2010/main" val="582670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8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03A6E68-4AD7-4403-A533-DC3B95DF0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987574"/>
            <a:ext cx="9036496" cy="2223760"/>
          </a:xfrm>
        </p:spPr>
        <p:txBody>
          <a:bodyPr wrap="square">
            <a:spAutoFit/>
          </a:bodyPr>
          <a:lstStyle/>
          <a:p>
            <a:pPr marL="0" indent="-144000">
              <a:spcBef>
                <a:spcPts val="1800"/>
              </a:spcBef>
            </a:pPr>
            <a:r>
              <a:rPr lang="en-US" altLang="ja-JP" sz="1600" dirty="0"/>
              <a:t>CABAC skip mode </a:t>
            </a:r>
            <a:r>
              <a:rPr lang="en-US" altLang="ja-JP" sz="1600" dirty="0">
                <a:ea typeface="ＭＳ Ｐゴシック" panose="020B0600070205080204" pitchFamily="50" charset="-128"/>
              </a:rPr>
              <a:t>can avoid all CABAC throughput issues without any additional building blocks.</a:t>
            </a:r>
          </a:p>
          <a:p>
            <a:pPr marL="0" indent="-144000">
              <a:spcBef>
                <a:spcPts val="1800"/>
              </a:spcBef>
            </a:pPr>
            <a:r>
              <a:rPr lang="en-US" altLang="ja-JP" sz="1600" dirty="0">
                <a:ea typeface="ＭＳ Ｐゴシック" panose="020B0600070205080204" pitchFamily="50" charset="-128"/>
              </a:rPr>
              <a:t>It would be helpful </a:t>
            </a:r>
            <a:r>
              <a:rPr lang="en-US" altLang="ja-JP" sz="1600">
                <a:ea typeface="ＭＳ Ｐゴシック" panose="020B0600070205080204" pitchFamily="50" charset="-128"/>
              </a:rPr>
              <a:t>for high </a:t>
            </a:r>
            <a:r>
              <a:rPr lang="en-US" altLang="ja-JP" sz="1600" dirty="0">
                <a:ea typeface="ＭＳ Ｐゴシック" panose="020B0600070205080204" pitchFamily="50" charset="-128"/>
              </a:rPr>
              <a:t>bit rate and super low delay use cases.</a:t>
            </a:r>
          </a:p>
          <a:p>
            <a:pPr marL="0" indent="-144000">
              <a:spcBef>
                <a:spcPts val="1800"/>
              </a:spcBef>
            </a:pPr>
            <a:r>
              <a:rPr lang="en-US" altLang="ja-JP" sz="1600" dirty="0"/>
              <a:t>15%, 12%, 3% bitrate increase for PQ, HLG, SVT for HBD Low QP CTC .</a:t>
            </a:r>
          </a:p>
          <a:p>
            <a:pPr marL="0" indent="-144000">
              <a:spcBef>
                <a:spcPts val="1800"/>
              </a:spcBef>
            </a:pPr>
            <a:r>
              <a:rPr lang="en-US" altLang="ja-JP" sz="1600" dirty="0"/>
              <a:t>The coding performance is similar to HEVC </a:t>
            </a:r>
            <a:r>
              <a:rPr lang="en-US" altLang="ja-JP" sz="1600" dirty="0" err="1"/>
              <a:t>RExt</a:t>
            </a:r>
            <a:r>
              <a:rPr lang="en-US" altLang="ja-JP" sz="1600" dirty="0"/>
              <a:t> (having CABAC) in AI conditions.</a:t>
            </a:r>
          </a:p>
          <a:p>
            <a:pPr marL="0" indent="-144000">
              <a:spcBef>
                <a:spcPts val="1800"/>
              </a:spcBef>
            </a:pPr>
            <a:r>
              <a:rPr lang="en-US" altLang="ja-JP" sz="1600" dirty="0"/>
              <a:t>Thanks Sharp for cross-checking.</a:t>
            </a:r>
            <a:endParaRPr lang="en-US" altLang="ja-JP" sz="1600" dirty="0">
              <a:ea typeface="ＭＳ Ｐゴシック" panose="020B0600070205080204" pitchFamily="50" charset="-128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CEF14B-0575-4F21-9803-1F3D453D6F65}"/>
              </a:ext>
            </a:extLst>
          </p:cNvPr>
          <p:cNvSpPr txBox="1">
            <a:spLocks/>
          </p:cNvSpPr>
          <p:nvPr/>
        </p:nvSpPr>
        <p:spPr>
          <a:xfrm>
            <a:off x="251537" y="3768372"/>
            <a:ext cx="8712951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>
                <a:solidFill>
                  <a:srgbClr val="C00000"/>
                </a:solidFill>
              </a:rPr>
              <a:t>We propose to consider CABAC skip mode as a high throughput tool together with CE3 items.</a:t>
            </a:r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1863</Words>
  <Application>Microsoft Office PowerPoint</Application>
  <PresentationFormat>画面に合わせる (16:9)</PresentationFormat>
  <Paragraphs>998</Paragraphs>
  <Slides>8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8</vt:i4>
      </vt:variant>
    </vt:vector>
  </HeadingPairs>
  <TitlesOfParts>
    <vt:vector size="12" baseType="lpstr">
      <vt:lpstr>Arial</vt:lpstr>
      <vt:lpstr>Calibri</vt:lpstr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2021-07-07T04:08:38Z</dcterms:modified>
</cp:coreProperties>
</file>