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10"/>
  </p:notesMasterIdLst>
  <p:sldIdLst>
    <p:sldId id="285" r:id="rId2"/>
    <p:sldId id="442" r:id="rId3"/>
    <p:sldId id="443" r:id="rId4"/>
    <p:sldId id="450" r:id="rId5"/>
    <p:sldId id="446" r:id="rId6"/>
    <p:sldId id="451" r:id="rId7"/>
    <p:sldId id="447" r:id="rId8"/>
    <p:sldId id="44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e-Wei Kuo" initials="Kuo" lastIdx="1" clrIdx="0">
    <p:extLst>
      <p:ext uri="{19B8F6BF-5375-455C-9EA6-DF929625EA0E}">
        <p15:presenceInfo xmlns:p15="http://schemas.microsoft.com/office/powerpoint/2012/main" userId="Che-Wei Kuo" providerId="None"/>
      </p:ext>
    </p:extLst>
  </p:cmAuthor>
  <p:cmAuthor id="2" name="Xiaoyu Xiu" initials="XX" lastIdx="4" clrIdx="1">
    <p:extLst>
      <p:ext uri="{19B8F6BF-5375-455C-9EA6-DF929625EA0E}">
        <p15:presenceInfo xmlns:p15="http://schemas.microsoft.com/office/powerpoint/2012/main" userId="b12bf575dbee45d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5555"/>
    <a:srgbClr val="FF49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4" autoAdjust="0"/>
    <p:restoredTop sz="93883" autoAdjust="0"/>
  </p:normalViewPr>
  <p:slideViewPr>
    <p:cSldViewPr snapToGrid="0">
      <p:cViewPr varScale="1">
        <p:scale>
          <a:sx n="75" d="100"/>
          <a:sy n="75" d="100"/>
        </p:scale>
        <p:origin x="330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Shape 490">
            <a:extLst>
              <a:ext uri="{FF2B5EF4-FFF2-40B4-BE49-F238E27FC236}">
                <a16:creationId xmlns:a16="http://schemas.microsoft.com/office/drawing/2014/main" id="{01FB92A0-18F3-48F9-8DE0-86EE4B8F23C2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F4906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2" name="Shape 491">
            <a:extLst>
              <a:ext uri="{FF2B5EF4-FFF2-40B4-BE49-F238E27FC236}">
                <a16:creationId xmlns:a16="http://schemas.microsoft.com/office/drawing/2014/main" id="{0FEB5874-1CF6-487A-BFAB-663761176DAA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555555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91" y="6264592"/>
            <a:ext cx="54864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9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JVET-V0153</a:t>
            </a:r>
            <a:endParaRPr lang="en-US" altLang="zh-TW" sz="3600" b="1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sym typeface="Source Han Sans CN Light"/>
              </a:rPr>
              <a:t>AHG12: Cross-component </a:t>
            </a:r>
            <a:r>
              <a:rPr lang="en-US" altLang="zh-TW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sym typeface="Source Han Sans CN Light"/>
              </a:rPr>
              <a:t>Sample Adaptive Offset</a:t>
            </a:r>
            <a:endParaRPr lang="en-US" altLang="zh-TW" sz="3600" b="1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114020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Che-Wei Kuo, Xiaoyu Xiu,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Yi-Wen Chen, </a:t>
            </a: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Hong-</a:t>
            </a:r>
            <a:r>
              <a:rPr lang="en-US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Jheng</a:t>
            </a: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Jhu</a:t>
            </a: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zh-TW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Wei 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Chen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and 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Xianglin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Wang</a:t>
            </a:r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662313" cy="4351338"/>
          </a:xfrm>
        </p:spPr>
        <p:txBody>
          <a:bodyPr>
            <a:normAutofit/>
          </a:bodyPr>
          <a:lstStyle/>
          <a:p>
            <a:r>
              <a:rPr lang="en-US" dirty="0" smtClean="0"/>
              <a:t>SAO EO: </a:t>
            </a:r>
            <a:r>
              <a:rPr lang="en-US" dirty="0" smtClean="0"/>
              <a:t>removes </a:t>
            </a:r>
            <a:r>
              <a:rPr lang="en-US" dirty="0"/>
              <a:t>ringing artifacts near sharp transitions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SAO BO: </a:t>
            </a:r>
            <a:r>
              <a:rPr lang="en-US" dirty="0" smtClean="0"/>
              <a:t>alleviates </a:t>
            </a:r>
            <a:r>
              <a:rPr lang="en-US" dirty="0" smtClean="0"/>
              <a:t>the DC </a:t>
            </a:r>
            <a:r>
              <a:rPr lang="en-US" dirty="0"/>
              <a:t>distortion </a:t>
            </a:r>
            <a:r>
              <a:rPr lang="en-US" dirty="0" smtClean="0"/>
              <a:t>caused </a:t>
            </a:r>
            <a:r>
              <a:rPr lang="en-US" dirty="0"/>
              <a:t>by </a:t>
            </a:r>
            <a:r>
              <a:rPr lang="en-US" dirty="0" smtClean="0"/>
              <a:t>the coding process</a:t>
            </a:r>
          </a:p>
          <a:p>
            <a:pPr lvl="1"/>
            <a:r>
              <a:rPr lang="en-US" dirty="0" smtClean="0"/>
              <a:t>Reconstructed </a:t>
            </a:r>
            <a:r>
              <a:rPr lang="en-US" dirty="0"/>
              <a:t>samples are </a:t>
            </a:r>
            <a:r>
              <a:rPr lang="en-US" dirty="0" smtClean="0"/>
              <a:t>classified </a:t>
            </a:r>
            <a:r>
              <a:rPr lang="en-US" dirty="0"/>
              <a:t>into multiple </a:t>
            </a:r>
            <a:r>
              <a:rPr lang="en-US" dirty="0" smtClean="0"/>
              <a:t>bands </a:t>
            </a:r>
          </a:p>
          <a:p>
            <a:pPr lvl="1"/>
            <a:r>
              <a:rPr lang="en-US" dirty="0" smtClean="0"/>
              <a:t>At encoder, one </a:t>
            </a:r>
            <a:r>
              <a:rPr lang="en-US" dirty="0"/>
              <a:t>offset is derived </a:t>
            </a:r>
            <a:r>
              <a:rPr lang="en-US" dirty="0" smtClean="0"/>
              <a:t>and signaled for </a:t>
            </a:r>
            <a:r>
              <a:rPr lang="en-US" dirty="0"/>
              <a:t>each </a:t>
            </a:r>
            <a:r>
              <a:rPr lang="en-US" dirty="0" smtClean="0"/>
              <a:t>band</a:t>
            </a:r>
          </a:p>
          <a:p>
            <a:pPr lvl="1"/>
            <a:r>
              <a:rPr lang="en-US" dirty="0" smtClean="0"/>
              <a:t>Only uses one single </a:t>
            </a:r>
            <a:r>
              <a:rPr lang="en-US" dirty="0" err="1" smtClean="0"/>
              <a:t>luma</a:t>
            </a:r>
            <a:r>
              <a:rPr lang="en-US" dirty="0" smtClean="0"/>
              <a:t>/</a:t>
            </a:r>
            <a:r>
              <a:rPr lang="en-US" dirty="0" err="1" smtClean="0"/>
              <a:t>chroma</a:t>
            </a:r>
            <a:r>
              <a:rPr lang="en-US" dirty="0" smtClean="0"/>
              <a:t> sample as input to </a:t>
            </a:r>
            <a:r>
              <a:rPr lang="en-US" dirty="0"/>
              <a:t>enhance </a:t>
            </a:r>
            <a:r>
              <a:rPr lang="en-US" dirty="0" smtClean="0"/>
              <a:t>itself </a:t>
            </a:r>
          </a:p>
          <a:p>
            <a:pPr lvl="1"/>
            <a:endParaRPr lang="en-US" dirty="0"/>
          </a:p>
          <a:p>
            <a:r>
              <a:rPr lang="en-US" dirty="0" smtClean="0"/>
              <a:t>There exists strong correlation between different </a:t>
            </a:r>
            <a:r>
              <a:rPr lang="en-US" dirty="0" smtClean="0"/>
              <a:t>components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989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  <a:endParaRPr lang="en-US" strike="sngStrike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Cross-component Sample Adaptive Offset (CCSAO) is proposed for further compression efficiency exploration beyond </a:t>
            </a:r>
            <a:r>
              <a:rPr lang="en-US" dirty="0" smtClean="0"/>
              <a:t>VVC</a:t>
            </a:r>
          </a:p>
          <a:p>
            <a:endParaRPr lang="en-US" dirty="0"/>
          </a:p>
          <a:p>
            <a:r>
              <a:rPr lang="en-US" dirty="0"/>
              <a:t>Highlights</a:t>
            </a:r>
          </a:p>
          <a:p>
            <a:pPr lvl="1"/>
            <a:r>
              <a:rPr lang="en-US" altLang="zh-TW" dirty="0" smtClean="0"/>
              <a:t>Over VTM-12.0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Low </a:t>
            </a:r>
            <a:r>
              <a:rPr lang="en-US" dirty="0" smtClean="0"/>
              <a:t>complexity &amp; hardware </a:t>
            </a:r>
            <a:r>
              <a:rPr lang="en-US" dirty="0"/>
              <a:t>friendly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08B1267-257A-4B38-AC69-225CA5E377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952276"/>
              </p:ext>
            </p:extLst>
          </p:nvPr>
        </p:nvGraphicFramePr>
        <p:xfrm>
          <a:off x="1621028" y="4222812"/>
          <a:ext cx="7199998" cy="822960"/>
        </p:xfrm>
        <a:graphic>
          <a:graphicData uri="http://schemas.openxmlformats.org/drawingml/2006/table">
            <a:tbl>
              <a:tblPr firstRow="1" firstCol="1" bandRow="1"/>
              <a:tblGrid>
                <a:gridCol w="800832">
                  <a:extLst>
                    <a:ext uri="{9D8B030D-6E8A-4147-A177-3AD203B41FA5}">
                      <a16:colId xmlns:a16="http://schemas.microsoft.com/office/drawing/2014/main" val="2842447442"/>
                    </a:ext>
                  </a:extLst>
                </a:gridCol>
                <a:gridCol w="800832">
                  <a:extLst>
                    <a:ext uri="{9D8B030D-6E8A-4147-A177-3AD203B41FA5}">
                      <a16:colId xmlns:a16="http://schemas.microsoft.com/office/drawing/2014/main" val="421713845"/>
                    </a:ext>
                  </a:extLst>
                </a:gridCol>
                <a:gridCol w="799762">
                  <a:extLst>
                    <a:ext uri="{9D8B030D-6E8A-4147-A177-3AD203B41FA5}">
                      <a16:colId xmlns:a16="http://schemas.microsoft.com/office/drawing/2014/main" val="1656244797"/>
                    </a:ext>
                  </a:extLst>
                </a:gridCol>
                <a:gridCol w="799762">
                  <a:extLst>
                    <a:ext uri="{9D8B030D-6E8A-4147-A177-3AD203B41FA5}">
                      <a16:colId xmlns:a16="http://schemas.microsoft.com/office/drawing/2014/main" val="3885805870"/>
                    </a:ext>
                  </a:extLst>
                </a:gridCol>
                <a:gridCol w="799762">
                  <a:extLst>
                    <a:ext uri="{9D8B030D-6E8A-4147-A177-3AD203B41FA5}">
                      <a16:colId xmlns:a16="http://schemas.microsoft.com/office/drawing/2014/main" val="3137350562"/>
                    </a:ext>
                  </a:extLst>
                </a:gridCol>
                <a:gridCol w="799762">
                  <a:extLst>
                    <a:ext uri="{9D8B030D-6E8A-4147-A177-3AD203B41FA5}">
                      <a16:colId xmlns:a16="http://schemas.microsoft.com/office/drawing/2014/main" val="1606004083"/>
                    </a:ext>
                  </a:extLst>
                </a:gridCol>
                <a:gridCol w="799762">
                  <a:extLst>
                    <a:ext uri="{9D8B030D-6E8A-4147-A177-3AD203B41FA5}">
                      <a16:colId xmlns:a16="http://schemas.microsoft.com/office/drawing/2014/main" val="2924377153"/>
                    </a:ext>
                  </a:extLst>
                </a:gridCol>
                <a:gridCol w="799762">
                  <a:extLst>
                    <a:ext uri="{9D8B030D-6E8A-4147-A177-3AD203B41FA5}">
                      <a16:colId xmlns:a16="http://schemas.microsoft.com/office/drawing/2014/main" val="3112518203"/>
                    </a:ext>
                  </a:extLst>
                </a:gridCol>
                <a:gridCol w="799762">
                  <a:extLst>
                    <a:ext uri="{9D8B030D-6E8A-4147-A177-3AD203B41FA5}">
                      <a16:colId xmlns:a16="http://schemas.microsoft.com/office/drawing/2014/main" val="3737055015"/>
                    </a:ext>
                  </a:extLst>
                </a:gridCol>
              </a:tblGrid>
              <a:tr h="107950">
                <a:tc gridSpan="3">
                  <a:txBody>
                    <a:bodyPr/>
                    <a:lstStyle/>
                    <a:p>
                      <a:pPr algn="ctr">
                        <a:tabLst>
                          <a:tab pos="304800" algn="l"/>
                        </a:tabLst>
                      </a:pPr>
                      <a:r>
                        <a:rPr lang="en-CA" sz="18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AI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tabLst>
                          <a:tab pos="304800" algn="l"/>
                        </a:tabLst>
                      </a:pPr>
                      <a:r>
                        <a:rPr lang="en-CA" sz="18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RA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tabLst>
                          <a:tab pos="304800" algn="l"/>
                        </a:tabLst>
                      </a:pPr>
                      <a:r>
                        <a:rPr lang="en-CA" sz="18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LDB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5589685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ctr">
                        <a:tabLst>
                          <a:tab pos="304800" algn="l"/>
                        </a:tabLst>
                      </a:pPr>
                      <a:r>
                        <a:rPr lang="en-CA" sz="1800" b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Y</a:t>
                      </a:r>
                      <a:endParaRPr lang="en-US" sz="18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304800" algn="l"/>
                        </a:tabLst>
                      </a:pPr>
                      <a:r>
                        <a:rPr lang="en-CA" sz="1800" b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U</a:t>
                      </a:r>
                      <a:endParaRPr lang="en-US" sz="18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304800" algn="l"/>
                        </a:tabLst>
                      </a:pPr>
                      <a:r>
                        <a:rPr lang="en-CA" sz="1800" b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V</a:t>
                      </a:r>
                      <a:endParaRPr lang="en-US" sz="18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304800" algn="l"/>
                        </a:tabLst>
                      </a:pPr>
                      <a:r>
                        <a:rPr lang="en-CA" sz="1800" b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Y</a:t>
                      </a:r>
                      <a:endParaRPr lang="en-US" sz="18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304800" algn="l"/>
                        </a:tabLst>
                      </a:pPr>
                      <a:r>
                        <a:rPr lang="en-CA" sz="1800" b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U</a:t>
                      </a:r>
                      <a:endParaRPr lang="en-US" sz="18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304800" algn="l"/>
                        </a:tabLst>
                      </a:pPr>
                      <a:r>
                        <a:rPr lang="en-CA" sz="1800" b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V</a:t>
                      </a:r>
                      <a:endParaRPr lang="en-US" sz="18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304800" algn="l"/>
                        </a:tabLst>
                      </a:pPr>
                      <a:r>
                        <a:rPr lang="en-CA" sz="1800" b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Y</a:t>
                      </a:r>
                      <a:endParaRPr lang="en-US" sz="18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304800" algn="l"/>
                        </a:tabLst>
                      </a:pPr>
                      <a:r>
                        <a:rPr lang="en-CA" sz="1800" b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U</a:t>
                      </a:r>
                      <a:endParaRPr lang="en-US" sz="18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304800" algn="l"/>
                        </a:tabLst>
                      </a:pPr>
                      <a:r>
                        <a:rPr lang="en-CA" sz="1800" b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V</a:t>
                      </a:r>
                      <a:endParaRPr lang="en-US" sz="18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835512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>
                        <a:tabLst>
                          <a:tab pos="304800" algn="l"/>
                        </a:tabLst>
                      </a:pPr>
                      <a:r>
                        <a:rPr lang="en-US" sz="18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304800" algn="l"/>
                        </a:tabLst>
                      </a:pPr>
                      <a:r>
                        <a:rPr lang="en-US" sz="18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-2.43%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304800" algn="l"/>
                        </a:tabLs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</a:t>
                      </a:r>
                      <a:r>
                        <a:rPr lang="en-US" sz="18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2.39%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304800" algn="l"/>
                        </a:tabLst>
                      </a:pPr>
                      <a:r>
                        <a:rPr lang="en-US" sz="18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304800" algn="l"/>
                        </a:tabLst>
                      </a:pPr>
                      <a:r>
                        <a:rPr lang="en-US" sz="18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-3.62%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304800" algn="l"/>
                        </a:tabLst>
                      </a:pPr>
                      <a:r>
                        <a:rPr lang="en-US" sz="18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-3.61%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304800" algn="l"/>
                        </a:tabLst>
                      </a:pPr>
                      <a:r>
                        <a:rPr lang="en-US" sz="18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-0.15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%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304800" algn="l"/>
                        </a:tabLst>
                      </a:pPr>
                      <a:r>
                        <a:rPr lang="en-US" sz="18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-8.45%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304800" algn="l"/>
                        </a:tabLst>
                      </a:pPr>
                      <a:r>
                        <a:rPr lang="en-US" sz="18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-8.64%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65928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414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CCSAO</a:t>
            </a:r>
            <a:endParaRPr lang="en-US" strike="sngStrike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353799" cy="4351338"/>
          </a:xfrm>
        </p:spPr>
        <p:txBody>
          <a:bodyPr/>
          <a:lstStyle/>
          <a:p>
            <a:r>
              <a:rPr lang="en-US" altLang="zh-CN" dirty="0" smtClean="0"/>
              <a:t>Utilizes all three components to </a:t>
            </a:r>
            <a:r>
              <a:rPr lang="en-US" altLang="zh-CN" dirty="0"/>
              <a:t>classify the </a:t>
            </a:r>
            <a:r>
              <a:rPr lang="en-US" altLang="zh-CN" dirty="0" smtClean="0"/>
              <a:t>current sample</a:t>
            </a:r>
          </a:p>
          <a:p>
            <a:endParaRPr lang="en-US" altLang="zh-CN" dirty="0"/>
          </a:p>
          <a:p>
            <a:r>
              <a:rPr lang="en-US" altLang="zh-CN" dirty="0" smtClean="0"/>
              <a:t>At </a:t>
            </a:r>
            <a:r>
              <a:rPr lang="en-US" altLang="zh-CN" dirty="0"/>
              <a:t>encoder, one </a:t>
            </a:r>
            <a:r>
              <a:rPr lang="en-US" altLang="zh-CN" dirty="0" smtClean="0"/>
              <a:t>offset </a:t>
            </a:r>
            <a:r>
              <a:rPr lang="en-US" altLang="zh-CN" dirty="0"/>
              <a:t>is derived and explicitly </a:t>
            </a:r>
            <a:r>
              <a:rPr lang="en-US" altLang="zh-CN" dirty="0" smtClean="0"/>
              <a:t>signaled for </a:t>
            </a:r>
            <a:r>
              <a:rPr lang="en-US" altLang="zh-CN" dirty="0"/>
              <a:t>each </a:t>
            </a:r>
            <a:r>
              <a:rPr lang="en-US" altLang="zh-CN" dirty="0" smtClean="0"/>
              <a:t>class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 txBox="1">
            <a:spLocks/>
          </p:cNvSpPr>
          <p:nvPr/>
        </p:nvSpPr>
        <p:spPr>
          <a:xfrm>
            <a:off x="838200" y="3875963"/>
            <a:ext cx="6590731" cy="24101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Output samples from the </a:t>
            </a:r>
            <a:r>
              <a:rPr lang="en-US" altLang="zh-CN" dirty="0" smtClean="0"/>
              <a:t>de-blocking filter are </a:t>
            </a:r>
            <a:r>
              <a:rPr lang="en-US" altLang="zh-CN" dirty="0"/>
              <a:t>used for </a:t>
            </a:r>
            <a:r>
              <a:rPr lang="en-US" altLang="zh-CN" dirty="0" smtClean="0"/>
              <a:t>classification</a:t>
            </a:r>
          </a:p>
          <a:p>
            <a:pPr lvl="1"/>
            <a:r>
              <a:rPr lang="en-US" altLang="zh-TW" dirty="0" smtClean="0"/>
              <a:t>Parallel processing </a:t>
            </a:r>
            <a:r>
              <a:rPr lang="en-US" altLang="zh-TW" dirty="0"/>
              <a:t>between SAO and CCSAO</a:t>
            </a:r>
          </a:p>
          <a:p>
            <a:pPr lvl="1"/>
            <a:endParaRPr lang="en-US" altLang="zh-CN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5635" y="3795923"/>
            <a:ext cx="4572000" cy="2906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699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EC6B8F6-A689-4F1B-BBFF-3E9B1B0093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4825028"/>
            <a:ext cx="11016803" cy="1663298"/>
          </a:xfrm>
        </p:spPr>
        <p:txBody>
          <a:bodyPr>
            <a:normAutofit/>
          </a:bodyPr>
          <a:lstStyle/>
          <a:p>
            <a:endParaRPr lang="en-US" altLang="zh-TW" sz="2000" i="1" dirty="0" smtClean="0"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endParaRPr lang="en-CA" sz="2000" dirty="0" smtClean="0"/>
          </a:p>
          <a:p>
            <a:endParaRPr lang="en-CA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Classification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B4DBAA7-2C31-4727-B7BF-2609A12E4570}"/>
                  </a:ext>
                </a:extLst>
              </p:cNvPr>
              <p:cNvSpPr txBox="1"/>
              <p:nvPr/>
            </p:nvSpPr>
            <p:spPr>
              <a:xfrm>
                <a:off x="1162141" y="3010612"/>
                <a:ext cx="5160977" cy="169078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eqArr>
                        <m:eqArr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eqArrPr>
                        <m:e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𝑏𝑎𝑛𝑑</m:t>
                              </m:r>
                            </m:e>
                            <m:sub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𝑌</m:t>
                              </m:r>
                            </m:sub>
                          </m:sSub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=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𝑌</m:t>
                                  </m:r>
                                </m:e>
                                <m:sub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𝑐𝑜𝑙</m:t>
                                  </m:r>
                                </m:sub>
                              </m:sSub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𝑌</m:t>
                                  </m:r>
                                </m:sub>
                              </m:sSub>
                            </m:e>
                          </m:d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≫</m:t>
                          </m:r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𝐵𝐷</m:t>
                          </m:r>
                        </m:e>
                        <m:e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𝑏𝑎𝑛𝑑</m:t>
                              </m:r>
                            </m:e>
                            <m:sub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sub>
                          </m:sSub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=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𝑐𝑜𝑙</m:t>
                                  </m:r>
                                </m:sub>
                              </m:sSub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𝑈</m:t>
                                  </m:r>
                                </m:sub>
                              </m:sSub>
                            </m:e>
                          </m:d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≫</m:t>
                          </m:r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𝐵𝐷</m:t>
                          </m:r>
                        </m:e>
                        <m:e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𝑏𝑎𝑛𝑑</m:t>
                              </m:r>
                            </m:e>
                            <m:sub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sub>
                          </m:sSub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=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𝑐𝑜𝑙</m:t>
                                  </m:r>
                                </m:sub>
                              </m:sSub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sub>
                              </m:sSub>
                            </m:e>
                          </m:d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≫</m:t>
                          </m:r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𝐵𝐷</m:t>
                          </m:r>
                        </m:e>
                        <m:e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𝑏𝑎𝑛𝑑</m:t>
                              </m:r>
                            </m:e>
                            <m:sub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𝑌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d>
                                <m:d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  <m:t>𝑈</m:t>
                                      </m:r>
                                    </m:sub>
                                  </m:sSub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∙</m:t>
                                  </m:r>
                                  <m:sSub>
                                    <m:sSub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  <m:t>𝑉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𝑏𝑎𝑛𝑑</m:t>
                              </m:r>
                            </m:e>
                            <m:sub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∙</m:t>
                                  </m:r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sub>
                              </m:sSub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𝑏𝑎𝑛𝑑</m:t>
                              </m:r>
                            </m:e>
                            <m:sub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sub>
                          </m:sSub>
                        </m:e>
                        <m:e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e>
                            <m:sub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𝑟𝑒𝑐</m:t>
                              </m:r>
                            </m:sub>
                          </m:sSub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𝐶𝑙𝑖𝑝</m:t>
                          </m:r>
                          <m:r>
                            <a:rPr lang="en-CA" sz="2000" i="1">
                              <a:latin typeface="Cambria Math" panose="02040503050406030204" pitchFamily="18" charset="0"/>
                            </a:rPr>
                            <m:t>1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𝑟𝑒𝑐</m:t>
                                  </m:r>
                                </m:sub>
                              </m:sSub>
                              <m:r>
                                <a:rPr lang="en-CA" sz="20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𝐶𝐶𝑆𝐴𝑂</m:t>
                                  </m:r>
                                </m:sub>
                              </m:sSub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e>
                              </m:d>
                            </m:e>
                          </m:d>
                        </m:e>
                      </m:eqAr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B4DBAA7-2C31-4727-B7BF-2609A12E45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2141" y="3010612"/>
                <a:ext cx="5160977" cy="169078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B0126F0-63FC-4699-9426-63D8FAE639EB}"/>
                  </a:ext>
                </a:extLst>
              </p:cNvPr>
              <p:cNvSpPr txBox="1"/>
              <p:nvPr/>
            </p:nvSpPr>
            <p:spPr>
              <a:xfrm>
                <a:off x="1162141" y="5104324"/>
                <a:ext cx="2058731" cy="1631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𝑌</m:t>
                        </m:r>
                      </m:e>
                      <m:sub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𝑐𝑜𝑙</m:t>
                        </m:r>
                      </m:sub>
                    </m:sSub>
                  </m:oMath>
                </a14:m>
                <a:r>
                  <a:rPr lang="en-CA" sz="2000" i="1" dirty="0" smtClean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𝑐𝑜𝑙</m:t>
                        </m:r>
                      </m:sub>
                    </m:sSub>
                  </m:oMath>
                </a14:m>
                <a:r>
                  <a:rPr lang="en-CA" sz="2000" i="1" dirty="0" smtClean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𝑐𝑜𝑙</m:t>
                        </m:r>
                      </m:sub>
                    </m:sSub>
                  </m:oMath>
                </a14:m>
                <a:endParaRPr lang="en-US" sz="2000" i="1" dirty="0" smtClean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𝑌</m:t>
                        </m:r>
                      </m:sub>
                    </m:sSub>
                  </m:oMath>
                </a14:m>
                <a:r>
                  <a:rPr lang="en-CA" sz="2000" i="1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𝑈</m:t>
                        </m:r>
                      </m:sub>
                    </m:sSub>
                  </m:oMath>
                </a14:m>
                <a:r>
                  <a:rPr lang="en-CA" sz="2000" i="1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sub>
                    </m:sSub>
                  </m:oMath>
                </a14:m>
                <a:endParaRPr lang="en-US" altLang="zh-TW" sz="2000" i="1" dirty="0" smtClean="0">
                  <a:effectLst/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en-US" altLang="zh-TW" sz="2000" i="1" dirty="0" smtClean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BD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zh-TW" sz="200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20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CA" sz="20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𝑟𝑒𝑐</m:t>
                        </m:r>
                      </m:sub>
                    </m:sSub>
                  </m:oMath>
                </a14:m>
                <a:r>
                  <a:rPr lang="en-CA" sz="2000" dirty="0" smtClean="0">
                    <a:effectLst/>
                    <a:ea typeface="DengXian" panose="02010600030101010101" pitchFamily="2" charset="-122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TW" alt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CA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CA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𝑟𝑒𝑐</m:t>
                        </m:r>
                      </m:sub>
                      <m:sup>
                        <m:r>
                          <a:rPr lang="en-CA" sz="20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bSup>
                  </m:oMath>
                </a14:m>
                <a:endParaRPr lang="en-CA" sz="2000" dirty="0" smtClean="0">
                  <a:effectLst/>
                  <a:ea typeface="DengXian" panose="02010600030101010101" pitchFamily="2" charset="-122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zh-TW" sz="200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20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𝜎</m:t>
                        </m:r>
                      </m:e>
                      <m:sub>
                        <m:r>
                          <a:rPr lang="en-CA" sz="20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𝐶𝐶𝑆𝐴𝑂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zh-TW" sz="20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sz="20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𝑖</m:t>
                        </m:r>
                      </m:e>
                    </m:d>
                  </m:oMath>
                </a14:m>
                <a:r>
                  <a:rPr lang="en-CA" sz="2000" dirty="0" smtClean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 </a:t>
                </a:r>
                <a:r>
                  <a:rPr lang="en-CA" sz="2000" dirty="0" smtClean="0">
                    <a:effectLst/>
                    <a:ea typeface="DengXian" panose="02010600030101010101" pitchFamily="2" charset="-122"/>
                  </a:rPr>
                  <a:t> </a:t>
                </a:r>
                <a:endParaRPr lang="en-CA" sz="2000" dirty="0">
                  <a:effectLst/>
                  <a:ea typeface="DengXia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B0126F0-63FC-4699-9426-63D8FAE639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2141" y="5104324"/>
                <a:ext cx="2058731" cy="1631216"/>
              </a:xfrm>
              <a:prstGeom prst="rect">
                <a:avLst/>
              </a:prstGeom>
              <a:blipFill>
                <a:blip r:embed="rId7"/>
                <a:stretch>
                  <a:fillRect l="-3264" t="-18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6E0A4BA2-EBBF-4DBE-A9BB-6CB3CE93A05A}"/>
                  </a:ext>
                </a:extLst>
              </p:cNvPr>
              <p:cNvSpPr txBox="1"/>
              <p:nvPr/>
            </p:nvSpPr>
            <p:spPr>
              <a:xfrm>
                <a:off x="2874455" y="5104324"/>
                <a:ext cx="8944504" cy="1631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2000" dirty="0" smtClean="0">
                    <a:ea typeface="DengXian" panose="02010600030101010101" pitchFamily="2" charset="-122"/>
                  </a:rPr>
                  <a:t>collocated </a:t>
                </a:r>
                <a:r>
                  <a:rPr lang="en-CA" sz="2000" dirty="0">
                    <a:ea typeface="DengXian" panose="02010600030101010101" pitchFamily="2" charset="-122"/>
                  </a:rPr>
                  <a:t>three component samples used to classify the current sample </a:t>
                </a:r>
                <a:endParaRPr lang="en-US" sz="2000" dirty="0"/>
              </a:p>
              <a:p>
                <a:r>
                  <a:rPr lang="en-CA" sz="2000" dirty="0" smtClean="0"/>
                  <a:t>numbers </a:t>
                </a:r>
                <a:r>
                  <a:rPr lang="en-CA" sz="2000" dirty="0"/>
                  <a:t>of equally divided bands applied to {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𝑌</m:t>
                        </m:r>
                      </m:e>
                      <m:sub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𝑐𝑜𝑙</m:t>
                        </m:r>
                      </m:sub>
                    </m:sSub>
                  </m:oMath>
                </a14:m>
                <a:r>
                  <a:rPr lang="en-CA" sz="2000" i="1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𝑐𝑜𝑙</m:t>
                        </m:r>
                      </m:sub>
                    </m:sSub>
                  </m:oMath>
                </a14:m>
                <a:r>
                  <a:rPr lang="en-CA" sz="2000" i="1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𝑐𝑜𝑙</m:t>
                        </m:r>
                      </m:sub>
                    </m:sSub>
                  </m:oMath>
                </a14:m>
                <a:r>
                  <a:rPr lang="en-CA" sz="2000" dirty="0"/>
                  <a:t>} full </a:t>
                </a:r>
                <a:r>
                  <a:rPr lang="en-CA" sz="2000" dirty="0" smtClean="0"/>
                  <a:t>range</a:t>
                </a:r>
                <a:endParaRPr lang="en-CA" sz="2000" dirty="0" smtClean="0">
                  <a:effectLst/>
                  <a:ea typeface="DengXian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CA" sz="2000" dirty="0">
                    <a:ea typeface="DengXian" panose="02010600030101010101" pitchFamily="2" charset="-122"/>
                  </a:rPr>
                  <a:t>internal coding bit-depth</a:t>
                </a:r>
              </a:p>
              <a:p>
                <a:r>
                  <a:rPr lang="en-CA" sz="2000" dirty="0" smtClean="0">
                    <a:effectLst/>
                    <a:ea typeface="DengXian" panose="02010600030101010101" pitchFamily="2" charset="-122"/>
                    <a:cs typeface="Times New Roman" panose="02020603050405020304" pitchFamily="18" charset="0"/>
                  </a:rPr>
                  <a:t>reconstruction </a:t>
                </a:r>
                <a:r>
                  <a:rPr lang="en-CA" sz="2000" dirty="0">
                    <a:effectLst/>
                    <a:ea typeface="DengXian" panose="02010600030101010101" pitchFamily="2" charset="-122"/>
                    <a:cs typeface="Times New Roman" panose="02020603050405020304" pitchFamily="18" charset="0"/>
                  </a:rPr>
                  <a:t>samples </a:t>
                </a:r>
                <a:r>
                  <a:rPr lang="en-CA" sz="2000" dirty="0" smtClean="0">
                    <a:effectLst/>
                    <a:ea typeface="DengXian" panose="02010600030101010101" pitchFamily="2" charset="-122"/>
                    <a:cs typeface="Times New Roman" panose="02020603050405020304" pitchFamily="18" charset="0"/>
                  </a:rPr>
                  <a:t>before/after </a:t>
                </a:r>
                <a:r>
                  <a:rPr lang="en-CA" sz="2000" dirty="0">
                    <a:effectLst/>
                    <a:ea typeface="DengXian" panose="02010600030101010101" pitchFamily="2" charset="-122"/>
                    <a:cs typeface="Times New Roman" panose="02020603050405020304" pitchFamily="18" charset="0"/>
                  </a:rPr>
                  <a:t>CCSAO</a:t>
                </a:r>
              </a:p>
              <a:p>
                <a:r>
                  <a:rPr lang="en-CA" sz="2000" i="1" dirty="0" err="1" smtClean="0">
                    <a:ea typeface="DengXian" panose="02010600030101010101" pitchFamily="2" charset="-122"/>
                  </a:rPr>
                  <a:t>i</a:t>
                </a:r>
                <a:r>
                  <a:rPr lang="en-CA" sz="2000" dirty="0" err="1" smtClean="0">
                    <a:ea typeface="DengXian" panose="02010600030101010101" pitchFamily="2" charset="-122"/>
                  </a:rPr>
                  <a:t>-th</a:t>
                </a:r>
                <a:r>
                  <a:rPr lang="en-CA" sz="2000" dirty="0" smtClean="0">
                    <a:ea typeface="DengXian" panose="02010600030101010101" pitchFamily="2" charset="-122"/>
                  </a:rPr>
                  <a:t> </a:t>
                </a:r>
                <a:r>
                  <a:rPr lang="en-CA" sz="2000" dirty="0">
                    <a:ea typeface="DengXian" panose="02010600030101010101" pitchFamily="2" charset="-122"/>
                  </a:rPr>
                  <a:t>BO </a:t>
                </a:r>
                <a:r>
                  <a:rPr lang="en-CA" sz="2000" dirty="0" smtClean="0">
                    <a:ea typeface="DengXian" panose="02010600030101010101" pitchFamily="2" charset="-122"/>
                  </a:rPr>
                  <a:t>category </a:t>
                </a:r>
                <a:r>
                  <a:rPr lang="en-CA" sz="2000" dirty="0">
                    <a:effectLst/>
                    <a:ea typeface="DengXian" panose="02010600030101010101" pitchFamily="2" charset="-122"/>
                  </a:rPr>
                  <a:t>CCSAO offset 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6E0A4BA2-EBBF-4DBE-A9BB-6CB3CE93A0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4455" y="5104324"/>
                <a:ext cx="8944504" cy="1631216"/>
              </a:xfrm>
              <a:prstGeom prst="rect">
                <a:avLst/>
              </a:prstGeom>
              <a:blipFill>
                <a:blip r:embed="rId8"/>
                <a:stretch>
                  <a:fillRect l="-750" t="-1866" b="-55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图片 9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9540" y="3086632"/>
            <a:ext cx="4968139" cy="1538743"/>
          </a:xfrm>
          <a:prstGeom prst="rect">
            <a:avLst/>
          </a:prstGeom>
          <a:noFill/>
        </p:spPr>
      </p:pic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28914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E.g., current sample is a </a:t>
            </a:r>
            <a:r>
              <a:rPr lang="en-US" altLang="zh-CN" dirty="0" err="1" smtClean="0"/>
              <a:t>choma</a:t>
            </a:r>
            <a:r>
              <a:rPr lang="en-US" altLang="zh-CN" dirty="0" smtClean="0"/>
              <a:t> U sample located at      , three component samples                  are used to classify it</a:t>
            </a:r>
          </a:p>
          <a:p>
            <a:endParaRPr lang="en-US" altLang="zh-CN" dirty="0" smtClean="0"/>
          </a:p>
        </p:txBody>
      </p:sp>
      <p:sp>
        <p:nvSpPr>
          <p:cNvPr id="21" name="Oval 61">
            <a:extLst>
              <a:ext uri="{FF2B5EF4-FFF2-40B4-BE49-F238E27FC236}">
                <a16:creationId xmlns:a16="http://schemas.microsoft.com/office/drawing/2014/main" id="{411F7B6E-DE70-412E-A7F4-80F16861CBAB}"/>
              </a:ext>
            </a:extLst>
          </p:cNvPr>
          <p:cNvSpPr/>
          <p:nvPr/>
        </p:nvSpPr>
        <p:spPr>
          <a:xfrm>
            <a:off x="8645058" y="1857231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4</a:t>
            </a:r>
            <a:endParaRPr lang="zh-TW" altLang="en-US" dirty="0"/>
          </a:p>
        </p:txBody>
      </p:sp>
      <p:sp>
        <p:nvSpPr>
          <p:cNvPr id="22" name="Oval 61">
            <a:extLst>
              <a:ext uri="{FF2B5EF4-FFF2-40B4-BE49-F238E27FC236}">
                <a16:creationId xmlns:a16="http://schemas.microsoft.com/office/drawing/2014/main" id="{411F7B6E-DE70-412E-A7F4-80F16861CBAB}"/>
              </a:ext>
            </a:extLst>
          </p:cNvPr>
          <p:cNvSpPr/>
          <p:nvPr/>
        </p:nvSpPr>
        <p:spPr>
          <a:xfrm>
            <a:off x="4183040" y="2254430"/>
            <a:ext cx="360000" cy="360000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4</a:t>
            </a:r>
            <a:endParaRPr lang="zh-TW" altLang="en-US" dirty="0"/>
          </a:p>
        </p:txBody>
      </p:sp>
      <p:sp>
        <p:nvSpPr>
          <p:cNvPr id="23" name="Oval 61">
            <a:extLst>
              <a:ext uri="{FF2B5EF4-FFF2-40B4-BE49-F238E27FC236}">
                <a16:creationId xmlns:a16="http://schemas.microsoft.com/office/drawing/2014/main" id="{411F7B6E-DE70-412E-A7F4-80F16861CBAB}"/>
              </a:ext>
            </a:extLst>
          </p:cNvPr>
          <p:cNvSpPr/>
          <p:nvPr/>
        </p:nvSpPr>
        <p:spPr>
          <a:xfrm>
            <a:off x="5068946" y="2260932"/>
            <a:ext cx="360000" cy="3600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4</a:t>
            </a:r>
            <a:endParaRPr lang="zh-TW" altLang="en-US" dirty="0"/>
          </a:p>
        </p:txBody>
      </p:sp>
      <p:sp>
        <p:nvSpPr>
          <p:cNvPr id="24" name="Oval 61">
            <a:extLst>
              <a:ext uri="{FF2B5EF4-FFF2-40B4-BE49-F238E27FC236}">
                <a16:creationId xmlns:a16="http://schemas.microsoft.com/office/drawing/2014/main" id="{411F7B6E-DE70-412E-A7F4-80F16861CBAB}"/>
              </a:ext>
            </a:extLst>
          </p:cNvPr>
          <p:cNvSpPr/>
          <p:nvPr/>
        </p:nvSpPr>
        <p:spPr>
          <a:xfrm>
            <a:off x="4625993" y="2260932"/>
            <a:ext cx="360000" cy="36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4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5926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CTB-level Classifier Switch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260BCCF9-EED6-419D-AB07-414F06E30C6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200" y="1825625"/>
                <a:ext cx="11353800" cy="435133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dirty="0" smtClean="0"/>
                  <a:t>Parameters </a:t>
                </a:r>
                <a:r>
                  <a:rPr lang="en-US" dirty="0"/>
                  <a:t>for each classifier are signaled in frame </a:t>
                </a:r>
                <a:r>
                  <a:rPr lang="en-US" dirty="0" smtClean="0"/>
                  <a:t>level</a:t>
                </a:r>
              </a:p>
              <a:p>
                <a:pPr lvl="1"/>
                <a:r>
                  <a:rPr lang="en-US" dirty="0"/>
                  <a:t>Position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𝑌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𝑐𝑜𝑙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en-US" dirty="0" smtClean="0"/>
                  <a:t>which can be </a:t>
                </a:r>
                <a:r>
                  <a:rPr lang="en-CA" dirty="0" smtClean="0"/>
                  <a:t>chosen </a:t>
                </a:r>
                <a:r>
                  <a:rPr lang="en-CA" dirty="0"/>
                  <a:t>from 9 candidates</a:t>
                </a:r>
                <a:endParaRPr lang="en-US" dirty="0"/>
              </a:p>
              <a:p>
                <a:pPr lvl="1"/>
                <a:r>
                  <a:rPr lang="en-CA" dirty="0" smtClean="0"/>
                  <a:t>Maximum of  {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𝑌</m:t>
                        </m:r>
                      </m:sub>
                    </m:sSub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𝑈</m:t>
                        </m:r>
                      </m:sub>
                    </m:sSub>
                  </m:oMath>
                </a14:m>
                <a:r>
                  <a:rPr lang="en-CA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𝑉</m:t>
                        </m:r>
                      </m:sub>
                    </m:sSub>
                  </m:oMath>
                </a14:m>
                <a:r>
                  <a:rPr lang="en-CA" dirty="0" smtClean="0"/>
                  <a:t>} is set to {16</a:t>
                </a:r>
                <a:r>
                  <a:rPr lang="en-CA" dirty="0"/>
                  <a:t>, 4, </a:t>
                </a:r>
                <a:r>
                  <a:rPr lang="en-CA" dirty="0" smtClean="0"/>
                  <a:t>4}</a:t>
                </a:r>
                <a:endParaRPr lang="en-CA" dirty="0"/>
              </a:p>
              <a:p>
                <a:pPr lvl="1"/>
                <a:r>
                  <a:rPr lang="en-US" dirty="0" smtClean="0"/>
                  <a:t>Offsets </a:t>
                </a:r>
                <a:r>
                  <a:rPr lang="en-US" dirty="0"/>
                  <a:t>are constrained to be within the range [-15, 15</a:t>
                </a:r>
                <a:r>
                  <a:rPr lang="en-US" dirty="0" smtClean="0"/>
                  <a:t>]</a:t>
                </a:r>
                <a:endParaRPr lang="en-US" dirty="0"/>
              </a:p>
              <a:p>
                <a:endParaRPr lang="en-US" dirty="0" smtClean="0"/>
              </a:p>
              <a:p>
                <a:r>
                  <a:rPr lang="en-US" dirty="0" smtClean="0"/>
                  <a:t>Which </a:t>
                </a:r>
                <a:r>
                  <a:rPr lang="en-US" dirty="0"/>
                  <a:t>classifier to be used is explicitly signaled and switched in CTB level </a:t>
                </a:r>
              </a:p>
              <a:p>
                <a:endParaRPr lang="en-CA" dirty="0" smtClean="0"/>
              </a:p>
              <a:p>
                <a:r>
                  <a:rPr lang="en-CA" dirty="0" smtClean="0"/>
                  <a:t>Maximum</a:t>
                </a:r>
                <a:r>
                  <a:rPr lang="en-US" dirty="0" smtClean="0">
                    <a:ea typeface="DengXian" panose="02010600030101010101" pitchFamily="2" charset="-122"/>
                  </a:rPr>
                  <a:t> </a:t>
                </a:r>
                <a:r>
                  <a:rPr lang="en-US" dirty="0">
                    <a:ea typeface="DengXian" panose="02010600030101010101" pitchFamily="2" charset="-122"/>
                  </a:rPr>
                  <a:t>classifiers per frame is constrained to be 4</a:t>
                </a:r>
                <a:endParaRPr lang="en-CA" dirty="0">
                  <a:ea typeface="DengXian" panose="02010600030101010101" pitchFamily="2" charset="-122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260BCCF9-EED6-419D-AB07-414F06E30C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825625"/>
                <a:ext cx="11353800" cy="4351338"/>
              </a:xfrm>
              <a:prstGeom prst="rect">
                <a:avLst/>
              </a:prstGeom>
              <a:blipFill>
                <a:blip r:embed="rId2"/>
                <a:stretch>
                  <a:fillRect l="-967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2672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Simulation </a:t>
            </a:r>
            <a:r>
              <a:rPr lang="en-US" altLang="zh-TW" dirty="0" smtClean="0"/>
              <a:t>Results</a:t>
            </a:r>
            <a:endParaRPr 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428305"/>
              </p:ext>
            </p:extLst>
          </p:nvPr>
        </p:nvGraphicFramePr>
        <p:xfrm>
          <a:off x="6861153" y="193836"/>
          <a:ext cx="4114800" cy="6268290"/>
        </p:xfrm>
        <a:graphic>
          <a:graphicData uri="http://schemas.openxmlformats.org/drawingml/2006/table">
            <a:tbl>
              <a:tblPr firstRow="1" firstCol="1" bandRow="1"/>
              <a:tblGrid>
                <a:gridCol w="756850">
                  <a:extLst>
                    <a:ext uri="{9D8B030D-6E8A-4147-A177-3AD203B41FA5}">
                      <a16:colId xmlns:a16="http://schemas.microsoft.com/office/drawing/2014/main" val="2399118201"/>
                    </a:ext>
                  </a:extLst>
                </a:gridCol>
                <a:gridCol w="619064">
                  <a:extLst>
                    <a:ext uri="{9D8B030D-6E8A-4147-A177-3AD203B41FA5}">
                      <a16:colId xmlns:a16="http://schemas.microsoft.com/office/drawing/2014/main" val="2912188800"/>
                    </a:ext>
                  </a:extLst>
                </a:gridCol>
                <a:gridCol w="805365">
                  <a:extLst>
                    <a:ext uri="{9D8B030D-6E8A-4147-A177-3AD203B41FA5}">
                      <a16:colId xmlns:a16="http://schemas.microsoft.com/office/drawing/2014/main" val="315419784"/>
                    </a:ext>
                  </a:extLst>
                </a:gridCol>
                <a:gridCol w="805365">
                  <a:extLst>
                    <a:ext uri="{9D8B030D-6E8A-4147-A177-3AD203B41FA5}">
                      <a16:colId xmlns:a16="http://schemas.microsoft.com/office/drawing/2014/main" val="3275825604"/>
                    </a:ext>
                  </a:extLst>
                </a:gridCol>
                <a:gridCol w="564078">
                  <a:extLst>
                    <a:ext uri="{9D8B030D-6E8A-4147-A177-3AD203B41FA5}">
                      <a16:colId xmlns:a16="http://schemas.microsoft.com/office/drawing/2014/main" val="4104679615"/>
                    </a:ext>
                  </a:extLst>
                </a:gridCol>
                <a:gridCol w="564078">
                  <a:extLst>
                    <a:ext uri="{9D8B030D-6E8A-4147-A177-3AD203B41FA5}">
                      <a16:colId xmlns:a16="http://schemas.microsoft.com/office/drawing/2014/main" val="233291351"/>
                    </a:ext>
                  </a:extLst>
                </a:gridCol>
              </a:tblGrid>
              <a:tr h="16495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7586103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VTM-12.0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8697823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1322831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680986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-3.60%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054594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-3.12%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-3.90%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5884382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-1.59%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3812531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179859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6827570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6586539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0395437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314715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0431833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2830635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VTM-12.0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6765494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5419561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966032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-3.45%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084292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-5.18%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-5.41%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0841132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3755972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68211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-3.62%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-3.61%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8331359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7398361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-3.20%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-2.87%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6993673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-3.15%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-3.51%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7252212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8159738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5868631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VTM-12.0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9210663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1953281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2318834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8310660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-13.09%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-12.86%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7049512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-5.93%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-4.78%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9599083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-6.75%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677171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-8.45%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-8.64%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1154622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-5.97%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-5.12%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8947664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-8.15%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-7.15%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7003765"/>
                  </a:ext>
                </a:extLst>
              </a:tr>
              <a:tr h="1649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-7.42%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-7.38%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9863" marR="6986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7673224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 smtClean="0"/>
              <a:t>Over VTM-12.0 with </a:t>
            </a:r>
            <a:r>
              <a:rPr lang="en-US" dirty="0"/>
              <a:t>e</a:t>
            </a:r>
            <a:r>
              <a:rPr lang="en-US" dirty="0" smtClean="0"/>
              <a:t>ncoder </a:t>
            </a:r>
            <a:r>
              <a:rPr lang="en-US" dirty="0"/>
              <a:t>fix in </a:t>
            </a:r>
            <a:r>
              <a:rPr lang="en-US" dirty="0" smtClean="0"/>
              <a:t>[1]</a:t>
            </a:r>
            <a:endParaRPr lang="en-US" dirty="0"/>
          </a:p>
          <a:p>
            <a:endParaRPr lang="en-US" dirty="0"/>
          </a:p>
          <a:p>
            <a:r>
              <a:rPr lang="en-US" dirty="0" smtClean="0"/>
              <a:t>Without SIMD</a:t>
            </a:r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838200" y="6506036"/>
            <a:ext cx="8889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[</a:t>
            </a:r>
            <a:r>
              <a:rPr lang="en-US" sz="1200" dirty="0"/>
              <a:t>1</a:t>
            </a:r>
            <a:r>
              <a:rPr lang="en-US" sz="1200" dirty="0" smtClean="0"/>
              <a:t>] </a:t>
            </a:r>
            <a:r>
              <a:rPr lang="en-US" sz="1200" dirty="0" smtClean="0"/>
              <a:t>N</a:t>
            </a:r>
            <a:r>
              <a:rPr lang="en-US" sz="1200" dirty="0"/>
              <a:t>. Hu, V. </a:t>
            </a:r>
            <a:r>
              <a:rPr lang="en-US" sz="1200" dirty="0" err="1"/>
              <a:t>Seregin</a:t>
            </a:r>
            <a:r>
              <a:rPr lang="en-US" sz="1200" dirty="0"/>
              <a:t>, M. </a:t>
            </a:r>
            <a:r>
              <a:rPr lang="en-US" sz="1200" dirty="0" err="1"/>
              <a:t>Karczewicz</a:t>
            </a:r>
            <a:r>
              <a:rPr lang="en-US" sz="1200" dirty="0"/>
              <a:t>, “ AHG10: Using original samples for SAO and ALF optimization”, JVET-V0095, Apr. 2021, Teleconference.</a:t>
            </a:r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32301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Cross-component Sample Adaptive Offset (CCSAO) is proposed for further compression efficiency exploration beyond VVC</a:t>
            </a:r>
          </a:p>
          <a:p>
            <a:endParaRPr lang="en-US" dirty="0" smtClean="0"/>
          </a:p>
          <a:p>
            <a:r>
              <a:rPr lang="en-US" dirty="0" smtClean="0"/>
              <a:t>Coding </a:t>
            </a:r>
            <a:r>
              <a:rPr lang="en-US" dirty="0" smtClean="0"/>
              <a:t>gains with marginal cost</a:t>
            </a:r>
          </a:p>
          <a:p>
            <a:pPr lvl="1"/>
            <a:r>
              <a:rPr lang="en-US" dirty="0" smtClean="0"/>
              <a:t>Classification-based sample operation</a:t>
            </a:r>
          </a:p>
          <a:p>
            <a:pPr lvl="1"/>
            <a:r>
              <a:rPr lang="en-US" dirty="0" smtClean="0"/>
              <a:t>Low encoding/decoding complexity (can be further optimized)</a:t>
            </a:r>
          </a:p>
          <a:p>
            <a:endParaRPr lang="en-US" dirty="0"/>
          </a:p>
          <a:p>
            <a:r>
              <a:rPr lang="en-US" dirty="0"/>
              <a:t>Suggest to </a:t>
            </a:r>
            <a:r>
              <a:rPr lang="en-US" dirty="0" smtClean="0"/>
              <a:t>study in EE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38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22811</TotalTime>
  <Words>710</Words>
  <Application>Microsoft Office PowerPoint</Application>
  <PresentationFormat>宽屏</PresentationFormat>
  <Paragraphs>272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新細明體</vt:lpstr>
      <vt:lpstr>Source Han Sans CN Light</vt:lpstr>
      <vt:lpstr>宋体</vt:lpstr>
      <vt:lpstr>宋体</vt:lpstr>
      <vt:lpstr>DengXian</vt:lpstr>
      <vt:lpstr>DengXian</vt:lpstr>
      <vt:lpstr>Arial</vt:lpstr>
      <vt:lpstr>Calibri</vt:lpstr>
      <vt:lpstr>Calibri Light</vt:lpstr>
      <vt:lpstr>Cambria Math</vt:lpstr>
      <vt:lpstr>Times New Roman</vt:lpstr>
      <vt:lpstr>Office Theme</vt:lpstr>
      <vt:lpstr>PowerPoint 演示文稿</vt:lpstr>
      <vt:lpstr>Introduction</vt:lpstr>
      <vt:lpstr>Introduction</vt:lpstr>
      <vt:lpstr>CCSAO</vt:lpstr>
      <vt:lpstr>Classification</vt:lpstr>
      <vt:lpstr>CTB-level Classifier Switch</vt:lpstr>
      <vt:lpstr>Simulation Results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Che-Wei Kuo</dc:creator>
  <cp:lastModifiedBy>Che-Wei Kuo</cp:lastModifiedBy>
  <cp:revision>527</cp:revision>
  <dcterms:created xsi:type="dcterms:W3CDTF">2018-09-04T21:01:33Z</dcterms:created>
  <dcterms:modified xsi:type="dcterms:W3CDTF">2021-04-22T23:07:40Z</dcterms:modified>
</cp:coreProperties>
</file>