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59" r:id="rId4"/>
    <p:sldId id="258" r:id="rId5"/>
    <p:sldId id="269" r:id="rId6"/>
    <p:sldId id="270" r:id="rId7"/>
    <p:sldId id="271" r:id="rId8"/>
    <p:sldId id="272" r:id="rId9"/>
    <p:sldId id="262" r:id="rId10"/>
    <p:sldId id="290" r:id="rId11"/>
    <p:sldId id="263" r:id="rId12"/>
    <p:sldId id="291" r:id="rId13"/>
    <p:sldId id="278" r:id="rId14"/>
    <p:sldId id="286" r:id="rId15"/>
    <p:sldId id="280" r:id="rId16"/>
    <p:sldId id="287" r:id="rId17"/>
    <p:sldId id="281" r:id="rId18"/>
    <p:sldId id="288" r:id="rId19"/>
    <p:sldId id="282" r:id="rId20"/>
    <p:sldId id="264" r:id="rId21"/>
    <p:sldId id="265" r:id="rId22"/>
    <p:sldId id="284" r:id="rId23"/>
    <p:sldId id="285" r:id="rId24"/>
    <p:sldId id="266" r:id="rId25"/>
    <p:sldId id="267" r:id="rId26"/>
    <p:sldId id="268" r:id="rId27"/>
  </p:sldIdLst>
  <p:sldSz cx="12192000" cy="685800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70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76EB8B4-EA2E-4415-A494-DC2AD88C606F}" type="datetimeFigureOut">
              <a:rPr lang="de-DE" altLang="de-DE"/>
              <a:pPr>
                <a:defRPr/>
              </a:pPr>
              <a:t>23.04.2021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0426418-DCF4-4BF5-BA89-616676F10DB3}" type="slidenum">
              <a:rPr lang="de-DE" altLang="de-DE"/>
              <a:pPr/>
              <a:t>‹#›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05007A59-3A8A-4D4B-BC06-264B1457569D}" type="datetimeFigureOut">
              <a:rPr lang="de-DE" altLang="de-DE"/>
              <a:pPr>
                <a:defRPr/>
              </a:pPr>
              <a:t>23.04.2021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1238FF8-EB10-4855-849F-EC74DDE7D7DF}" type="slidenum">
              <a:rPr lang="de-DE" altLang="de-DE"/>
              <a:pPr/>
              <a:t>‹#›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7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  <p:sp>
        <p:nvSpPr>
          <p:cNvPr id="8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6860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11484000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183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r Verbinder 7"/>
          <p:cNvCxnSpPr/>
          <p:nvPr/>
        </p:nvCxnSpPr>
        <p:spPr>
          <a:xfrm>
            <a:off x="392113" y="30368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84000" y="3196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  <p:sp>
        <p:nvSpPr>
          <p:cNvPr id="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1656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684800"/>
            <a:ext cx="11484000" cy="3193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7074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152001"/>
            <a:ext cx="11484000" cy="4284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2926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684801"/>
            <a:ext cx="11484000" cy="3751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80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152000"/>
            <a:ext cx="11484000" cy="416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3472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684800"/>
            <a:ext cx="11484000" cy="3632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en-US" noProof="0" smtClean="0"/>
              <a:t>Click icon to add chart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7043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88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 smtClean="0">
                <a:solidFill>
                  <a:schemeClr val="tx2"/>
                </a:solidFill>
              </a:rPr>
              <a:t>Vielen Dank</a:t>
            </a:r>
            <a:br>
              <a:rPr lang="de-DE" altLang="de-DE" sz="3200" b="1" smtClean="0">
                <a:solidFill>
                  <a:schemeClr val="tx2"/>
                </a:solidFill>
              </a:rPr>
            </a:br>
            <a:r>
              <a:rPr lang="de-DE" altLang="de-DE" sz="3200" b="1" smtClean="0">
                <a:solidFill>
                  <a:schemeClr val="tx2"/>
                </a:solidFill>
              </a:rPr>
              <a:t>für Ihre Aufmerksamkeit</a:t>
            </a:r>
            <a:endParaRPr lang="en-US" altLang="de-DE" sz="3200" b="1" smtClean="0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  <p:sp>
        <p:nvSpPr>
          <p:cNvPr id="7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287338" y="6227763"/>
            <a:ext cx="731837" cy="396875"/>
          </a:xfrm>
        </p:spPr>
        <p:txBody>
          <a:bodyPr/>
          <a:lstStyle>
            <a:lvl1pPr>
              <a:defRPr>
                <a:solidFill>
                  <a:schemeClr val="tx2">
                    <a:alpha val="0"/>
                  </a:schemeClr>
                </a:solidFill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3950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/>
        </p:nvSpPr>
        <p:spPr>
          <a:xfrm>
            <a:off x="857250" y="6227763"/>
            <a:ext cx="7340600" cy="6302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900" dirty="0" smtClean="0">
                <a:solidFill>
                  <a:schemeClr val="tx2"/>
                </a:solidFill>
              </a:rPr>
              <a:t>3D Geometry for Global Motion Compensation|  Hossein Golestani, Christian Rohlfing, and Mathias Wien  |  RWTH Aachen  |  23.04.2021  |  22nd JVET Meeting  |  Online</a:t>
            </a:r>
          </a:p>
          <a:p>
            <a:pPr eaLnBrk="1" hangingPunct="1">
              <a:defRPr/>
            </a:pPr>
            <a:endParaRPr lang="de-DE" altLang="de-DE" sz="900" dirty="0" smtClean="0">
              <a:solidFill>
                <a:schemeClr val="tx2"/>
              </a:solidFill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360363" y="8143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1784350" y="5073650"/>
            <a:ext cx="16684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1000" b="1" smtClean="0"/>
              <a:t>Fußzeile anpassen:</a:t>
            </a:r>
            <a:endParaRPr lang="de-DE" altLang="de-DE" sz="1000" smtClean="0"/>
          </a:p>
          <a:p>
            <a:pPr eaLnBrk="1" hangingPunct="1">
              <a:defRPr/>
            </a:pPr>
            <a:r>
              <a:rPr lang="de-DE" altLang="de-DE" sz="1000" smtClean="0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1000" b="1" smtClean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7338" y="6227763"/>
            <a:ext cx="731837" cy="39687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8" r:id="rId2"/>
    <p:sldLayoutId id="2147483864" r:id="rId3"/>
    <p:sldLayoutId id="2147483857" r:id="rId4"/>
    <p:sldLayoutId id="2147483858" r:id="rId5"/>
    <p:sldLayoutId id="2147483869" r:id="rId6"/>
    <p:sldLayoutId id="2147483859" r:id="rId7"/>
    <p:sldLayoutId id="2147483870" r:id="rId8"/>
    <p:sldLayoutId id="2147483867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159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215900" algn="l"/>
        </a:tabLst>
        <a:defRPr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431800" indent="-215900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4318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6477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6477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8636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8636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863600" indent="-215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89535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github.com/google/draco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rohlfing@ient.rwth-Aachen.de" TargetMode="External"/><Relationship Id="rId2" Type="http://schemas.openxmlformats.org/officeDocument/2006/relationships/hyperlink" Target="mailto:golestani@ient.rwth-aachen.d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wien@lfb.rwth-Aachen.de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JVET-V0129:</a:t>
            </a:r>
            <a:br>
              <a:rPr lang="de-DE" dirty="0" smtClean="0"/>
            </a:br>
            <a:r>
              <a:rPr lang="de-DE" dirty="0" smtClean="0"/>
              <a:t> 3D Geometry for Global Motion Compensation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970468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Hossein Golestani</a:t>
            </a:r>
          </a:p>
          <a:p>
            <a:r>
              <a:rPr lang="de-DE" dirty="0" smtClean="0"/>
              <a:t>Christian Rohlfing</a:t>
            </a:r>
          </a:p>
          <a:p>
            <a:r>
              <a:rPr lang="de-DE" dirty="0" smtClean="0"/>
              <a:t>Mathias Wien</a:t>
            </a:r>
          </a:p>
          <a:p>
            <a:endParaRPr lang="de-DE" dirty="0" smtClean="0"/>
          </a:p>
          <a:p>
            <a:r>
              <a:rPr lang="de-DE" dirty="0" smtClean="0"/>
              <a:t>(RWTH Aachen)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165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The proposed VVC-based video coding structure: encoder (left) and decoder (right)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proposed method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37516"/>
            <a:ext cx="10080000" cy="446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33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Motion Detection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17463"/>
            <a:ext cx="10080000" cy="4490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06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Camera Localization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12724"/>
            <a:ext cx="10080000" cy="449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14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Some results on camera calibration  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Camera Localization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076" y="1642533"/>
            <a:ext cx="8709895" cy="436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28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Mesh Pre-processing, Decimation and Compression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35163"/>
            <a:ext cx="10080000" cy="447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23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Mesh Pre-processing</a:t>
            </a:r>
          </a:p>
          <a:p>
            <a:pPr lvl="1"/>
            <a:r>
              <a:rPr lang="en-GB" dirty="0" smtClean="0"/>
              <a:t>Cleaning the estimated mesh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Mesh Decimation [1]</a:t>
            </a:r>
          </a:p>
          <a:p>
            <a:pPr lvl="1"/>
            <a:r>
              <a:rPr lang="en-GB" dirty="0" smtClean="0"/>
              <a:t>Reducing the number of vertices</a:t>
            </a:r>
          </a:p>
          <a:p>
            <a:pPr marL="215900" lvl="1" indent="0">
              <a:buNone/>
            </a:pPr>
            <a:r>
              <a:rPr lang="en-GB" dirty="0"/>
              <a:t>	</a:t>
            </a:r>
            <a:r>
              <a:rPr lang="en-GB" dirty="0" smtClean="0"/>
              <a:t>with minimal shape changes    </a:t>
            </a:r>
          </a:p>
          <a:p>
            <a:endParaRPr lang="en-GB" dirty="0"/>
          </a:p>
          <a:p>
            <a:r>
              <a:rPr lang="en-GB" dirty="0" smtClean="0"/>
              <a:t>Mesh Compression [2]</a:t>
            </a:r>
          </a:p>
          <a:p>
            <a:pPr lvl="1"/>
            <a:r>
              <a:rPr lang="en-GB" dirty="0" smtClean="0"/>
              <a:t>Geometry compression</a:t>
            </a:r>
          </a:p>
          <a:p>
            <a:pPr lvl="1"/>
            <a:r>
              <a:rPr lang="en-GB" dirty="0" smtClean="0"/>
              <a:t>Connectivity compression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An important trade-off between</a:t>
            </a:r>
          </a:p>
          <a:p>
            <a:pPr lvl="1"/>
            <a:r>
              <a:rPr lang="en-GB" dirty="0" smtClean="0"/>
              <a:t>Mesh fidelity</a:t>
            </a:r>
          </a:p>
          <a:p>
            <a:pPr lvl="1"/>
            <a:r>
              <a:rPr lang="en-GB" dirty="0" smtClean="0"/>
              <a:t>The overhead of sending mesh</a:t>
            </a:r>
          </a:p>
          <a:p>
            <a:endParaRPr lang="en-GB" dirty="0"/>
          </a:p>
          <a:p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Mesh Pre-processing, Decimation and Compression 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384000" y="5398014"/>
            <a:ext cx="4876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[1] M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Garland, Y. Zhou, “Quadric-based simplification in any dimension”, ACM Trans. Graph- 24, 2 (2005), pp: 209-239.</a:t>
            </a:r>
            <a:endParaRPr lang="en-GB" sz="1000" dirty="0"/>
          </a:p>
        </p:txBody>
      </p:sp>
      <p:sp>
        <p:nvSpPr>
          <p:cNvPr id="13" name="Rectangle 12"/>
          <p:cNvSpPr/>
          <p:nvPr/>
        </p:nvSpPr>
        <p:spPr>
          <a:xfrm>
            <a:off x="384000" y="5749326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sz="1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[2] Draco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Accessed 01.10.2020 [Online], Available: </a:t>
            </a:r>
            <a:r>
              <a:rPr lang="en-CA" sz="1000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2"/>
              </a:rPr>
              <a:t>https://github.com/google/draco</a:t>
            </a:r>
            <a:endParaRPr lang="en-GB" sz="1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038" y="841590"/>
            <a:ext cx="5400000" cy="5153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39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Mesh-based Reference Picture Synthesis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45774"/>
            <a:ext cx="10080000" cy="4461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9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Mesh-based Reference Picture Synthesis</a:t>
            </a:r>
          </a:p>
          <a:p>
            <a:pPr lvl="1"/>
            <a:r>
              <a:rPr lang="en-GB" dirty="0" smtClean="0"/>
              <a:t>Warping the content of regular reference pictures to the position of the to-be-encoded frame</a:t>
            </a:r>
          </a:p>
          <a:p>
            <a:pPr lvl="1"/>
            <a:r>
              <a:rPr lang="en-GB" dirty="0" smtClean="0"/>
              <a:t>Depth-Image based Rendering is employed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VSRS [3] assumes 2D depth maps as input</a:t>
            </a:r>
          </a:p>
          <a:p>
            <a:r>
              <a:rPr lang="en-GB" dirty="0" smtClean="0"/>
              <a:t>Our rendering engine assumes 3D meshes as input</a:t>
            </a:r>
          </a:p>
          <a:p>
            <a:pPr lvl="1"/>
            <a:r>
              <a:rPr lang="en-GB" dirty="0" smtClean="0"/>
              <a:t>Higher synthesis quality</a:t>
            </a:r>
          </a:p>
          <a:p>
            <a:pPr lvl="1"/>
            <a:r>
              <a:rPr lang="en-GB" dirty="0" smtClean="0"/>
              <a:t>Lower computational complexity</a:t>
            </a:r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Mesh-based Reference Picture Synthesis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867" y="1843443"/>
            <a:ext cx="5103133" cy="416405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4000" y="5600700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sz="1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[3] T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CA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Senoh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N. </a:t>
            </a:r>
            <a:r>
              <a:rPr lang="en-CA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Tetsutani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H. Yasuda, M. </a:t>
            </a:r>
            <a:r>
              <a:rPr lang="en-CA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Teratani</a:t>
            </a:r>
            <a:r>
              <a:rPr lang="en-CA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“[MPEG-I Visual] Proposed View Synthesis Reference Software (pVSRS4.3) Manual,” ISO/IEC JTC1/SC29/WG11, M44031.v5, Oct. 2018, Macau.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23088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 Pictures Lists (RPLs) </a:t>
            </a:r>
            <a:r>
              <a:rPr lang="en-GB" dirty="0"/>
              <a:t>Modifications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000" y="1517463"/>
            <a:ext cx="10080000" cy="4490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91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Reference Pictures Lists (RPLs) </a:t>
            </a:r>
            <a:r>
              <a:rPr lang="en-GB" dirty="0" smtClean="0"/>
              <a:t>Modifications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Additional Reference Mode</a:t>
            </a:r>
          </a:p>
          <a:p>
            <a:pPr lvl="1"/>
            <a:r>
              <a:rPr lang="en-GB" dirty="0" smtClean="0"/>
              <a:t>The synthesized 3D-based RP is added to RPLs as an additional active RP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Replaced Reference Mode</a:t>
            </a:r>
          </a:p>
          <a:p>
            <a:pPr lvl="1"/>
            <a:r>
              <a:rPr lang="en-GB" dirty="0"/>
              <a:t>The </a:t>
            </a:r>
            <a:r>
              <a:rPr lang="en-GB" dirty="0" smtClean="0"/>
              <a:t>second active RPs are replaced by the 3D-based </a:t>
            </a:r>
            <a:r>
              <a:rPr lang="en-GB" dirty="0"/>
              <a:t>synthesized </a:t>
            </a:r>
            <a:r>
              <a:rPr lang="en-GB" dirty="0" smtClean="0"/>
              <a:t>RPs</a:t>
            </a:r>
          </a:p>
          <a:p>
            <a:pPr lvl="1"/>
            <a:r>
              <a:rPr lang="en-GB" dirty="0" smtClean="0"/>
              <a:t>If there is no second active reference, the 3D based RP is added as the second RP </a:t>
            </a:r>
            <a:endParaRPr lang="en-GB" dirty="0"/>
          </a:p>
          <a:p>
            <a:endParaRPr lang="en-GB" dirty="0" smtClean="0"/>
          </a:p>
          <a:p>
            <a:r>
              <a:rPr lang="en-GB" dirty="0" smtClean="0"/>
              <a:t>VVC applies its 2D motion models to all RPs (including the 3D-based RPs) and decides which RP should be selected for each CU through rate-distortion optimization.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 Pictures Lists (RPLs) Modifications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0733" y="1398423"/>
            <a:ext cx="5317595" cy="1271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496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</a:p>
          <a:p>
            <a:r>
              <a:rPr lang="en-GB" dirty="0" smtClean="0"/>
              <a:t>Challenges</a:t>
            </a:r>
          </a:p>
          <a:p>
            <a:r>
              <a:rPr lang="en-GB" dirty="0" smtClean="0"/>
              <a:t>The proposed method</a:t>
            </a:r>
          </a:p>
          <a:p>
            <a:r>
              <a:rPr lang="en-GB" dirty="0" smtClean="0"/>
              <a:t>Simulation results</a:t>
            </a:r>
          </a:p>
          <a:p>
            <a:r>
              <a:rPr lang="en-GB" dirty="0" smtClean="0"/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257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Motivation</a:t>
            </a:r>
          </a:p>
          <a:p>
            <a:r>
              <a:rPr lang="en-GB" dirty="0">
                <a:solidFill>
                  <a:schemeClr val="bg1">
                    <a:lumMod val="85000"/>
                  </a:schemeClr>
                </a:solidFill>
              </a:rPr>
              <a:t>Challenges </a:t>
            </a:r>
            <a:endParaRPr lang="en-GB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The proposed method</a:t>
            </a:r>
          </a:p>
          <a:p>
            <a:r>
              <a:rPr lang="en-GB" dirty="0" smtClean="0"/>
              <a:t>Simulation results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203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A visual example</a:t>
            </a:r>
          </a:p>
          <a:p>
            <a:endParaRPr lang="en-GB" dirty="0"/>
          </a:p>
          <a:p>
            <a:r>
              <a:rPr lang="en-GB" dirty="0" smtClean="0"/>
              <a:t>Random-Access profile</a:t>
            </a:r>
          </a:p>
          <a:p>
            <a:r>
              <a:rPr lang="en-GB" dirty="0" smtClean="0"/>
              <a:t>To-be-encoded = Frame no. 80</a:t>
            </a:r>
          </a:p>
          <a:p>
            <a:r>
              <a:rPr lang="en-GB" dirty="0" smtClean="0"/>
              <a:t>Regular RP = Frame no. 64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Simulation results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3183" y="1152000"/>
            <a:ext cx="7353855" cy="475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4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Coding results</a:t>
            </a:r>
          </a:p>
          <a:p>
            <a:pPr lvl="1"/>
            <a:r>
              <a:rPr lang="en-GB" dirty="0" smtClean="0"/>
              <a:t>BD-Rate Y</a:t>
            </a:r>
          </a:p>
          <a:p>
            <a:pPr lvl="1"/>
            <a:r>
              <a:rPr lang="en-GB" dirty="0" smtClean="0"/>
              <a:t>Anchor: VTM 10.0</a:t>
            </a:r>
          </a:p>
          <a:p>
            <a:pPr lvl="1"/>
            <a:r>
              <a:rPr lang="en-GB" dirty="0" smtClean="0"/>
              <a:t>Random Access Profile</a:t>
            </a:r>
          </a:p>
          <a:p>
            <a:pPr lvl="1"/>
            <a:r>
              <a:rPr lang="en-GB" dirty="0" smtClean="0"/>
              <a:t>8-bit internal depth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Simulation results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236" y="3251677"/>
            <a:ext cx="3963011" cy="947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038" y="892438"/>
            <a:ext cx="7128000" cy="502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13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The </a:t>
            </a:r>
            <a:r>
              <a:rPr lang="en-GB" dirty="0"/>
              <a:t>run-time of all blocks are considered (camera localization, mesh generation, mesh decimation, mesh compression, RP synthesis, </a:t>
            </a:r>
            <a:r>
              <a:rPr lang="en-DE" dirty="0"/>
              <a:t>…</a:t>
            </a:r>
            <a:r>
              <a:rPr lang="en-GB" dirty="0"/>
              <a:t>.)</a:t>
            </a:r>
          </a:p>
          <a:p>
            <a:pPr marL="215900" lvl="1" indent="0">
              <a:buNone/>
            </a:pPr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pPr marL="215900" lvl="1" indent="0">
              <a:buNone/>
            </a:pPr>
            <a:endParaRPr lang="en-GB" dirty="0" smtClean="0"/>
          </a:p>
          <a:p>
            <a:pPr marL="215900" lvl="1" indent="0"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Encoding time is almost equal to or less than the anchor</a:t>
            </a:r>
          </a:p>
          <a:p>
            <a:r>
              <a:rPr lang="en-GB" dirty="0" smtClean="0"/>
              <a:t>Some ideas on how to reduce the decoding time </a:t>
            </a:r>
            <a:r>
              <a:rPr lang="en-DE" dirty="0" smtClean="0"/>
              <a:t>…</a:t>
            </a:r>
            <a:endParaRPr lang="en-GB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Encoding/Decoding run-time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7752" y="2367360"/>
            <a:ext cx="9143385" cy="1459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63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Motivation</a:t>
            </a:r>
          </a:p>
          <a:p>
            <a:r>
              <a:rPr lang="en-GB" dirty="0">
                <a:solidFill>
                  <a:schemeClr val="bg1">
                    <a:lumMod val="85000"/>
                  </a:schemeClr>
                </a:solidFill>
              </a:rPr>
              <a:t>Challenges </a:t>
            </a:r>
            <a:endParaRPr lang="en-GB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The proposed method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Simulation results</a:t>
            </a:r>
          </a:p>
          <a:p>
            <a:r>
              <a:rPr lang="en-GB" dirty="0" smtClean="0"/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998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The target sequences</a:t>
            </a:r>
          </a:p>
          <a:p>
            <a:pPr lvl="1"/>
            <a:r>
              <a:rPr lang="en-GB" dirty="0" smtClean="0"/>
              <a:t>2D sequences captured by a monocular moving camera</a:t>
            </a:r>
          </a:p>
          <a:p>
            <a:endParaRPr lang="en-GB" dirty="0"/>
          </a:p>
          <a:p>
            <a:r>
              <a:rPr lang="en-GB" dirty="0" smtClean="0"/>
              <a:t>The proposed idea</a:t>
            </a:r>
          </a:p>
          <a:p>
            <a:pPr lvl="1"/>
            <a:r>
              <a:rPr lang="en-GB" dirty="0" smtClean="0"/>
              <a:t>A method to extract 3D information from 2D video sequences captured by moving cameras</a:t>
            </a:r>
          </a:p>
          <a:p>
            <a:pPr lvl="1"/>
            <a:r>
              <a:rPr lang="en-GB" dirty="0" smtClean="0"/>
              <a:t>The estimated 3D data guides the rendering engine to synthesize 3D-based RPs</a:t>
            </a:r>
          </a:p>
          <a:p>
            <a:pPr lvl="1"/>
            <a:r>
              <a:rPr lang="en-GB" dirty="0" smtClean="0"/>
              <a:t>The synthesized RPs are offered to VVC to be used in motion compensation</a:t>
            </a:r>
          </a:p>
          <a:p>
            <a:pPr lvl="1"/>
            <a:r>
              <a:rPr lang="en-GB" dirty="0" smtClean="0"/>
              <a:t>On average, around 3% bit-rate reduction over VTM 10.0 on the used test sequences</a:t>
            </a:r>
          </a:p>
          <a:p>
            <a:endParaRPr lang="en-GB" dirty="0"/>
          </a:p>
          <a:p>
            <a:r>
              <a:rPr lang="en-GB" dirty="0" smtClean="0"/>
              <a:t>The encoding/decoding run-time</a:t>
            </a:r>
          </a:p>
          <a:p>
            <a:pPr lvl="1"/>
            <a:r>
              <a:rPr lang="en-GB" dirty="0" smtClean="0"/>
              <a:t>The encoding run-time is comparable with the anchor</a:t>
            </a:r>
          </a:p>
          <a:p>
            <a:pPr lvl="1"/>
            <a:r>
              <a:rPr lang="en-GB" dirty="0" smtClean="0"/>
              <a:t>The decoding time is almost 27x</a:t>
            </a:r>
          </a:p>
          <a:p>
            <a:endParaRPr lang="en-GB" dirty="0" smtClean="0"/>
          </a:p>
          <a:p>
            <a:r>
              <a:rPr lang="en-GB" dirty="0" smtClean="0"/>
              <a:t>A patent has been filed.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183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 smtClean="0"/>
          </a:p>
          <a:p>
            <a:pPr marL="0" indent="0">
              <a:buNone/>
            </a:pPr>
            <a:r>
              <a:rPr lang="en-GB" sz="3600" dirty="0" smtClean="0"/>
              <a:t>Any Questions?</a:t>
            </a:r>
            <a:endParaRPr lang="en-GB" sz="3600" dirty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r>
              <a:rPr lang="en-GB" dirty="0" smtClean="0"/>
              <a:t>Any further questions? Please contact us.</a:t>
            </a:r>
          </a:p>
          <a:p>
            <a:endParaRPr lang="en-GB" dirty="0"/>
          </a:p>
          <a:p>
            <a:r>
              <a:rPr lang="en-GB" dirty="0" smtClean="0"/>
              <a:t>Hossein Golestani (</a:t>
            </a:r>
            <a:r>
              <a:rPr lang="en-GB" dirty="0" smtClean="0">
                <a:hlinkClick r:id="rId2"/>
              </a:rPr>
              <a:t>golestani@ient.rwth-aachen.de</a:t>
            </a:r>
            <a:r>
              <a:rPr lang="en-GB" dirty="0" smtClean="0"/>
              <a:t>)</a:t>
            </a:r>
          </a:p>
          <a:p>
            <a:r>
              <a:rPr lang="en-GB" dirty="0" smtClean="0"/>
              <a:t>Christian </a:t>
            </a:r>
            <a:r>
              <a:rPr lang="en-GB" dirty="0" err="1" smtClean="0"/>
              <a:t>Rohlfing</a:t>
            </a:r>
            <a:r>
              <a:rPr lang="en-GB" dirty="0" smtClean="0"/>
              <a:t> (</a:t>
            </a:r>
            <a:r>
              <a:rPr lang="en-GB" dirty="0" smtClean="0">
                <a:hlinkClick r:id="rId3"/>
              </a:rPr>
              <a:t>rohlfing@ient.rwth-aachen.de</a:t>
            </a:r>
            <a:r>
              <a:rPr lang="en-GB" dirty="0" smtClean="0"/>
              <a:t>)</a:t>
            </a:r>
          </a:p>
          <a:p>
            <a:r>
              <a:rPr lang="en-GB" dirty="0" smtClean="0"/>
              <a:t>Mathias Wien (</a:t>
            </a:r>
            <a:r>
              <a:rPr lang="en-GB" dirty="0" smtClean="0">
                <a:hlinkClick r:id="rId4"/>
              </a:rPr>
              <a:t>wien@lfb.rwth-aachen.de</a:t>
            </a:r>
            <a:r>
              <a:rPr lang="en-GB" dirty="0" smtClean="0"/>
              <a:t>)</a:t>
            </a:r>
          </a:p>
          <a:p>
            <a:pPr marL="0" indent="0"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76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Challenges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The proposed method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Simulation results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900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Videos sequences captured by moving cameras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000" y="1739016"/>
            <a:ext cx="8568000" cy="415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04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New technologies are capturing huge amount of videos </a:t>
            </a:r>
            <a:r>
              <a:rPr lang="en-DE" dirty="0" smtClean="0"/>
              <a:t>…</a:t>
            </a:r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 </a:t>
            </a:r>
            <a:r>
              <a:rPr lang="en-GB" dirty="0" smtClean="0"/>
              <a:t>         </a:t>
            </a:r>
            <a:r>
              <a:rPr lang="en-GB" sz="1050" dirty="0" smtClean="0"/>
              <a:t>Credit: Uber                                                                          Credit: Times Union                                                                   Credit: </a:t>
            </a:r>
            <a:r>
              <a:rPr lang="en-GB" sz="1050" dirty="0" err="1" smtClean="0"/>
              <a:t>VeeR</a:t>
            </a:r>
            <a:endParaRPr lang="en-GB" sz="1050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Q: Are our 2D motion models (translational and affine) efficient enough for these videos?</a:t>
            </a:r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Motivation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121" y="2000121"/>
            <a:ext cx="2939411" cy="196100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4506" y="1875550"/>
            <a:ext cx="3007007" cy="22101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000" y="1925430"/>
            <a:ext cx="2912237" cy="211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04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Thinking about the 3D environment </a:t>
            </a:r>
            <a:r>
              <a:rPr lang="en-DE" dirty="0" smtClean="0"/>
              <a:t>…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What do we need?</a:t>
            </a:r>
          </a:p>
          <a:p>
            <a:pPr lvl="1"/>
            <a:r>
              <a:rPr lang="en-GB" dirty="0" smtClean="0"/>
              <a:t>Camera parameters (intrinsic and extrinsic)</a:t>
            </a:r>
          </a:p>
          <a:p>
            <a:pPr lvl="1"/>
            <a:r>
              <a:rPr lang="en-GB" dirty="0" smtClean="0"/>
              <a:t>3D geometry of the scene (point cloud, 3D mesh, </a:t>
            </a:r>
            <a:r>
              <a:rPr lang="en-DE" dirty="0" smtClean="0"/>
              <a:t>…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Enough computational power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In some cases, additional sensors are available</a:t>
            </a:r>
          </a:p>
          <a:p>
            <a:pPr lvl="1"/>
            <a:r>
              <a:rPr lang="en-GB" dirty="0" smtClean="0"/>
              <a:t>Self-driving cars: LiDAR, IMU, Depth Sensors, </a:t>
            </a:r>
            <a:r>
              <a:rPr lang="en-DE" dirty="0" smtClean="0"/>
              <a:t>…</a:t>
            </a:r>
            <a:endParaRPr lang="en-GB" dirty="0" smtClean="0"/>
          </a:p>
          <a:p>
            <a:pPr lvl="1"/>
            <a:endParaRPr lang="en-GB" dirty="0"/>
          </a:p>
          <a:p>
            <a:r>
              <a:rPr lang="en-GB" dirty="0" smtClean="0"/>
              <a:t>We focus on the most general case:</a:t>
            </a:r>
          </a:p>
          <a:p>
            <a:pPr lvl="1"/>
            <a:r>
              <a:rPr lang="en-GB" dirty="0" smtClean="0"/>
              <a:t>Un-known monocular moving camera</a:t>
            </a:r>
          </a:p>
          <a:p>
            <a:pPr lvl="1"/>
            <a:r>
              <a:rPr lang="en-GB" dirty="0" smtClean="0"/>
              <a:t>No additional sensors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Motivation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0171" y="708035"/>
            <a:ext cx="4587902" cy="532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6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Motivation</a:t>
            </a:r>
          </a:p>
          <a:p>
            <a:r>
              <a:rPr lang="en-GB" dirty="0" smtClean="0"/>
              <a:t>Challenges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The proposed method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Simulation results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348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Estimating 3D data from 2D video sequences</a:t>
            </a:r>
          </a:p>
          <a:p>
            <a:pPr lvl="1"/>
            <a:endParaRPr lang="en-GB" dirty="0"/>
          </a:p>
          <a:p>
            <a:r>
              <a:rPr lang="en-GB" dirty="0" smtClean="0"/>
              <a:t>Synchronizing the encoder and decoder</a:t>
            </a:r>
          </a:p>
          <a:p>
            <a:pPr lvl="1"/>
            <a:r>
              <a:rPr lang="en-GB" dirty="0" smtClean="0"/>
              <a:t>Option1: Estimating the 3D data at the decoder side, as well.</a:t>
            </a:r>
          </a:p>
          <a:p>
            <a:pPr lvl="1"/>
            <a:r>
              <a:rPr lang="en-GB" b="1" dirty="0" smtClean="0"/>
              <a:t>Option2:</a:t>
            </a:r>
            <a:r>
              <a:rPr lang="en-GB" dirty="0" smtClean="0"/>
              <a:t> Sending the 3D data to the decoder as side information.</a:t>
            </a:r>
          </a:p>
          <a:p>
            <a:endParaRPr lang="en-GB" dirty="0" smtClean="0"/>
          </a:p>
          <a:p>
            <a:r>
              <a:rPr lang="en-GB" dirty="0" smtClean="0"/>
              <a:t>Computational complexity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marL="0" indent="0">
              <a:buNone/>
            </a:pPr>
            <a:r>
              <a:rPr lang="en-GB" sz="1050" dirty="0" smtClean="0"/>
              <a:t>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en-GB" sz="1050" dirty="0"/>
              <a:t> </a:t>
            </a:r>
            <a:r>
              <a:rPr lang="en-GB" sz="1050" dirty="0" smtClean="0"/>
              <a:t>                                                                                                                                                                                                               </a:t>
            </a:r>
            <a:r>
              <a:rPr lang="en-GB" sz="1050" dirty="0" err="1" smtClean="0"/>
              <a:t>DayLightRoad</a:t>
            </a:r>
            <a:r>
              <a:rPr lang="en-GB" sz="1050" dirty="0" smtClean="0"/>
              <a:t> (the estimated 3D mesh and camera trajectory)</a:t>
            </a:r>
            <a:endParaRPr lang="en-GB" sz="105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Challenges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810" y="1809181"/>
            <a:ext cx="4500159" cy="370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41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Motivation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Challenges</a:t>
            </a:r>
          </a:p>
          <a:p>
            <a:r>
              <a:rPr lang="en-GB" dirty="0" smtClean="0"/>
              <a:t>The proposed method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Simulation results</a:t>
            </a:r>
          </a:p>
          <a:p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 marL="0" indent="0">
              <a:buNone/>
            </a:pPr>
            <a:r>
              <a:rPr lang="en-GB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042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äsentation_Master_RWTH_Institute_16zu9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wth_vorlage.potx" id="{5F9BCD10-16B2-453C-87B0-6DBF492FB1F7}" vid="{CB20C72F-ED29-4522-89B9-BFC216F0F60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ient_presentation_16x9</Template>
  <TotalTime>0</TotalTime>
  <Words>775</Words>
  <Application>Microsoft Office PowerPoint</Application>
  <PresentationFormat>Widescreen</PresentationFormat>
  <Paragraphs>202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ＭＳ Ｐゴシック</vt:lpstr>
      <vt:lpstr>Arial</vt:lpstr>
      <vt:lpstr>Calibri</vt:lpstr>
      <vt:lpstr>Symbol</vt:lpstr>
      <vt:lpstr>Times New Roman</vt:lpstr>
      <vt:lpstr>Wingdings</vt:lpstr>
      <vt:lpstr>Präsentation_Master_RWTH_Institute_16zu9</vt:lpstr>
      <vt:lpstr>JVET-V0129:  3D Geometry for Global Motion Compensation</vt:lpstr>
      <vt:lpstr>Outline</vt:lpstr>
      <vt:lpstr>Outline</vt:lpstr>
      <vt:lpstr>Motivation</vt:lpstr>
      <vt:lpstr>Motivation</vt:lpstr>
      <vt:lpstr>Motivation</vt:lpstr>
      <vt:lpstr>Outline</vt:lpstr>
      <vt:lpstr>Challenges</vt:lpstr>
      <vt:lpstr>Outline</vt:lpstr>
      <vt:lpstr>The proposed method</vt:lpstr>
      <vt:lpstr>Motion Detection</vt:lpstr>
      <vt:lpstr>Camera Localization</vt:lpstr>
      <vt:lpstr>Camera Localization</vt:lpstr>
      <vt:lpstr>Mesh Pre-processing, Decimation and Compression </vt:lpstr>
      <vt:lpstr>Mesh Pre-processing, Decimation and Compression </vt:lpstr>
      <vt:lpstr>Mesh-based Reference Picture Synthesis</vt:lpstr>
      <vt:lpstr>Mesh-based Reference Picture Synthesis</vt:lpstr>
      <vt:lpstr>Reference Pictures Lists (RPLs) Modifications</vt:lpstr>
      <vt:lpstr>Reference Pictures Lists (RPLs) Modifications</vt:lpstr>
      <vt:lpstr>Outline</vt:lpstr>
      <vt:lpstr>Simulation results</vt:lpstr>
      <vt:lpstr>Simulation results</vt:lpstr>
      <vt:lpstr>Encoding/Decoding run-time</vt:lpstr>
      <vt:lpstr>Outline</vt:lpstr>
      <vt:lpstr>Conclusion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 Geometry for Global Motion Compensation</dc:title>
  <dc:creator>Hossein</dc:creator>
  <cp:lastModifiedBy>Hossein</cp:lastModifiedBy>
  <cp:revision>60</cp:revision>
  <dcterms:created xsi:type="dcterms:W3CDTF">2021-04-20T05:14:58Z</dcterms:created>
  <dcterms:modified xsi:type="dcterms:W3CDTF">2021-04-23T16:38:42Z</dcterms:modified>
</cp:coreProperties>
</file>