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0"/>
  </p:notesMasterIdLst>
  <p:sldIdLst>
    <p:sldId id="369" r:id="rId3"/>
    <p:sldId id="370" r:id="rId4"/>
    <p:sldId id="371" r:id="rId5"/>
    <p:sldId id="372" r:id="rId6"/>
    <p:sldId id="373" r:id="rId7"/>
    <p:sldId id="374" r:id="rId8"/>
    <p:sldId id="269" r:id="rId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369"/>
            <p14:sldId id="370"/>
            <p14:sldId id="371"/>
            <p14:sldId id="372"/>
            <p14:sldId id="373"/>
            <p14:sldId id="374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CAC8"/>
    <a:srgbClr val="5E5E5E"/>
    <a:srgbClr val="2DC84D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80"/>
    <p:restoredTop sz="88277" autoAdjust="0"/>
  </p:normalViewPr>
  <p:slideViewPr>
    <p:cSldViewPr snapToGrid="0" snapToObjects="1">
      <p:cViewPr varScale="1">
        <p:scale>
          <a:sx n="38" d="100"/>
          <a:sy n="38" d="100"/>
        </p:scale>
        <p:origin x="1397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2021/4/19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0" r:id="rId2"/>
    <p:sldLayoutId id="2147483652" r:id="rId3"/>
    <p:sldLayoutId id="2147483661" r:id="rId4"/>
    <p:sldLayoutId id="2147483664" r:id="rId5"/>
    <p:sldLayoutId id="2147483660" r:id="rId6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16838-9FCD-4B19-9C97-EA3505AED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9440" y="3027680"/>
            <a:ext cx="21743447" cy="3631609"/>
          </a:xfrm>
        </p:spPr>
        <p:txBody>
          <a:bodyPr/>
          <a:lstStyle/>
          <a:p>
            <a:r>
              <a:rPr lang="en-CA" sz="6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AHG8: Weighted Prediction for VVC High Bit Depth Extension</a:t>
            </a:r>
            <a:b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/>
              <a:t>JVET-V0124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302D07-91CB-452B-B1E1-0CF01F3A22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58813" y="8124231"/>
            <a:ext cx="18348960" cy="2214880"/>
          </a:xfrm>
        </p:spPr>
        <p:txBody>
          <a:bodyPr>
            <a:normAutofit/>
          </a:bodyPr>
          <a:lstStyle/>
          <a:p>
            <a:pPr marL="0" marR="0" algn="just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4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Yue Yu, Haoping Yu, </a:t>
            </a:r>
            <a:r>
              <a:rPr lang="en-CA" sz="40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Zhihuang</a:t>
            </a:r>
            <a:r>
              <a:rPr lang="en-CA" sz="4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CA" sz="40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Xie</a:t>
            </a:r>
            <a:r>
              <a:rPr lang="en-CA" sz="4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Fan Wang, Dong Wang</a:t>
            </a:r>
            <a:endParaRPr lang="en-US" sz="4000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B7FFE7-8F49-4F8E-9347-F5693DDF7E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JVET-V0124</a:t>
            </a:r>
          </a:p>
        </p:txBody>
      </p:sp>
    </p:spTree>
    <p:extLst>
      <p:ext uri="{BB962C8B-B14F-4D97-AF65-F5344CB8AC3E}">
        <p14:creationId xmlns:p14="http://schemas.microsoft.com/office/powerpoint/2010/main" val="948577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1F2C5-D4DF-49E4-B558-C3B80911A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Weighted Prediction in VVC version 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2C20F48-3CB8-43AE-B371-67DA2639C501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776506" y="2384982"/>
                <a:ext cx="22841774" cy="10239396"/>
              </a:xfrm>
            </p:spPr>
            <p:txBody>
              <a:bodyPr>
                <a:noAutofit/>
              </a:bodyPr>
              <a:lstStyle/>
              <a:p>
                <a:pPr marL="685800" indent="-685800">
                  <a:buFont typeface="Arial" panose="020B0604020202020204" pitchFamily="34" charset="0"/>
                  <a:buChar char="•"/>
                </a:pPr>
                <a:r>
                  <a:rPr lang="en-US" sz="4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Weighted prediction is very useful for coding fades;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US" sz="4400" i="1" smtClean="0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m:t>𝑆𝑎𝑚𝑝𝑙𝑒𝑃</m:t>
                    </m:r>
                    <m:r>
                      <a:rPr lang="en-US" sz="4400" i="1" smtClean="0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4400" i="1" smtClean="0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m:t>𝑐𝑙𝑖𝑝</m:t>
                    </m:r>
                    <m:r>
                      <a:rPr lang="en-US" sz="4400" i="1" smtClean="0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m:t>((</m:t>
                    </m:r>
                    <m:r>
                      <a:rPr lang="en-US" sz="4400" i="1" smtClean="0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m:t>𝑆𝑎𝑚𝑝𝑙𝑒𝑃</m:t>
                    </m:r>
                    <m:r>
                      <a:rPr lang="en-US" sz="4400" i="1" smtClean="0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m:t>0∗</m:t>
                    </m:r>
                    <m:r>
                      <a:rPr lang="en-US" sz="4400" i="1" smtClean="0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m:t>𝑤</m:t>
                    </m:r>
                    <m:r>
                      <a:rPr lang="en-US" sz="4400" i="1" smtClean="0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m:t>0+</m:t>
                    </m:r>
                    <m:sSup>
                      <m:sSup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𝑙𝑜𝑔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𝑊𝑑</m:t>
                        </m:r>
                        <m:r>
                          <a:rPr lang="en-US" sz="44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</m:sSup>
                    <m:r>
                      <a:rPr lang="en-US" sz="4400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44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  <a:cs typeface="Times New Roman" panose="02020603050405020304" pitchFamily="18" charset="0"/>
                  </a:rPr>
                  <a:t>&gt;&gt;log2Wd+</a:t>
                </a:r>
                <a:r>
                  <a:rPr lang="en-US" sz="4400" dirty="0">
                    <a:effectLst/>
                    <a:highlight>
                      <a:srgbClr val="FFFF00"/>
                    </a:highlight>
                    <a:latin typeface="Times New Roman" panose="02020603050405020304" pitchFamily="18" charset="0"/>
                    <a:ea typeface="DengXian" panose="02010600030101010101" pitchFamily="2" charset="-122"/>
                    <a:cs typeface="Times New Roman" panose="02020603050405020304" pitchFamily="18" charset="0"/>
                  </a:rPr>
                  <a:t>O0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  <a:cs typeface="Times New Roman" panose="02020603050405020304" pitchFamily="18" charset="0"/>
                  </a:rPr>
                  <a:t>)</a:t>
                </a:r>
              </a:p>
              <a:p>
                <a:r>
                  <a:rPr lang="en-US" sz="4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where O0 is an additive offset, w0 is weighted factor, Wd is the log denominator rounding factor.</a:t>
                </a:r>
              </a:p>
              <a:p>
                <a:pPr marL="685800" indent="-685800">
                  <a:buFont typeface="Arial" panose="020B0604020202020204" pitchFamily="34" charset="0"/>
                  <a:buChar char="•"/>
                </a:pPr>
                <a:r>
                  <a:rPr lang="en-US" sz="4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Luma component</a:t>
                </a:r>
              </a:p>
              <a:p>
                <a:pPr algn="ctr"/>
                <a:r>
                  <a:rPr lang="en-US" sz="4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sz="4400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O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0 = </a:t>
                </a:r>
                <a:r>
                  <a:rPr lang="en-US" sz="4400" b="1" i="1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luma_offset_l0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&lt;&lt;  ( </a:t>
                </a:r>
                <a:r>
                  <a:rPr lang="en-US" sz="4400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bitDepth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− 8 )</a:t>
                </a:r>
                <a:endParaRPr lang="en-US" sz="4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4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where luma_offset_l0 is an 8-bit syntax element </a:t>
                </a:r>
                <a:r>
                  <a:rPr lang="en-US" sz="4400" dirty="0">
                    <a:highlight>
                      <a:srgbClr val="FFFF00"/>
                    </a:highligh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(-128 to 127</a:t>
                </a:r>
                <a:r>
                  <a:rPr lang="en-US" sz="4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.</a:t>
                </a:r>
              </a:p>
              <a:p>
                <a:pPr marL="685800" indent="-685800">
                  <a:buFont typeface="Arial" panose="020B0604020202020204" pitchFamily="34" charset="0"/>
                  <a:buChar char="•"/>
                </a:pPr>
                <a:r>
                  <a:rPr lang="en-US" sz="4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For high bit depth input, </a:t>
                </a:r>
                <a:r>
                  <a:rPr lang="en-US" sz="4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eg.</a:t>
                </a:r>
                <a:r>
                  <a:rPr lang="en-US" sz="4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16-bit depth, if we use the same method,</a:t>
                </a:r>
              </a:p>
              <a:p>
                <a:pPr algn="ctr"/>
                <a:r>
                  <a:rPr lang="en-US" sz="4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	O0 = </a:t>
                </a:r>
                <a:r>
                  <a:rPr lang="en-US" sz="4400" b="1" i="1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luma_offset_l0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 &lt;&lt;  8</a:t>
                </a:r>
                <a:endParaRPr lang="en-US" sz="4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4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actual precision is still 8-bit, may not good enough for such high bit depth video coding.</a:t>
                </a:r>
              </a:p>
              <a:p>
                <a:r>
                  <a:rPr lang="en-US" sz="4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</a:t>
                </a:r>
                <a:endParaRPr lang="en-US" sz="4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2C20F48-3CB8-43AE-B371-67DA2639C50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776506" y="2384982"/>
                <a:ext cx="22841774" cy="10239396"/>
              </a:xfrm>
              <a:blipFill>
                <a:blip r:embed="rId2"/>
                <a:stretch>
                  <a:fillRect l="-10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125C3A-36EC-4F3F-A0F1-8B168BC8AD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86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9FEEF-D865-4F34-9E9A-7D06964AE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Weighted Prediction in HEVC Range Extension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D9EE16A-3977-4424-AA16-2C0F7ECF2DAA}"/>
                  </a:ext>
                </a:extLst>
              </p:cNvPr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>
                <a:normAutofit/>
              </a:bodyPr>
              <a:lstStyle/>
              <a:p>
                <a:pPr marL="685800" indent="-685800"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Times New Roman" panose="02020603050405020304" pitchFamily="18" charset="0"/>
                    <a:ea typeface="OPPOSans B"/>
                    <a:cs typeface="Times New Roman" panose="02020603050405020304" pitchFamily="18" charset="0"/>
                  </a:rPr>
                  <a:t>Offset is 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OPPOSans B"/>
                    <a:cs typeface="Times New Roman" panose="02020603050405020304" pitchFamily="18" charset="0"/>
                  </a:rPr>
                  <a:t>bit-depth-dependent precision equal to bit-depth of input video.</a:t>
                </a:r>
              </a:p>
              <a:p>
                <a:pPr algn="ctr"/>
                <a:r>
                  <a:rPr lang="en-US" sz="48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	O0 = </a:t>
                </a:r>
                <a:r>
                  <a:rPr lang="en-US" sz="4800" b="1" i="1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luma_offset_l0</a:t>
                </a:r>
              </a:p>
              <a:p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where luma_offset_l0 is a </a:t>
                </a:r>
                <a:r>
                  <a:rPr lang="en-US" dirty="0">
                    <a:effectLst/>
                    <a:latin typeface="Times New Roman" panose="02020603050405020304" pitchFamily="18" charset="0"/>
                    <a:ea typeface="OPPOSans B"/>
                    <a:cs typeface="Times New Roman" panose="02020603050405020304" pitchFamily="18" charset="0"/>
                  </a:rPr>
                  <a:t>bit-depth-dependent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syntax element</a:t>
                </a:r>
                <a:r>
                  <a:rPr lang="en-US" dirty="0"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;</a:t>
                </a:r>
                <a:endParaRPr lang="en-US" sz="48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  <a:cs typeface="Times New Roman" panose="02020603050405020304" pitchFamily="18" charset="0"/>
                </a:endParaRPr>
              </a:p>
              <a:p>
                <a:endParaRPr lang="en-US" dirty="0">
                  <a:effectLst/>
                  <a:latin typeface="Times New Roman" panose="02020603050405020304" pitchFamily="18" charset="0"/>
                  <a:ea typeface="OPPOSans B"/>
                  <a:cs typeface="Times New Roman" panose="02020603050405020304" pitchFamily="18" charset="0"/>
                </a:endParaRPr>
              </a:p>
              <a:p>
                <a:pPr marL="685800" indent="-685800">
                  <a:buFont typeface="Arial" panose="020B0604020202020204" pitchFamily="34" charset="0"/>
                  <a:buChar char="•"/>
                </a:pP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For 16-bit depth input video, the range of luma_offset_l0</a:t>
                </a:r>
                <a:r>
                  <a:rPr lang="en-US" sz="48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is from</a:t>
                </a:r>
                <a:r>
                  <a:rPr lang="en-US" sz="4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4400" i="1" smtClean="0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−2</m:t>
                        </m:r>
                      </m:e>
                      <m:sup>
                        <m:r>
                          <a:rPr lang="en-US" sz="4400" b="0" i="1" smtClean="0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  <a:cs typeface="Times New Roman" panose="02020603050405020304" pitchFamily="18" charset="0"/>
                          </a:rPr>
                          <m:t>15</m:t>
                        </m:r>
                      </m:sup>
                    </m:sSup>
                  </m:oMath>
                </a14:m>
                <a:r>
                  <a:rPr lang="en-US" sz="44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  <a:cs typeface="Times New Roman" panose="02020603050405020304" pitchFamily="18" charset="0"/>
                  </a:rPr>
                  <a:t> to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15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).</a:t>
                </a:r>
              </a:p>
              <a:p>
                <a:endParaRPr lang="en-US" sz="4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D9EE16A-3977-4424-AA16-2C0F7ECF2D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12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174D93-6A93-435F-AD46-32BDA31929A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52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0C742-802D-4D42-8945-03A34EC1E3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527FE1-1120-4C41-A8AF-7B17565400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255520"/>
            <a:ext cx="22841774" cy="10368857"/>
          </a:xfrm>
        </p:spPr>
        <p:txBody>
          <a:bodyPr>
            <a:normAutofit fontScale="92500"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Design Goal: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good performance for input video bit-depth &gt;10 : weighted prediction offset with full precision;</a:t>
            </a:r>
          </a:p>
          <a:p>
            <a:pPr marL="1955800" lvl="1" indent="-68580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consistent design between profiles for 8 or 10-bit input video: same solution as in VVC version 1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If bit depth of input video is 8 or 10, keep current VVC’s way unchanged.</a:t>
            </a:r>
          </a:p>
          <a:p>
            <a:pPr algn="ctr"/>
            <a:r>
              <a:rPr lang="en-US" dirty="0"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O</a:t>
            </a:r>
            <a:r>
              <a:rPr lang="en-US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0 = </a:t>
            </a:r>
            <a:r>
              <a:rPr lang="en-US" b="1" i="1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luma_offset_l0</a:t>
            </a:r>
            <a:r>
              <a:rPr lang="en-US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  &lt;&lt;  ( </a:t>
            </a:r>
            <a:r>
              <a:rPr lang="en-US" dirty="0" err="1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bitDepth</a:t>
            </a:r>
            <a:r>
              <a:rPr lang="en-US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 − 8 )</a:t>
            </a:r>
            <a:endParaRPr lang="en-US" dirty="0">
              <a:latin typeface="Times New Roman" panose="02020603050405020304" pitchFamily="18" charset="0"/>
              <a:ea typeface="OPPOSans B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where luma_offset_l0 is an 8-bit syntax element (-128 to 127);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If bit depth of input video is above 10, the dynamic range of </a:t>
            </a:r>
            <a:r>
              <a:rPr lang="en-US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luma_offset_l0 is the same with that specified by the input bit-depth.</a:t>
            </a:r>
          </a:p>
          <a:p>
            <a:pPr algn="ctr"/>
            <a:r>
              <a:rPr lang="en-US" sz="4800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O0 = </a:t>
            </a:r>
            <a:r>
              <a:rPr lang="en-US" sz="4800" b="1" i="1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luma_offset_l0</a:t>
            </a:r>
          </a:p>
          <a:p>
            <a:r>
              <a:rPr lang="en-US" dirty="0"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where luma_offset_l0 is a </a:t>
            </a:r>
            <a:r>
              <a:rPr lang="en-US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bit-depth-dependent </a:t>
            </a:r>
            <a:r>
              <a:rPr lang="en-US" dirty="0"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syntax element</a:t>
            </a:r>
            <a:r>
              <a:rPr lang="en-US" sz="4800" dirty="0">
                <a:effectLst/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.</a:t>
            </a:r>
            <a:endParaRPr lang="en-US" dirty="0">
              <a:effectLst/>
              <a:latin typeface="Times New Roman" panose="02020603050405020304" pitchFamily="18" charset="0"/>
              <a:ea typeface="OPPOSans B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F8CB85-CF5F-4DB8-A0CB-08643BC621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235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C0E5D-53A9-4BE3-8393-A110CCE7F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Syntax and Semantics Changes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C83452-A2E6-411A-A9D3-A869463B05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894030"/>
            <a:ext cx="23073308" cy="9730348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44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sps_high_precision_offsets_enabled_flag</a:t>
            </a:r>
            <a:r>
              <a:rPr lang="en-US" sz="44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44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ph_high_precision_offsets_enabled_flag</a:t>
            </a:r>
            <a:r>
              <a:rPr lang="en-US" sz="44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on/off the proposed method at SPS and picture levels;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4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600" b="1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luma_offset_l0</a:t>
            </a:r>
            <a:r>
              <a:rPr lang="en-US" sz="36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36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] is the additive offset applied to the luma prediction value for list 0 prediction using 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RefPicList</a:t>
            </a:r>
            <a:r>
              <a:rPr lang="en-US" sz="36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[ 0 ][ 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36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]. The value of luma_offset_l0[ 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36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] shall be in the range of </a:t>
            </a:r>
            <a:r>
              <a:rPr lang="en-US" sz="36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-</a:t>
            </a:r>
            <a:r>
              <a:rPr lang="en-US" sz="36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WpOffsetHalfRange</a:t>
            </a:r>
            <a:r>
              <a:rPr lang="en-US" sz="3600" baseline="-25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US" sz="36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to </a:t>
            </a:r>
            <a:r>
              <a:rPr lang="en-US" sz="36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WpOffsetHalfRange</a:t>
            </a:r>
            <a:r>
              <a:rPr lang="en-US" sz="3600" baseline="-25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US" sz="36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inclusive. When luma_weight_l0_flag[ 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36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]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6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is equal to 0, luma_offset_l0[ </a:t>
            </a:r>
            <a:r>
              <a:rPr lang="en-US" sz="36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US" sz="36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] is inferred to be equal to 0.</a:t>
            </a:r>
          </a:p>
          <a:p>
            <a:pPr marL="0" marR="0" algn="r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GB" sz="32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WpOffsetBdShift</a:t>
            </a:r>
            <a:r>
              <a:rPr lang="en-GB" sz="3200" baseline="-25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GB" sz="32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GB" sz="32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ph_high_precision_offsets_enabled_flag</a:t>
            </a:r>
            <a:r>
              <a:rPr lang="en-GB" sz="32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? ( </a:t>
            </a:r>
            <a:r>
              <a:rPr lang="en-GB" sz="32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GB" sz="3200" baseline="-25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GB" sz="32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==10 ? (</a:t>
            </a:r>
            <a:r>
              <a:rPr lang="en-GB" sz="32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GB" sz="3200" baseline="-25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GB" sz="32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− 8) : 0 ) : ( </a:t>
            </a:r>
            <a:r>
              <a:rPr lang="en-GB" sz="32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GB" sz="3200" baseline="-25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GB" sz="32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− 8 )   	(1)</a:t>
            </a:r>
            <a:endParaRPr lang="en-US" sz="3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r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GB" sz="32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WpOffsetHalfRange</a:t>
            </a:r>
            <a:r>
              <a:rPr lang="en-GB" sz="3200" baseline="-25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GB" sz="32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= 1  &lt;&lt;  ( </a:t>
            </a:r>
            <a:r>
              <a:rPr lang="en-GB" sz="32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ph_high_precision_offsets_enabled_flag</a:t>
            </a:r>
            <a:r>
              <a:rPr lang="en-GB" sz="32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? (</a:t>
            </a:r>
            <a:r>
              <a:rPr lang="en-GB" sz="32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GB" sz="3200" baseline="-25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GB" sz="32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==10 ? 7 : ( </a:t>
            </a:r>
            <a:r>
              <a:rPr lang="en-GB" sz="32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BitDepth</a:t>
            </a:r>
            <a:r>
              <a:rPr lang="en-GB" sz="3200" baseline="-25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GB" sz="32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− 1 )) : 7 )       	(2)</a:t>
            </a:r>
            <a:endParaRPr lang="en-US" sz="3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r"/>
            <a:r>
              <a:rPr lang="en-US" sz="3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         o0 = luma_offset_l0[ refIdxL0 ] </a:t>
            </a:r>
            <a:r>
              <a:rPr lang="en-US" sz="32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&lt;&lt; </a:t>
            </a:r>
            <a:r>
              <a:rPr lang="en-US" sz="32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WpOffsetBdShift</a:t>
            </a:r>
            <a:r>
              <a:rPr lang="en-US" sz="3200" baseline="-250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</a:t>
            </a:r>
            <a:r>
              <a:rPr lang="en-US" sz="3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		     	                                          (3)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AC2AAB-029B-4F53-B601-D03E5276FB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653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F91C3-D7A0-4158-A18D-59E25EBAC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9D74DA-DC9F-43BC-B9F6-184C50B2D7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Proposes a weighted prediction method for VVC high bit depth coding;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If the input video is 8 or 10 bit-depth, offset syntax element is 8-bit precision;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If the input video is above 10 bit-depth, offset syntax element is the same precision with bit-depth of input video.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6CF5AA-3320-4605-B8B4-788F32142ED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8087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41270</TotalTime>
  <Words>626</Words>
  <Application>Microsoft Office PowerPoint</Application>
  <PresentationFormat>Custom</PresentationFormat>
  <Paragraphs>45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Helvetica Neue</vt:lpstr>
      <vt:lpstr>Helvetica Neue Medium</vt:lpstr>
      <vt:lpstr>OPPOSans B</vt:lpstr>
      <vt:lpstr>OPPOSans M</vt:lpstr>
      <vt:lpstr>OPPOSans R</vt:lpstr>
      <vt:lpstr>Arial</vt:lpstr>
      <vt:lpstr>Cambria Math</vt:lpstr>
      <vt:lpstr>Times New Roman</vt:lpstr>
      <vt:lpstr>White 白底</vt:lpstr>
      <vt:lpstr>Black 黑底</vt:lpstr>
      <vt:lpstr>AHG8: Weighted Prediction for VVC High Bit Depth Extension  JVET-V0124</vt:lpstr>
      <vt:lpstr>Weighted Prediction in VVC version 1</vt:lpstr>
      <vt:lpstr>Weighted Prediction in HEVC Range Extension</vt:lpstr>
      <vt:lpstr>Proposed Method </vt:lpstr>
      <vt:lpstr>Proposed Syntax and Semantics Changes</vt:lpstr>
      <vt:lpstr>Conclusions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Yue Yu(余越)</cp:lastModifiedBy>
  <cp:revision>420</cp:revision>
  <dcterms:modified xsi:type="dcterms:W3CDTF">2021-04-20T04:29:28Z</dcterms:modified>
</cp:coreProperties>
</file>