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3"/>
  </p:notesMasterIdLst>
  <p:sldIdLst>
    <p:sldId id="369" r:id="rId3"/>
    <p:sldId id="370" r:id="rId4"/>
    <p:sldId id="374" r:id="rId5"/>
    <p:sldId id="373" r:id="rId6"/>
    <p:sldId id="375" r:id="rId7"/>
    <p:sldId id="376" r:id="rId8"/>
    <p:sldId id="377" r:id="rId9"/>
    <p:sldId id="378" r:id="rId10"/>
    <p:sldId id="379" r:id="rId11"/>
    <p:sldId id="269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69"/>
            <p14:sldId id="370"/>
            <p14:sldId id="374"/>
            <p14:sldId id="373"/>
            <p14:sldId id="375"/>
            <p14:sldId id="376"/>
            <p14:sldId id="377"/>
            <p14:sldId id="378"/>
            <p14:sldId id="379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AC8"/>
    <a:srgbClr val="5E5E5E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0"/>
    <p:restoredTop sz="88277" autoAdjust="0"/>
  </p:normalViewPr>
  <p:slideViewPr>
    <p:cSldViewPr snapToGrid="0" snapToObjects="1">
      <p:cViewPr varScale="1">
        <p:scale>
          <a:sx n="51" d="100"/>
          <a:sy n="51" d="100"/>
        </p:scale>
        <p:origin x="1863" y="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797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2021/4/20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52" r:id="rId3"/>
    <p:sldLayoutId id="2147483661" r:id="rId4"/>
    <p:sldLayoutId id="2147483664" r:id="rId5"/>
    <p:sldLayoutId id="2147483660" r:id="rId6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440" y="3027680"/>
            <a:ext cx="21743447" cy="3631609"/>
          </a:xfrm>
        </p:spPr>
        <p:txBody>
          <a:bodyPr>
            <a:normAutofit/>
          </a:bodyPr>
          <a:lstStyle/>
          <a:p>
            <a:r>
              <a:rPr lang="en-CA" sz="6000" b="1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CE-related: On prefix code length of remaining level coding for high bit depth and high bit rate coding</a:t>
            </a:r>
            <a:br>
              <a:rPr lang="en-US" sz="6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</a:br>
            <a:b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/>
              <a:t>JVET-V0123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2D07-91CB-452B-B1E1-0CF01F3A2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9440" y="8238190"/>
            <a:ext cx="18348960" cy="2214880"/>
          </a:xfrm>
        </p:spPr>
        <p:txBody>
          <a:bodyPr>
            <a:normAutofit/>
          </a:bodyPr>
          <a:lstStyle/>
          <a:p>
            <a:pPr marL="0" marR="0"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Yue Yu, </a:t>
            </a:r>
            <a:r>
              <a:rPr lang="en-CA" sz="40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Zhihuang</a:t>
            </a: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40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Xie</a:t>
            </a: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Fan Wang, Haoping Yu, Dong Wang</a:t>
            </a:r>
            <a:endParaRPr lang="en-US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B7FFE7-8F49-4F8E-9347-F5693DDF7E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JVET-V0124</a:t>
            </a:r>
          </a:p>
        </p:txBody>
      </p:sp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1F2C5-D4DF-49E4-B558-C3B80911A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705" y="1686693"/>
            <a:ext cx="22841775" cy="1073683"/>
          </a:xfrm>
        </p:spPr>
        <p:txBody>
          <a:bodyPr/>
          <a:lstStyle/>
          <a:p>
            <a:r>
              <a:rPr lang="en-US" dirty="0"/>
              <a:t>Remaining Level Coding in VVC version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C20F48-3CB8-43AE-B371-67DA2639C5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After context coded bins, remaining level coded with </a:t>
            </a:r>
            <a:r>
              <a:rPr lang="en-CA" dirty="0" err="1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Golomb</a:t>
            </a:r>
            <a:r>
              <a:rPr lang="en-CA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-Rice/exponential-</a:t>
            </a:r>
            <a:r>
              <a:rPr lang="en-CA" dirty="0" err="1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Golomb</a:t>
            </a:r>
            <a:r>
              <a:rPr lang="en-CA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 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The maximum length of binarization for remaining level is 32;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There are three parameters, prefix length, Rice parameter and coefficient range (</a:t>
            </a: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Log2TransformRange</a:t>
            </a:r>
            <a:r>
              <a:rPr lang="en-CA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) to decide how to binarize a level;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Prefix length = </a:t>
            </a:r>
            <a:r>
              <a:rPr lang="en-CA" dirty="0">
                <a:solidFill>
                  <a:srgbClr val="FF0000"/>
                </a:solidFill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6</a:t>
            </a:r>
            <a:r>
              <a:rPr lang="en-CA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, </a:t>
            </a: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Log2TransformRange = 15, Rice = 1 for TSRC; Rice = 0 to 3 for RRC;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If extended precision is on, Log2TransformRange = max(15, </a:t>
            </a:r>
            <a:r>
              <a:rPr lang="en-US" dirty="0" err="1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bitDepth</a:t>
            </a: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 + 6), 22 for 16 bit-depth input.</a:t>
            </a:r>
            <a:endParaRPr lang="en-CA" dirty="0">
              <a:effectLst/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25C3A-36EC-4F3F-A0F1-8B168BC8A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86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731B0-00FE-4B46-A15B-6319E5336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CE80D7-1079-4BAC-ABEF-008A1CA2E9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dirty="0"/>
              <a:t>Left (</a:t>
            </a:r>
            <a:r>
              <a:rPr lang="en-US" sz="4000" dirty="0" err="1"/>
              <a:t>PrefixLength</a:t>
            </a:r>
            <a:r>
              <a:rPr lang="en-US" sz="4000" dirty="0"/>
              <a:t> = 1): level above 4092 will use 32 bins </a:t>
            </a:r>
            <a:r>
              <a:rPr lang="en-US" altLang="zh-CN" sz="4000" dirty="0"/>
              <a:t>if prefix length is 1</a:t>
            </a:r>
            <a:r>
              <a:rPr lang="en-US" sz="4000" dirty="0"/>
              <a:t>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dirty="0"/>
              <a:t>Right (</a:t>
            </a:r>
            <a:r>
              <a:rPr lang="en-US" sz="4000" dirty="0" err="1"/>
              <a:t>PrefixLength</a:t>
            </a:r>
            <a:r>
              <a:rPr lang="en-US" sz="4000" dirty="0"/>
              <a:t> = 4) : Level above 2300 will use 32 bins  </a:t>
            </a:r>
            <a:r>
              <a:rPr lang="en-US" altLang="zh-CN" sz="4000" dirty="0"/>
              <a:t>if prefix length is 4</a:t>
            </a:r>
            <a:r>
              <a:rPr lang="en-US" sz="4000" dirty="0"/>
              <a:t>;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D89AAA-0700-4BA0-BE1C-485438CDE2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6B8F3D-E555-4473-8931-E77961CA5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07" y="1957774"/>
            <a:ext cx="11931193" cy="83345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70FC7A-0FF5-4490-B564-860D6D5E4B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49113" y="1857080"/>
            <a:ext cx="11774080" cy="843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837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649CB-C3C2-4335-98CA-BBDD9EF14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025" y="1466676"/>
            <a:ext cx="22841775" cy="1352134"/>
          </a:xfrm>
        </p:spPr>
        <p:txBody>
          <a:bodyPr>
            <a:noAutofit/>
          </a:bodyPr>
          <a:lstStyle/>
          <a:p>
            <a:r>
              <a:rPr lang="en-CA" sz="6000" b="1" kern="1600" dirty="0"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Proposed Method</a:t>
            </a:r>
            <a:br>
              <a:rPr lang="en-US" sz="6000" b="1" kern="1600" dirty="0"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</a:br>
            <a:endParaRPr lang="en-US" sz="6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D8B70-0C93-4065-8C11-9F23D9B63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33774"/>
            <a:ext cx="22841774" cy="989060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simple change: using a smaller prefix length for high bit depth, high bit rate coding;</a:t>
            </a:r>
            <a:endParaRPr lang="en-US" sz="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Change </a:t>
            </a:r>
            <a:r>
              <a:rPr lang="en-CA" sz="4400" dirty="0">
                <a:effectLst/>
                <a:latin typeface="Times New Roman" panose="02020603050405020304" pitchFamily="18" charset="0"/>
                <a:ea typeface="OPPOSans B"/>
              </a:rPr>
              <a:t>p</a:t>
            </a:r>
            <a:r>
              <a:rPr lang="en-CA" sz="4400" dirty="0">
                <a:latin typeface="Times New Roman" panose="02020603050405020304" pitchFamily="18" charset="0"/>
                <a:ea typeface="OPPOSans B"/>
              </a:rPr>
              <a:t>refix length  to </a:t>
            </a: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smaller fixed number equal to 1 for both RRC and TSRC on th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 VTM12; </a:t>
            </a:r>
            <a:endParaRPr lang="en-US" sz="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5905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57300" algn="l"/>
                <a:tab pos="1485900" algn="l"/>
                <a:tab pos="3079115" algn="ctr"/>
                <a:tab pos="6156960" algn="r"/>
              </a:tabLst>
            </a:pP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					</a:t>
            </a:r>
            <a:r>
              <a:rPr lang="en-GB" sz="44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cMax</a:t>
            </a: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GB" sz="4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 &lt;&lt;  </a:t>
            </a:r>
            <a:r>
              <a:rPr lang="en-GB" sz="44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cRiceParam</a:t>
            </a: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									(1526)</a:t>
            </a:r>
            <a:endParaRPr lang="en-US" sz="4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5905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57300" algn="l"/>
                <a:tab pos="1485900" algn="l"/>
                <a:tab pos="3079115" algn="ctr"/>
                <a:tab pos="6156960" algn="r"/>
              </a:tabLst>
            </a:pP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					</a:t>
            </a:r>
            <a:r>
              <a:rPr lang="en-GB" sz="44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cMax</a:t>
            </a: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GB" sz="4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 &lt;&lt;  </a:t>
            </a:r>
            <a:r>
              <a:rPr lang="en-GB" sz="44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cRiceParam</a:t>
            </a: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 									(1529)</a:t>
            </a:r>
            <a:endParaRPr lang="en-US" sz="4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Change </a:t>
            </a:r>
            <a:r>
              <a:rPr lang="en-CA" dirty="0">
                <a:effectLst/>
                <a:latin typeface="Times New Roman" panose="02020603050405020304" pitchFamily="18" charset="0"/>
                <a:ea typeface="OPPOSans B"/>
              </a:rPr>
              <a:t>p</a:t>
            </a:r>
            <a:r>
              <a:rPr lang="en-CA" sz="4800" dirty="0">
                <a:latin typeface="Times New Roman" panose="02020603050405020304" pitchFamily="18" charset="0"/>
                <a:ea typeface="OPPOSans B"/>
              </a:rPr>
              <a:t>refix length to 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smaller fixed number equal to 4 for both RRC and TSRC on the top of  CE base.</a:t>
            </a:r>
          </a:p>
          <a:p>
            <a:pPr marL="255905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57300" algn="l"/>
                <a:tab pos="1485900" algn="l"/>
                <a:tab pos="3079115" algn="ctr"/>
                <a:tab pos="6156960" algn="r"/>
              </a:tabLst>
            </a:pP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				</a:t>
            </a:r>
            <a:r>
              <a:rPr lang="en-GB" sz="4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cMax</a:t>
            </a: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GB" sz="4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 &lt;&lt;  </a:t>
            </a:r>
            <a:r>
              <a:rPr lang="en-GB" sz="4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cRiceParam</a:t>
            </a: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									(1526)</a:t>
            </a:r>
            <a:endParaRPr lang="en-US" sz="4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5905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57300" algn="l"/>
                <a:tab pos="1485900" algn="l"/>
                <a:tab pos="3079115" algn="ctr"/>
                <a:tab pos="6156960" algn="r"/>
              </a:tabLst>
            </a:pP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					</a:t>
            </a:r>
            <a:r>
              <a:rPr lang="en-GB" sz="4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cMax</a:t>
            </a: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GB" sz="4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4 </a:t>
            </a: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 &lt;&lt;  </a:t>
            </a:r>
            <a:r>
              <a:rPr lang="en-GB" sz="4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cRiceParam</a:t>
            </a: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 									(1529)</a:t>
            </a:r>
            <a:endParaRPr lang="en-US" sz="4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F4B65D-E0B1-4BA4-A68C-061849276A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90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E3AC3-8782-4CE2-BDB0-47A8F7820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3D21A7-F249-4342-AF22-E1C47760E0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11" y="1701209"/>
            <a:ext cx="22841774" cy="9200693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Simulation conditions follow the CTC for high bit-depth coding;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Over VTM12, low QP, lossy (</a:t>
            </a:r>
            <a:r>
              <a:rPr lang="en-US" dirty="0" err="1"/>
              <a:t>PrefixLength</a:t>
            </a:r>
            <a:r>
              <a:rPr lang="en-US" dirty="0"/>
              <a:t> = 1).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762EA5-BE37-428C-BEB8-EEFFE67274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59A4D2-FB53-47E1-A932-1EC8461D42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047" y="4185665"/>
            <a:ext cx="22178233" cy="801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551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54AB5-327E-4DF2-822E-7705C3632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84BE29-4A8F-4F74-B17B-A1FB7EFAB5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62054"/>
            <a:ext cx="22841774" cy="9862323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Over VTM 12, normal QP, lossy (</a:t>
            </a:r>
            <a:r>
              <a:rPr lang="en-US" dirty="0" err="1"/>
              <a:t>PrefixLength</a:t>
            </a:r>
            <a:r>
              <a:rPr lang="en-US" dirty="0"/>
              <a:t> = 1)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146FF8-A02D-4D66-BF1C-4325ADAA76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94C559-0CF1-4DAE-928A-5EE9B7B37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0" y="4614862"/>
            <a:ext cx="17109440" cy="672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730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04867-1F3F-4C8E-888F-28889F728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AD3D71-89C7-4407-BD69-5CED51383D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61347" y="2151066"/>
            <a:ext cx="22841774" cy="10330023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Over </a:t>
            </a:r>
            <a:r>
              <a:rPr lang="en-US" dirty="0" err="1"/>
              <a:t>CEBase</a:t>
            </a:r>
            <a:r>
              <a:rPr lang="en-US" dirty="0"/>
              <a:t>, low QP, lossy (</a:t>
            </a:r>
            <a:r>
              <a:rPr lang="en-US" dirty="0" err="1"/>
              <a:t>PrefixLength</a:t>
            </a:r>
            <a:r>
              <a:rPr lang="en-US" dirty="0"/>
              <a:t> = 4)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65D147-CE34-4213-BCCC-E418785487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70DB04-4608-40B5-A16E-B5EBC7BBA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923" y="4081806"/>
            <a:ext cx="22353729" cy="797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84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62E44-B8FA-4640-A347-C0F44721A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01CBEC-7470-4569-9B3E-5C96DF642F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Over </a:t>
            </a:r>
            <a:r>
              <a:rPr lang="en-US" dirty="0" err="1"/>
              <a:t>CEBase</a:t>
            </a:r>
            <a:r>
              <a:rPr lang="en-US" dirty="0"/>
              <a:t>, normal QP, lossy (</a:t>
            </a:r>
            <a:r>
              <a:rPr lang="en-US" dirty="0" err="1"/>
              <a:t>PrefixLength</a:t>
            </a:r>
            <a:r>
              <a:rPr lang="en-US" dirty="0"/>
              <a:t> = 4)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269346-6D5D-473A-88BC-074F66F039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4FE728-42D3-46D5-BA3B-FB7943136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029" y="4648200"/>
            <a:ext cx="17307612" cy="607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121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23CED-EAF6-429F-AC32-6BAC1CF46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6134C2-1E02-475C-BCD7-E942CA002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There are many large remaining level for high bit depth, high bit rate coding;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A smaller prefix length is suitable for high bit depth, high bit rate coding;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Suggest to </a:t>
            </a:r>
            <a:r>
              <a:rPr lang="en-US"/>
              <a:t>conduct smaller </a:t>
            </a:r>
            <a:r>
              <a:rPr lang="en-US" dirty="0"/>
              <a:t>prefix length tests in relevant CE.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altLang="zh-CN" dirty="0"/>
              <a:t>Thank Kwai for crosschecking!</a:t>
            </a: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5880B9-3069-4341-B83A-55770BBBEA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626043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39790</TotalTime>
  <Words>450</Words>
  <Application>Microsoft Office PowerPoint</Application>
  <PresentationFormat>Custom</PresentationFormat>
  <Paragraphs>43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Helvetica Neue</vt:lpstr>
      <vt:lpstr>Helvetica Neue Medium</vt:lpstr>
      <vt:lpstr>OPPOSans B</vt:lpstr>
      <vt:lpstr>OPPOSans M</vt:lpstr>
      <vt:lpstr>OPPOSans R</vt:lpstr>
      <vt:lpstr>Arial</vt:lpstr>
      <vt:lpstr>Times New Roman</vt:lpstr>
      <vt:lpstr>White 白底</vt:lpstr>
      <vt:lpstr>Black 黑底</vt:lpstr>
      <vt:lpstr>CE-related: On prefix code length of remaining level coding for high bit depth and high bit rate coding  JVET-V0123</vt:lpstr>
      <vt:lpstr>Remaining Level Coding in VVC version 1</vt:lpstr>
      <vt:lpstr>One example</vt:lpstr>
      <vt:lpstr>Proposed Method </vt:lpstr>
      <vt:lpstr>Simulation Results</vt:lpstr>
      <vt:lpstr>PowerPoint Presentation</vt:lpstr>
      <vt:lpstr>PowerPoint Presentation</vt:lpstr>
      <vt:lpstr>PowerPoint Presentation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Yue Yu(余越)</cp:lastModifiedBy>
  <cp:revision>430</cp:revision>
  <dcterms:modified xsi:type="dcterms:W3CDTF">2021-04-20T20:27:01Z</dcterms:modified>
</cp:coreProperties>
</file>