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3"/>
  </p:notesMasterIdLst>
  <p:handoutMasterIdLst>
    <p:handoutMasterId r:id="rId14"/>
  </p:handoutMasterIdLst>
  <p:sldIdLst>
    <p:sldId id="435" r:id="rId5"/>
    <p:sldId id="778" r:id="rId6"/>
    <p:sldId id="788" r:id="rId7"/>
    <p:sldId id="791" r:id="rId8"/>
    <p:sldId id="789" r:id="rId9"/>
    <p:sldId id="790" r:id="rId10"/>
    <p:sldId id="792" r:id="rId11"/>
    <p:sldId id="793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25" d="100"/>
          <a:sy n="125" d="100"/>
        </p:scale>
        <p:origin x="876" y="9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4/23/2021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JVET-V0092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AHG11: </a:t>
            </a:r>
            <a:r>
              <a:rPr lang="en-US" sz="2400" dirty="0">
                <a:solidFill>
                  <a:schemeClr val="bg1"/>
                </a:solidFill>
                <a:ea typeface="Times New Roman" panose="02020603050405020304" pitchFamily="18" charset="0"/>
              </a:rPr>
              <a:t>Replacing SAO in-loop filter with Neural Networks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Franck Galpin, Thierry Dumas, Pavel Nikitin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Variant of JVET-U0077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Cleaning design of NN models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16-bits integers parameters: decodable bitstream with bit-accurate decoded/reconstructed pictures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Homogeneous framework: NN inference realized with standard C++ code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Replace regular SAO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FFAAE1-C592-4D46-8855-F0BE27C4DD3D}"/>
              </a:ext>
            </a:extLst>
          </p:cNvPr>
          <p:cNvSpPr txBox="1"/>
          <p:nvPr/>
        </p:nvSpPr>
        <p:spPr>
          <a:xfrm>
            <a:off x="1100214" y="2355850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Architecture (10 </a:t>
            </a:r>
            <a:r>
              <a:rPr lang="fr-FR" dirty="0" err="1"/>
              <a:t>layers</a:t>
            </a:r>
            <a:r>
              <a:rPr lang="fr-FR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334EC3-14F8-44A2-B3C4-0A9440A34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093" y="2673255"/>
            <a:ext cx="6011084" cy="160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Multiple models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Multiple models combinable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K=5 models for AI, K=9 (5+4) for RA, LDB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Models may be combined (weighted linear combination)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Parameters selectable per CTU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B70252-CB33-4724-A260-070ADA5FF22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727676" y="2346960"/>
            <a:ext cx="6037104" cy="23949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998B7-A076-4357-B84A-1B44CE172E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00" y="1620836"/>
            <a:ext cx="2217420" cy="412386"/>
          </a:xfrm>
          <a:prstGeom prst="rect">
            <a:avLst/>
          </a:prstGeom>
        </p:spPr>
      </p:pic>
      <p:sp>
        <p:nvSpPr>
          <p:cNvPr id="9" name="Arc 8">
            <a:extLst>
              <a:ext uri="{FF2B5EF4-FFF2-40B4-BE49-F238E27FC236}">
                <a16:creationId xmlns:a16="http://schemas.microsoft.com/office/drawing/2014/main" id="{FEFE84F4-926D-4388-9DE2-D0D41ACD4628}"/>
              </a:ext>
            </a:extLst>
          </p:cNvPr>
          <p:cNvSpPr/>
          <p:nvPr/>
        </p:nvSpPr>
        <p:spPr>
          <a:xfrm>
            <a:off x="5234940" y="1827029"/>
            <a:ext cx="1005840" cy="1823372"/>
          </a:xfrm>
          <a:prstGeom prst="arc">
            <a:avLst/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F30F3CA-01E0-4764-BA72-9BD1F0131F17}"/>
              </a:ext>
            </a:extLst>
          </p:cNvPr>
          <p:cNvSpPr/>
          <p:nvPr/>
        </p:nvSpPr>
        <p:spPr>
          <a:xfrm rot="10800000" flipH="1">
            <a:off x="5684520" y="2052115"/>
            <a:ext cx="556260" cy="137202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1678943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Multiple models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Multiple models combinable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K=5 models for AI, K=9 (5+4) for RA, LDB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Models may be combined (weighted linear combination)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Parameters selectable per CTU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D90648-4433-4588-83B7-93C666916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840236"/>
            <a:ext cx="2958308" cy="15073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ADD446-5C39-4ADB-9F98-C9BC12013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939" y="2399485"/>
            <a:ext cx="6201563" cy="225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38851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CE3E7A-E451-4233-B2AA-83F94A9FB66A}"/>
              </a:ext>
            </a:extLst>
          </p:cNvPr>
          <p:cNvSpPr txBox="1"/>
          <p:nvPr/>
        </p:nvSpPr>
        <p:spPr>
          <a:xfrm>
            <a:off x="2634" y="314752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Tests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0DC238-9E72-4BF2-9169-FEBB9C097448}"/>
              </a:ext>
            </a:extLst>
          </p:cNvPr>
          <p:cNvSpPr/>
          <p:nvPr/>
        </p:nvSpPr>
        <p:spPr>
          <a:xfrm>
            <a:off x="804039" y="3564508"/>
            <a:ext cx="7803931" cy="1133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Test-1: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use of 5 NNs trained with intra pictures and 5 QPs {22,27,32,37,42}. Quantized networks.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Test-2: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use of additional 4 NNs trained with inter pictures and 4 QPs {22,27,32,37}. Quantized networks.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Test-3: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 test 3, the original floating points parameters of test-2 are used (no quantization) for inference and compared to test 2.</a:t>
            </a:r>
            <a:endParaRPr lang="fr-FR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A20384-837D-4AEA-9D42-7C7BD105F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" y="756983"/>
            <a:ext cx="4163297" cy="21256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489C67-5860-4EF3-B4B1-637E050535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456" y="756983"/>
            <a:ext cx="4599704" cy="182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6693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Experimental results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D5375B-5EC5-4521-8CD2-B7989B4AFDAD}"/>
              </a:ext>
            </a:extLst>
          </p:cNvPr>
          <p:cNvSpPr txBox="1"/>
          <p:nvPr/>
        </p:nvSpPr>
        <p:spPr>
          <a:xfrm>
            <a:off x="111755" y="539087"/>
            <a:ext cx="2278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u="sng" dirty="0"/>
              <a:t>Test-1</a:t>
            </a:r>
            <a:r>
              <a:rPr lang="en-US" sz="1200" i="1" dirty="0"/>
              <a:t>: NNs trained with Intra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A400A8-5896-4DFD-A4F0-4E29195E34DC}"/>
              </a:ext>
            </a:extLst>
          </p:cNvPr>
          <p:cNvSpPr txBox="1"/>
          <p:nvPr/>
        </p:nvSpPr>
        <p:spPr>
          <a:xfrm>
            <a:off x="6019800" y="536517"/>
            <a:ext cx="29995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i="1" u="sng" dirty="0"/>
              <a:t>Test-2</a:t>
            </a:r>
            <a:r>
              <a:rPr lang="en-US" sz="1200" i="1" dirty="0"/>
              <a:t>: NNs trained with Intra and Inter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249796-0A66-489A-BEC8-DF1FA0AD3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9" y="893477"/>
            <a:ext cx="4335385" cy="11626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7D0BE7-5794-456D-BD08-C942177BB0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087" y="890907"/>
            <a:ext cx="4367470" cy="11626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1993C2-BB8A-4A86-95BC-DAB601069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88" y="2220556"/>
            <a:ext cx="4326901" cy="11626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DEC504-18BF-4750-8F48-6D33141045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788" y="3527468"/>
            <a:ext cx="4326900" cy="11577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F95CAC-11C0-41D6-A28F-7A52052495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7304" y="2220556"/>
            <a:ext cx="4366254" cy="116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752315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Experimental results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D5375B-5EC5-4521-8CD2-B7989B4AFDAD}"/>
              </a:ext>
            </a:extLst>
          </p:cNvPr>
          <p:cNvSpPr txBox="1"/>
          <p:nvPr/>
        </p:nvSpPr>
        <p:spPr>
          <a:xfrm>
            <a:off x="111755" y="539087"/>
            <a:ext cx="1338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u="sng" dirty="0"/>
              <a:t>Test-3</a:t>
            </a:r>
            <a:r>
              <a:rPr lang="en-US" sz="1200" i="1" dirty="0"/>
              <a:t>: Float 32F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A400A8-5896-4DFD-A4F0-4E29195E34DC}"/>
              </a:ext>
            </a:extLst>
          </p:cNvPr>
          <p:cNvSpPr txBox="1"/>
          <p:nvPr/>
        </p:nvSpPr>
        <p:spPr>
          <a:xfrm>
            <a:off x="7124268" y="536517"/>
            <a:ext cx="18950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i="1" u="sng" dirty="0"/>
              <a:t>Test-2</a:t>
            </a:r>
            <a:r>
              <a:rPr lang="en-US" sz="1200" i="1" dirty="0"/>
              <a:t>: Quantization 16I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7D0BE7-5794-456D-BD08-C942177BB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087" y="890907"/>
            <a:ext cx="4367470" cy="116267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DEC504-18BF-4750-8F48-6D3314104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557" y="3547559"/>
            <a:ext cx="4326900" cy="11577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F95CAC-11C0-41D6-A28F-7A52052495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304" y="2220556"/>
            <a:ext cx="4366254" cy="11626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E045A06-1879-444A-8B5E-C61938A0F294}"/>
              </a:ext>
            </a:extLst>
          </p:cNvPr>
          <p:cNvSpPr/>
          <p:nvPr/>
        </p:nvSpPr>
        <p:spPr>
          <a:xfrm>
            <a:off x="4495800" y="813516"/>
            <a:ext cx="617220" cy="3975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9EDEAE-AA70-4282-9312-57B4163128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21" y="890907"/>
            <a:ext cx="4690936" cy="11752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97E7FA-6CC8-4A4E-88FE-2E298B4F33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21" y="3526226"/>
            <a:ext cx="4711395" cy="11790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18F124C-DCFA-4994-82F6-2A32758355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756" y="2230463"/>
            <a:ext cx="4706302" cy="118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37531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1157919"/>
            <a:ext cx="818393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endParaRPr lang="en-US" sz="1200" dirty="0"/>
          </a:p>
          <a:p>
            <a:pPr marL="285750" indent="-285750" hangingPunct="0">
              <a:buFontTx/>
              <a:buChar char="-"/>
            </a:pPr>
            <a:r>
              <a:rPr lang="en-CA" dirty="0"/>
              <a:t>The use of </a:t>
            </a:r>
            <a:r>
              <a:rPr lang="en-CA" b="1" dirty="0"/>
              <a:t>additional NNs trained for inter pictures slightly improves </a:t>
            </a:r>
            <a:r>
              <a:rPr lang="en-CA" dirty="0"/>
              <a:t>the performance of the proposed NN-based post filter scheme but it increases the encoding times since more NN filters should be evaluated.</a:t>
            </a:r>
            <a:endParaRPr lang="fr-FR" dirty="0"/>
          </a:p>
          <a:p>
            <a:endParaRPr lang="en-CA" dirty="0"/>
          </a:p>
          <a:p>
            <a:pPr marL="285750" indent="-285750">
              <a:buFontTx/>
              <a:buChar char="-"/>
            </a:pPr>
            <a:r>
              <a:rPr lang="en-CA" dirty="0"/>
              <a:t>The </a:t>
            </a:r>
            <a:r>
              <a:rPr lang="en-CA" b="1" dirty="0"/>
              <a:t>quantization</a:t>
            </a:r>
            <a:r>
              <a:rPr lang="en-CA" dirty="0"/>
              <a:t> of the NN parameters (16-bits integer vs 32-bit float) has almost no impact on the BD-rate gains</a:t>
            </a:r>
          </a:p>
          <a:p>
            <a:pPr marL="628650" lvl="1" indent="-285750">
              <a:buFontTx/>
              <a:buChar char="-"/>
            </a:pPr>
            <a:r>
              <a:rPr lang="en-CA" dirty="0"/>
              <a:t>it </a:t>
            </a:r>
            <a:r>
              <a:rPr lang="en-CA" u="sng" dirty="0"/>
              <a:t>reduces encoding times by 2 and decoding times by 3</a:t>
            </a:r>
            <a:r>
              <a:rPr lang="en-CA" dirty="0"/>
              <a:t> in average, using single CPU thread. </a:t>
            </a:r>
          </a:p>
          <a:p>
            <a:pPr marL="628650" lvl="1" indent="-285750">
              <a:buFontTx/>
              <a:buChar char="-"/>
            </a:pPr>
            <a:r>
              <a:rPr lang="en-CA" dirty="0"/>
              <a:t>It also allows bit accurate decoding. </a:t>
            </a:r>
          </a:p>
          <a:p>
            <a:pPr marL="628650" lvl="1" indent="-285750">
              <a:buFontTx/>
              <a:buChar char="-"/>
            </a:pPr>
            <a:r>
              <a:rPr lang="en-CA" dirty="0"/>
              <a:t>These results may be specific to the proposed design and may vary when the number of layers is increased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6165712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12160</TotalTime>
  <Words>335</Words>
  <Application>Microsoft Office PowerPoint</Application>
  <PresentationFormat>On-screen Show (16:9)</PresentationFormat>
  <Paragraphs>51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482</cp:revision>
  <dcterms:created xsi:type="dcterms:W3CDTF">2019-10-21T15:02:13Z</dcterms:created>
  <dcterms:modified xsi:type="dcterms:W3CDTF">2021-04-22T22:52:20Z</dcterms:modified>
</cp:coreProperties>
</file>