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8" r:id="rId6"/>
    <p:sldId id="1207" r:id="rId7"/>
    <p:sldId id="1215" r:id="rId8"/>
    <p:sldId id="1219" r:id="rId9"/>
    <p:sldId id="1220" r:id="rId10"/>
    <p:sldId id="1221" r:id="rId11"/>
    <p:sldId id="1212" r:id="rId12"/>
    <p:sldId id="1214" r:id="rId13"/>
    <p:sldId id="122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90" d="100"/>
          <a:sy n="90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JVET-V0086</a:t>
            </a:r>
            <a:br>
              <a:rPr lang="en-US" sz="6000" dirty="0"/>
            </a:br>
            <a:r>
              <a:rPr lang="en-US" sz="3600" dirty="0"/>
              <a:t>EE2-related: Inter coding modes modifications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A. Robert, F. Galpin, F. Le </a:t>
            </a:r>
            <a:r>
              <a:rPr lang="en-US" sz="1800" dirty="0" err="1"/>
              <a:t>Léannec</a:t>
            </a:r>
            <a:r>
              <a:rPr lang="en-US" sz="1800" dirty="0"/>
              <a:t>, T. Poirier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E325D7-A6D1-4225-ABD5-5B3D4DA9B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5277C3-98AF-4F35-AA66-78E8B3209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ED9188-8B2D-49AD-B711-645AFDA1C1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10EBEF-7E5E-4143-A8DE-852B9863CF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266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414276"/>
          </a:xfrm>
        </p:spPr>
        <p:txBody>
          <a:bodyPr>
            <a:normAutofit/>
          </a:bodyPr>
          <a:lstStyle/>
          <a:p>
            <a:r>
              <a:rPr lang="en-US" dirty="0"/>
              <a:t>This contribution proposes:</a:t>
            </a:r>
          </a:p>
          <a:p>
            <a:pPr lvl="1"/>
            <a:r>
              <a:rPr lang="en-US" dirty="0"/>
              <a:t>Some pruning in all Inter modes</a:t>
            </a:r>
          </a:p>
          <a:p>
            <a:pPr lvl="1"/>
            <a:r>
              <a:rPr lang="en-US" dirty="0"/>
              <a:t>Modifications of the regular and affine merge list</a:t>
            </a:r>
          </a:p>
          <a:p>
            <a:pPr lvl="1"/>
            <a:r>
              <a:rPr lang="en-US" dirty="0"/>
              <a:t>SIF flag usage in GEO mode</a:t>
            </a:r>
          </a:p>
          <a:p>
            <a:endParaRPr lang="en-US" dirty="0"/>
          </a:p>
          <a:p>
            <a:r>
              <a:rPr lang="en-US" dirty="0"/>
              <a:t>Tool-on results:</a:t>
            </a:r>
          </a:p>
          <a:p>
            <a:pPr lvl="1"/>
            <a:r>
              <a:rPr lang="en-US" dirty="0"/>
              <a:t>RA: 	-0.24%/-0.26%/-0.19% </a:t>
            </a:r>
            <a:r>
              <a:rPr lang="es-ES" dirty="0"/>
              <a:t>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102%, </a:t>
            </a:r>
            <a:r>
              <a:rPr lang="es-ES" dirty="0" err="1"/>
              <a:t>dec.time</a:t>
            </a:r>
            <a:r>
              <a:rPr lang="es-ES" dirty="0"/>
              <a:t> 103%</a:t>
            </a:r>
            <a:endParaRPr lang="en-US" dirty="0"/>
          </a:p>
          <a:p>
            <a:pPr lvl="1"/>
            <a:r>
              <a:rPr lang="en-US" dirty="0"/>
              <a:t>LDB:	</a:t>
            </a:r>
            <a:r>
              <a:rPr lang="es-ES" dirty="0"/>
              <a:t>-0.36%/-0.39%/-0.22% 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101%, </a:t>
            </a:r>
            <a:r>
              <a:rPr lang="es-ES" dirty="0" err="1"/>
              <a:t>dec.time</a:t>
            </a:r>
            <a:r>
              <a:rPr lang="es-ES" dirty="0"/>
              <a:t> 99%</a:t>
            </a:r>
          </a:p>
          <a:p>
            <a:r>
              <a:rPr lang="en-US" dirty="0"/>
              <a:t>Tool-off results:</a:t>
            </a:r>
          </a:p>
          <a:p>
            <a:pPr lvl="1"/>
            <a:r>
              <a:rPr lang="en-US" dirty="0"/>
              <a:t>RA: 	-0.09%/-0.03%/-0.07% </a:t>
            </a:r>
            <a:r>
              <a:rPr lang="es-ES" dirty="0"/>
              <a:t>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100%, </a:t>
            </a:r>
            <a:r>
              <a:rPr lang="es-ES" dirty="0" err="1"/>
              <a:t>dec.time</a:t>
            </a:r>
            <a:r>
              <a:rPr lang="es-ES" dirty="0"/>
              <a:t> 99%</a:t>
            </a:r>
            <a:endParaRPr lang="en-US" dirty="0"/>
          </a:p>
          <a:p>
            <a:pPr lvl="1"/>
            <a:r>
              <a:rPr lang="en-US" dirty="0"/>
              <a:t>LDB: 	</a:t>
            </a:r>
            <a:r>
              <a:rPr lang="es-ES" dirty="0"/>
              <a:t>-</a:t>
            </a:r>
            <a:r>
              <a:rPr lang="es-ES" dirty="0" err="1"/>
              <a:t>x.xx</a:t>
            </a:r>
            <a:r>
              <a:rPr lang="es-ES" dirty="0"/>
              <a:t>%/-</a:t>
            </a:r>
            <a:r>
              <a:rPr lang="es-ES" dirty="0" err="1"/>
              <a:t>x.xx</a:t>
            </a:r>
            <a:r>
              <a:rPr lang="es-ES" dirty="0"/>
              <a:t>%/-</a:t>
            </a:r>
            <a:r>
              <a:rPr lang="es-ES" dirty="0" err="1"/>
              <a:t>x.xx</a:t>
            </a:r>
            <a:r>
              <a:rPr lang="es-ES" dirty="0"/>
              <a:t>% 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x%, </a:t>
            </a:r>
            <a:r>
              <a:rPr lang="es-ES" dirty="0" err="1"/>
              <a:t>dec.time</a:t>
            </a:r>
            <a:r>
              <a:rPr lang="es-ES" dirty="0"/>
              <a:t> x%</a:t>
            </a:r>
            <a:endParaRPr lang="en-US" dirty="0"/>
          </a:p>
          <a:p>
            <a:endParaRPr lang="en-US" dirty="0"/>
          </a:p>
          <a:p>
            <a:r>
              <a:rPr lang="en-US" dirty="0"/>
              <a:t>Further study in the scope of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Pruning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JVET-U0100 performs pruning</a:t>
            </a:r>
          </a:p>
          <a:p>
            <a:pPr lvl="1"/>
            <a:r>
              <a:rPr lang="en-US" dirty="0"/>
              <a:t>For regular AMVP mode</a:t>
            </a:r>
          </a:p>
          <a:p>
            <a:pPr lvl="1"/>
            <a:r>
              <a:rPr lang="en-US" dirty="0"/>
              <a:t>For TM merge mode with distant mv</a:t>
            </a:r>
          </a:p>
          <a:p>
            <a:pPr lvl="1"/>
            <a:r>
              <a:rPr lang="en-US" dirty="0"/>
              <a:t>For other merge modes</a:t>
            </a:r>
          </a:p>
          <a:p>
            <a:endParaRPr lang="en-US" dirty="0"/>
          </a:p>
          <a:p>
            <a:r>
              <a:rPr lang="en-US" dirty="0"/>
              <a:t>Proposal:</a:t>
            </a:r>
          </a:p>
          <a:p>
            <a:pPr lvl="1"/>
            <a:r>
              <a:rPr lang="en-US" dirty="0"/>
              <a:t>Define pruning in all Inter modes</a:t>
            </a:r>
          </a:p>
          <a:p>
            <a:pPr lvl="2"/>
            <a:r>
              <a:rPr lang="en-US" dirty="0"/>
              <a:t>Consider BCW index, SIF and LIC flags into pruning</a:t>
            </a:r>
          </a:p>
          <a:p>
            <a:pPr lvl="1"/>
            <a:r>
              <a:rPr lang="en-US" dirty="0"/>
              <a:t>For regular, multi-hypothesis and IBC AMVP modes</a:t>
            </a:r>
          </a:p>
          <a:p>
            <a:pPr lvl="1"/>
            <a:r>
              <a:rPr lang="en-US" dirty="0"/>
              <a:t>For merge modes other than TM (with zero cand pruning)</a:t>
            </a:r>
          </a:p>
          <a:p>
            <a:pPr lvl="1"/>
            <a:r>
              <a:rPr lang="en-US" dirty="0"/>
              <a:t>Mimic AMVP and merge pruning into respective affine modes</a:t>
            </a:r>
          </a:p>
          <a:p>
            <a:pPr lvl="1"/>
            <a:r>
              <a:rPr lang="en-US" dirty="0"/>
              <a:t>For GEO mode, by selecting only different </a:t>
            </a:r>
            <a:r>
              <a:rPr lang="en-US" dirty="0" err="1"/>
              <a:t>uni</a:t>
            </a:r>
            <a:r>
              <a:rPr lang="en-US" dirty="0"/>
              <a:t>-directional predictors</a:t>
            </a:r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Add a STMVP candidate</a:t>
            </a:r>
          </a:p>
          <a:p>
            <a:pPr lvl="1"/>
            <a:r>
              <a:rPr lang="en-US" dirty="0"/>
              <a:t>After bottom-left spatial candidate</a:t>
            </a:r>
          </a:p>
          <a:p>
            <a:pPr lvl="1"/>
            <a:r>
              <a:rPr lang="en-US" dirty="0"/>
              <a:t>Select up to 2 spatial candidates using first reference frame</a:t>
            </a:r>
          </a:p>
          <a:p>
            <a:pPr lvl="1"/>
            <a:r>
              <a:rPr lang="en-US" dirty="0"/>
              <a:t>Use temporal candidate scaled on first reference frame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For each reference frame, if temporal candidate is defined</a:t>
            </a:r>
          </a:p>
          <a:p>
            <a:pPr lvl="2"/>
            <a:r>
              <a:rPr lang="en-US" dirty="0"/>
              <a:t>When only one spatial cand is defined</a:t>
            </a:r>
          </a:p>
          <a:p>
            <a:pPr marL="0" indent="0" algn="ctr">
              <a:buNone/>
            </a:pP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STMVP</a:t>
            </a:r>
            <a:r>
              <a:rPr lang="en-US" sz="1870" dirty="0">
                <a:solidFill>
                  <a:schemeClr val="tx1"/>
                </a:solidFill>
              </a:rPr>
              <a:t> = (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spa</a:t>
            </a:r>
            <a:r>
              <a:rPr lang="en-US" sz="1870" dirty="0">
                <a:solidFill>
                  <a:schemeClr val="tx1"/>
                </a:solidFill>
              </a:rPr>
              <a:t> + 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temp</a:t>
            </a:r>
            <a:r>
              <a:rPr lang="en-US" sz="1870" dirty="0">
                <a:solidFill>
                  <a:schemeClr val="tx1"/>
                </a:solidFill>
              </a:rPr>
              <a:t>) / 2</a:t>
            </a:r>
          </a:p>
          <a:p>
            <a:pPr lvl="2"/>
            <a:r>
              <a:rPr lang="en-US" dirty="0"/>
              <a:t>When both spatial cand are defined</a:t>
            </a:r>
          </a:p>
          <a:p>
            <a:pPr marL="0" indent="0" algn="ctr">
              <a:buNone/>
            </a:pP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STMVP</a:t>
            </a:r>
            <a:r>
              <a:rPr lang="en-US" sz="1870" dirty="0">
                <a:solidFill>
                  <a:schemeClr val="tx1"/>
                </a:solidFill>
              </a:rPr>
              <a:t> = (3*mv</a:t>
            </a:r>
            <a:r>
              <a:rPr lang="en-US" sz="1870" baseline="-25000" dirty="0">
                <a:solidFill>
                  <a:schemeClr val="tx1"/>
                </a:solidFill>
              </a:rPr>
              <a:t>spa1</a:t>
            </a:r>
            <a:r>
              <a:rPr lang="en-US" sz="1870" dirty="0">
                <a:solidFill>
                  <a:schemeClr val="tx1"/>
                </a:solidFill>
              </a:rPr>
              <a:t> + 3*mv</a:t>
            </a:r>
            <a:r>
              <a:rPr lang="en-US" sz="1870" baseline="-25000" dirty="0">
                <a:solidFill>
                  <a:schemeClr val="tx1"/>
                </a:solidFill>
              </a:rPr>
              <a:t>spa2</a:t>
            </a:r>
            <a:r>
              <a:rPr lang="en-US" sz="1870" dirty="0">
                <a:solidFill>
                  <a:schemeClr val="tx1"/>
                </a:solidFill>
              </a:rPr>
              <a:t> + 2*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temp</a:t>
            </a:r>
            <a:r>
              <a:rPr lang="en-US" sz="1870" dirty="0">
                <a:solidFill>
                  <a:schemeClr val="tx1"/>
                </a:solidFill>
              </a:rPr>
              <a:t>) / 8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rounding when averaging</a:t>
            </a:r>
          </a:p>
        </p:txBody>
      </p:sp>
    </p:spTree>
    <p:extLst>
      <p:ext uri="{BB962C8B-B14F-4D97-AF65-F5344CB8AC3E}">
        <p14:creationId xmlns:p14="http://schemas.microsoft.com/office/powerpoint/2010/main" val="67523945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Pairwise candidate</a:t>
            </a:r>
          </a:p>
          <a:p>
            <a:pPr lvl="1"/>
            <a:r>
              <a:rPr lang="en-US" dirty="0"/>
              <a:t>Fix BCW index</a:t>
            </a:r>
          </a:p>
          <a:p>
            <a:pPr lvl="2"/>
            <a:r>
              <a:rPr lang="en-US" dirty="0"/>
              <a:t>Actually not set, can wrongly inherit BCW index of previously pruned candidate</a:t>
            </a:r>
          </a:p>
          <a:p>
            <a:pPr lvl="2"/>
            <a:r>
              <a:rPr lang="en-US" dirty="0"/>
              <a:t>Define BCW index as:</a:t>
            </a:r>
          </a:p>
          <a:p>
            <a:pPr lvl="3"/>
            <a:r>
              <a:rPr lang="en-US" dirty="0"/>
              <a:t>If first input candidate is bi-directional, pairwise inherits its BCW index</a:t>
            </a:r>
          </a:p>
          <a:p>
            <a:pPr lvl="3"/>
            <a:r>
              <a:rPr lang="en-US" dirty="0"/>
              <a:t>Otherwise</a:t>
            </a:r>
          </a:p>
          <a:p>
            <a:pPr lvl="4"/>
            <a:r>
              <a:rPr lang="en-US" sz="1600" dirty="0"/>
              <a:t>If second input candidate is bi-directional and shares same reference frame as first input one, pairwise inherits its BCW index</a:t>
            </a:r>
          </a:p>
          <a:p>
            <a:pPr lvl="4"/>
            <a:r>
              <a:rPr lang="en-US" sz="1600" dirty="0"/>
              <a:t>Otherwise pairwise BCW index is set to default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an “or” operation for SIF and LIC flags derivation instead of an “and”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Allow up to 3 pairwise candidates</a:t>
            </a:r>
          </a:p>
          <a:p>
            <a:pPr lvl="2"/>
            <a:r>
              <a:rPr lang="en-US" dirty="0"/>
              <a:t>Combined from merge indexes (0, 1), (0, 2) or (1, 2)</a:t>
            </a:r>
          </a:p>
        </p:txBody>
      </p:sp>
    </p:spTree>
    <p:extLst>
      <p:ext uri="{BB962C8B-B14F-4D97-AF65-F5344CB8AC3E}">
        <p14:creationId xmlns:p14="http://schemas.microsoft.com/office/powerpoint/2010/main" val="121098794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Affine 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Affine pairwise candidate</a:t>
            </a:r>
          </a:p>
          <a:p>
            <a:pPr lvl="1"/>
            <a:r>
              <a:rPr lang="en-US" dirty="0"/>
              <a:t>As in merge mode, add some pairwise candidates</a:t>
            </a:r>
          </a:p>
          <a:p>
            <a:pPr lvl="2"/>
            <a:r>
              <a:rPr lang="en-US" dirty="0"/>
              <a:t>Use same BCW index and LIC flag derivation as in merge</a:t>
            </a:r>
          </a:p>
          <a:p>
            <a:pPr lvl="2"/>
            <a:r>
              <a:rPr lang="en-US" dirty="0"/>
              <a:t>Up to 3 affine pairwise candidates added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Avoid using </a:t>
            </a:r>
            <a:r>
              <a:rPr lang="en-US" dirty="0" err="1"/>
              <a:t>SbTMVP</a:t>
            </a:r>
            <a:r>
              <a:rPr lang="en-US" dirty="0"/>
              <a:t> candidate in affine pairwise</a:t>
            </a:r>
          </a:p>
          <a:p>
            <a:pPr lvl="1"/>
            <a:r>
              <a:rPr lang="en-US" dirty="0"/>
              <a:t>Increase number of affine merge candidates from 5 to 8</a:t>
            </a:r>
          </a:p>
          <a:p>
            <a:pPr lvl="1"/>
            <a:r>
              <a:rPr lang="en-US" dirty="0"/>
              <a:t>Average all CPMVs</a:t>
            </a:r>
          </a:p>
          <a:p>
            <a:pPr lvl="1"/>
            <a:r>
              <a:rPr lang="en-US" dirty="0"/>
              <a:t>Manage affine type:</a:t>
            </a:r>
          </a:p>
          <a:p>
            <a:pPr lvl="2"/>
            <a:r>
              <a:rPr lang="en-US" dirty="0"/>
              <a:t>When both input candidates have same number of parameters, pairwise inherits this number</a:t>
            </a:r>
          </a:p>
          <a:p>
            <a:pPr lvl="2"/>
            <a:r>
              <a:rPr lang="en-US" dirty="0"/>
              <a:t>When input candidates don’t have same number of parameters, pairwise model is forced to be a 4-parameter one</a:t>
            </a:r>
          </a:p>
        </p:txBody>
      </p:sp>
    </p:spTree>
    <p:extLst>
      <p:ext uri="{BB962C8B-B14F-4D97-AF65-F5344CB8AC3E}">
        <p14:creationId xmlns:p14="http://schemas.microsoft.com/office/powerpoint/2010/main" val="1147271660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SIF in GEO mode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GEO </a:t>
            </a:r>
            <a:r>
              <a:rPr lang="en-US" dirty="0" err="1"/>
              <a:t>uni</a:t>
            </a:r>
            <a:r>
              <a:rPr lang="en-US" dirty="0"/>
              <a:t>-directional predictor list</a:t>
            </a:r>
          </a:p>
          <a:p>
            <a:pPr lvl="1"/>
            <a:r>
              <a:rPr lang="en-US" dirty="0"/>
              <a:t>Inherit SIF flag from corresponding merge candidate</a:t>
            </a:r>
          </a:p>
          <a:p>
            <a:pPr lvl="1"/>
            <a:endParaRPr lang="en-US" dirty="0"/>
          </a:p>
          <a:p>
            <a:r>
              <a:rPr lang="en-US" dirty="0"/>
              <a:t>GEO motion compensation</a:t>
            </a:r>
          </a:p>
          <a:p>
            <a:pPr lvl="1"/>
            <a:r>
              <a:rPr lang="en-US" dirty="0"/>
              <a:t>Set AMVR index of CU according to predictor’s SIF flag prior to MC</a:t>
            </a:r>
          </a:p>
          <a:p>
            <a:pPr lvl="1"/>
            <a:r>
              <a:rPr lang="en-US" dirty="0"/>
              <a:t>Reset AMVR index to default after each MC</a:t>
            </a:r>
          </a:p>
          <a:p>
            <a:pPr lvl="1"/>
            <a:r>
              <a:rPr lang="en-US" dirty="0"/>
              <a:t>Independent MC of each GEO part with its own AMVR index</a:t>
            </a:r>
          </a:p>
          <a:p>
            <a:pPr lvl="1"/>
            <a:endParaRPr lang="en-US" dirty="0"/>
          </a:p>
          <a:p>
            <a:r>
              <a:rPr lang="en-US" dirty="0"/>
              <a:t>Storage</a:t>
            </a:r>
          </a:p>
          <a:p>
            <a:pPr lvl="1"/>
            <a:r>
              <a:rPr lang="en-US" dirty="0"/>
              <a:t>Store independently each SIF flag in motion field of each GEO part</a:t>
            </a:r>
          </a:p>
          <a:p>
            <a:pPr lvl="1"/>
            <a:r>
              <a:rPr lang="en-US" dirty="0"/>
              <a:t>For blended part:</a:t>
            </a:r>
          </a:p>
          <a:p>
            <a:pPr lvl="2"/>
            <a:r>
              <a:rPr lang="en-US" dirty="0"/>
              <a:t>If each part uses different reference list, use an “or” between each SIF flags</a:t>
            </a:r>
          </a:p>
          <a:p>
            <a:pPr lvl="2"/>
            <a:r>
              <a:rPr lang="en-US" dirty="0"/>
              <a:t>Otherwise, store only the SIF flag of the second part (as mv)</a:t>
            </a:r>
          </a:p>
          <a:p>
            <a:pPr lvl="1"/>
            <a:r>
              <a:rPr lang="en-US" dirty="0"/>
              <a:t>Set the AMVR index according to the “or” operation between each SIF flags</a:t>
            </a:r>
          </a:p>
        </p:txBody>
      </p:sp>
    </p:spTree>
    <p:extLst>
      <p:ext uri="{BB962C8B-B14F-4D97-AF65-F5344CB8AC3E}">
        <p14:creationId xmlns:p14="http://schemas.microsoft.com/office/powerpoint/2010/main" val="199909650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/>
              <a:t>Test 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51135" y="991738"/>
            <a:ext cx="2244543" cy="384337"/>
          </a:xfrm>
        </p:spPr>
        <p:txBody>
          <a:bodyPr wrap="square">
            <a:spAutoFit/>
          </a:bodyPr>
          <a:lstStyle/>
          <a:p>
            <a:r>
              <a:rPr lang="fr-FR" dirty="0"/>
              <a:t>Tool-on tests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5186967-4808-4B7D-8B32-3299CC05DBD3}"/>
              </a:ext>
            </a:extLst>
          </p:cNvPr>
          <p:cNvSpPr txBox="1">
            <a:spLocks/>
          </p:cNvSpPr>
          <p:nvPr/>
        </p:nvSpPr>
        <p:spPr>
          <a:xfrm>
            <a:off x="7936780" y="985138"/>
            <a:ext cx="2244543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Tool-off tests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89D025-D681-4D35-82AE-777F658E8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73" y="1585046"/>
            <a:ext cx="5571068" cy="4085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0F913A-DA4A-4866-9CF0-7A22289F1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518" y="1585046"/>
            <a:ext cx="5571068" cy="408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346465"/>
          </a:xfrm>
        </p:spPr>
        <p:txBody>
          <a:bodyPr wrap="square">
            <a:spAutoFit/>
          </a:bodyPr>
          <a:lstStyle/>
          <a:p>
            <a:r>
              <a:rPr lang="en-US" sz="2280" dirty="0"/>
              <a:t>Inter modifications</a:t>
            </a:r>
          </a:p>
          <a:p>
            <a:pPr lvl="1"/>
            <a:r>
              <a:rPr lang="en-US" sz="1900" dirty="0"/>
              <a:t>Perform</a:t>
            </a:r>
            <a:r>
              <a:rPr lang="en-US" sz="1800" dirty="0"/>
              <a:t> pruning in all Inter modes,</a:t>
            </a:r>
          </a:p>
          <a:p>
            <a:pPr lvl="1"/>
            <a:r>
              <a:rPr lang="en-US" sz="1900" dirty="0"/>
              <a:t>Modify merge list by</a:t>
            </a:r>
          </a:p>
          <a:p>
            <a:pPr lvl="2"/>
            <a:r>
              <a:rPr lang="en-US" sz="1700" dirty="0"/>
              <a:t>Adding a STMVP candidate,</a:t>
            </a:r>
          </a:p>
          <a:p>
            <a:pPr lvl="2"/>
            <a:r>
              <a:rPr lang="en-US" sz="1700" dirty="0"/>
              <a:t>Fixing BCW index in pairwise,</a:t>
            </a:r>
          </a:p>
          <a:p>
            <a:pPr lvl="2"/>
            <a:r>
              <a:rPr lang="en-US" sz="1700" dirty="0"/>
              <a:t>Increasing the number of pairwise candidates to 3</a:t>
            </a:r>
          </a:p>
          <a:p>
            <a:pPr lvl="1"/>
            <a:r>
              <a:rPr lang="en-US" sz="1900" dirty="0"/>
              <a:t>Add affine pairwise candidates as in merge</a:t>
            </a:r>
          </a:p>
          <a:p>
            <a:pPr lvl="1"/>
            <a:r>
              <a:rPr lang="en-US" sz="1900" dirty="0"/>
              <a:t>Use and store SIF flags in GEO mode</a:t>
            </a:r>
          </a:p>
          <a:p>
            <a:pPr lvl="1"/>
            <a:endParaRPr lang="en-US" sz="1800" dirty="0"/>
          </a:p>
          <a:p>
            <a:r>
              <a:rPr lang="en-US" sz="2280" dirty="0"/>
              <a:t>Coding gains are reported in tool-on and tool-off tests</a:t>
            </a:r>
          </a:p>
          <a:p>
            <a:pPr lvl="1"/>
            <a:r>
              <a:rPr lang="en-US" sz="1900" dirty="0"/>
              <a:t>-0.24% / -0.36% gain in RA and LDB for tool-on tests</a:t>
            </a:r>
          </a:p>
          <a:p>
            <a:pPr lvl="1"/>
            <a:r>
              <a:rPr lang="en-US" sz="1900" dirty="0"/>
              <a:t>-0.09% / -0.xx% gain in RA and LDB for tool-off tests</a:t>
            </a:r>
          </a:p>
          <a:p>
            <a:pPr lvl="1"/>
            <a:r>
              <a:rPr lang="en-US" sz="1900" dirty="0"/>
              <a:t>Limited complexity increase of around 2% for tool-on and 0% for tool-off tests</a:t>
            </a:r>
          </a:p>
          <a:p>
            <a:pPr lvl="1"/>
            <a:endParaRPr lang="en-US" sz="1800" dirty="0"/>
          </a:p>
          <a:p>
            <a:r>
              <a:rPr lang="en-US" sz="2280" dirty="0"/>
              <a:t>Integrate at least pairwise BCW fix into EE2 software and investigate other proposed Inter modifications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3629</TotalTime>
  <Words>892</Words>
  <Application>Microsoft Office PowerPoint</Application>
  <PresentationFormat>Widescreen</PresentationFormat>
  <Paragraphs>124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JVET-V0086 EE2-related: Inter coding modes modifications</vt:lpstr>
      <vt:lpstr>Summary</vt:lpstr>
      <vt:lpstr>Pruning</vt:lpstr>
      <vt:lpstr>Merge list modifications</vt:lpstr>
      <vt:lpstr>Merge list modifications</vt:lpstr>
      <vt:lpstr>Affine merge list modifications</vt:lpstr>
      <vt:lpstr>SIF in GEO mode</vt:lpstr>
      <vt:lpstr>Test 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Antoine Robert</cp:lastModifiedBy>
  <cp:revision>107</cp:revision>
  <dcterms:created xsi:type="dcterms:W3CDTF">2020-02-05T14:07:42Z</dcterms:created>
  <dcterms:modified xsi:type="dcterms:W3CDTF">2021-04-22T13:08:50Z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