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9" r:id="rId5"/>
    <p:sldId id="1208" r:id="rId6"/>
    <p:sldId id="1207" r:id="rId7"/>
    <p:sldId id="1209" r:id="rId8"/>
    <p:sldId id="1217" r:id="rId9"/>
    <p:sldId id="1218" r:id="rId10"/>
    <p:sldId id="1219" r:id="rId11"/>
    <p:sldId id="1212" r:id="rId12"/>
    <p:sldId id="121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109" d="100"/>
          <a:sy n="109" d="100"/>
        </p:scale>
        <p:origin x="10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JVET-V0083</a:t>
            </a:r>
            <a:br>
              <a:rPr lang="en-US" sz="6000" dirty="0"/>
            </a:br>
            <a:r>
              <a:rPr lang="en-US" sz="3600" dirty="0"/>
              <a:t>EE2 related: Asymmetric Binary Tree splitting on top of VVC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F. Le </a:t>
            </a:r>
            <a:r>
              <a:rPr lang="en-US" sz="1800" dirty="0" err="1"/>
              <a:t>Léannec</a:t>
            </a:r>
            <a:r>
              <a:rPr lang="en-US" sz="1800" dirty="0"/>
              <a:t>, K. Naser, T. Dumas, A. Robert, F. Galpin, E. Francois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227320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Asymmetric Binary Tree (ABT) was initially proposed in JVET-D0064, JVET-J0022 and JVET-K0197</a:t>
            </a:r>
          </a:p>
          <a:p>
            <a:pPr lvl="1"/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ABT re-introduced over VTM11.0</a:t>
            </a:r>
          </a:p>
          <a:p>
            <a:r>
              <a:rPr lang="en-US" sz="2000" dirty="0"/>
              <a:t>Tool-on results:</a:t>
            </a:r>
          </a:p>
          <a:p>
            <a:pPr lvl="1"/>
            <a:r>
              <a:rPr lang="en-US" sz="2000" dirty="0"/>
              <a:t>RA: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AI: -0.75%/-3.1%/-2.9% (Y/</a:t>
            </a:r>
            <a:r>
              <a:rPr lang="en-US" sz="2000" dirty="0" err="1"/>
              <a:t>Cb</a:t>
            </a:r>
            <a:r>
              <a:rPr lang="en-US" sz="2000" dirty="0"/>
              <a:t>/Cr), enc. time 237%</a:t>
            </a:r>
          </a:p>
          <a:p>
            <a:pPr lvl="1"/>
            <a:r>
              <a:rPr lang="en-US" sz="2000" dirty="0"/>
              <a:t>LDB: </a:t>
            </a:r>
            <a:r>
              <a:rPr lang="es-ES" sz="2000" dirty="0"/>
              <a:t>-0.8%/-2.2%/-2.8%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151%</a:t>
            </a:r>
            <a:endParaRPr lang="en-US" sz="2000" dirty="0"/>
          </a:p>
          <a:p>
            <a:r>
              <a:rPr lang="en-US" sz="2000" dirty="0"/>
              <a:t>Proposal: further explore ABT partitioning in the scope of EE2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38CC1F-4D06-44CF-94D8-6BCCF18CB85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295" y="1357127"/>
            <a:ext cx="4099243" cy="1562168"/>
          </a:xfrm>
          <a:prstGeom prst="rect">
            <a:avLst/>
          </a:prstGeom>
          <a:noFill/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A10DD9-1988-4A8B-ABA2-26F389E0C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290999"/>
              </p:ext>
            </p:extLst>
          </p:nvPr>
        </p:nvGraphicFramePr>
        <p:xfrm>
          <a:off x="2254250" y="3619500"/>
          <a:ext cx="5397500" cy="1219200"/>
        </p:xfrm>
        <a:graphic>
          <a:graphicData uri="http://schemas.openxmlformats.org/drawingml/2006/table">
            <a:tbl>
              <a:tblPr/>
              <a:tblGrid>
                <a:gridCol w="1077598">
                  <a:extLst>
                    <a:ext uri="{9D8B030D-6E8A-4147-A177-3AD203B41FA5}">
                      <a16:colId xmlns:a16="http://schemas.microsoft.com/office/drawing/2014/main" val="150202951"/>
                    </a:ext>
                  </a:extLst>
                </a:gridCol>
                <a:gridCol w="827215">
                  <a:extLst>
                    <a:ext uri="{9D8B030D-6E8A-4147-A177-3AD203B41FA5}">
                      <a16:colId xmlns:a16="http://schemas.microsoft.com/office/drawing/2014/main" val="903782287"/>
                    </a:ext>
                  </a:extLst>
                </a:gridCol>
                <a:gridCol w="811368">
                  <a:extLst>
                    <a:ext uri="{9D8B030D-6E8A-4147-A177-3AD203B41FA5}">
                      <a16:colId xmlns:a16="http://schemas.microsoft.com/office/drawing/2014/main" val="3242368698"/>
                    </a:ext>
                  </a:extLst>
                </a:gridCol>
                <a:gridCol w="760658">
                  <a:extLst>
                    <a:ext uri="{9D8B030D-6E8A-4147-A177-3AD203B41FA5}">
                      <a16:colId xmlns:a16="http://schemas.microsoft.com/office/drawing/2014/main" val="1203573013"/>
                    </a:ext>
                  </a:extLst>
                </a:gridCol>
                <a:gridCol w="903281">
                  <a:extLst>
                    <a:ext uri="{9D8B030D-6E8A-4147-A177-3AD203B41FA5}">
                      <a16:colId xmlns:a16="http://schemas.microsoft.com/office/drawing/2014/main" val="2897191469"/>
                    </a:ext>
                  </a:extLst>
                </a:gridCol>
                <a:gridCol w="1017380">
                  <a:extLst>
                    <a:ext uri="{9D8B030D-6E8A-4147-A177-3AD203B41FA5}">
                      <a16:colId xmlns:a16="http://schemas.microsoft.com/office/drawing/2014/main" val="505744175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Enc.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Dec.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0960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0793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8790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8836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87226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447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description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1" y="1239434"/>
            <a:ext cx="5277800" cy="865000"/>
          </a:xfrm>
        </p:spPr>
        <p:txBody>
          <a:bodyPr/>
          <a:lstStyle/>
          <a:p>
            <a:r>
              <a:rPr lang="en-US" dirty="0"/>
              <a:t>Basic principle of ABT: </a:t>
            </a:r>
          </a:p>
          <a:p>
            <a:pPr lvl="1"/>
            <a:r>
              <a:rPr lang="en-US" dirty="0"/>
              <a:t>Binary split with ratio (1/4,3/4)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0AE934-7736-46AD-94B5-4E1DC8BA91C5}"/>
              </a:ext>
            </a:extLst>
          </p:cNvPr>
          <p:cNvGrpSpPr/>
          <p:nvPr/>
        </p:nvGrpSpPr>
        <p:grpSpPr>
          <a:xfrm>
            <a:off x="1008858" y="2295173"/>
            <a:ext cx="4210685" cy="1663786"/>
            <a:chOff x="4956175" y="1239434"/>
            <a:chExt cx="4210685" cy="166378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C6AC5F1-465C-4996-AC3D-C49B8E08050A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6175" y="1239434"/>
              <a:ext cx="4210685" cy="1663786"/>
            </a:xfrm>
            <a:prstGeom prst="rect">
              <a:avLst/>
            </a:prstGeom>
            <a:noFill/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3EE04D5-EE71-4B34-BE4D-C29D18488706}"/>
                </a:ext>
              </a:extLst>
            </p:cNvPr>
            <p:cNvCxnSpPr/>
            <p:nvPr/>
          </p:nvCxnSpPr>
          <p:spPr>
            <a:xfrm>
              <a:off x="5539740" y="2141220"/>
              <a:ext cx="0" cy="1752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EB9A817-4DF0-46A1-96A7-18D12051AD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4500" y="2316480"/>
              <a:ext cx="7620" cy="44958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2C349CB-F22B-4468-BA99-A9BF722FD9B1}"/>
                    </a:ext>
                  </a:extLst>
                </p:cNvPr>
                <p:cNvSpPr txBox="1"/>
                <p:nvPr/>
              </p:nvSpPr>
              <p:spPr>
                <a:xfrm>
                  <a:off x="5196381" y="2143690"/>
                  <a:ext cx="2805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b="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1/4</m:t>
                        </m:r>
                      </m:oMath>
                    </m:oMathPara>
                  </a14:m>
                  <a:endParaRPr lang="fr-FR" sz="1200" dirty="0">
                    <a:solidFill>
                      <a:srgbClr val="008ED3"/>
                    </a:solidFill>
                  </a:endParaRPr>
                </a:p>
              </p:txBody>
            </p:sp>
          </mc:Choice>
          <mc:Fallback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2C349CB-F22B-4468-BA99-A9BF722FD9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6381" y="2143690"/>
                  <a:ext cx="280526" cy="184666"/>
                </a:xfrm>
                <a:prstGeom prst="rect">
                  <a:avLst/>
                </a:prstGeom>
                <a:blipFill>
                  <a:blip r:embed="rId3"/>
                  <a:stretch>
                    <a:fillRect l="-13043" t="-3333" r="-13043" b="-3333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57DFD46-7643-4EB0-968D-C841DD11E547}"/>
                    </a:ext>
                  </a:extLst>
                </p:cNvPr>
                <p:cNvSpPr txBox="1"/>
                <p:nvPr/>
              </p:nvSpPr>
              <p:spPr>
                <a:xfrm>
                  <a:off x="5196381" y="2463730"/>
                  <a:ext cx="2805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fr-FR" sz="1200" b="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/4</m:t>
                        </m:r>
                      </m:oMath>
                    </m:oMathPara>
                  </a14:m>
                  <a:endParaRPr lang="fr-FR" sz="1200" dirty="0">
                    <a:solidFill>
                      <a:srgbClr val="008ED3"/>
                    </a:solidFill>
                  </a:endParaRPr>
                </a:p>
              </p:txBody>
            </p:sp>
          </mc:Choice>
          <mc:Fallback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57DFD46-7643-4EB0-968D-C841DD11E5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6381" y="2463730"/>
                  <a:ext cx="280526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13043" t="-3226" r="-13043" b="-29032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FD68F07-9954-4697-9B23-E26848C541A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840" y="2295173"/>
            <a:ext cx="3994785" cy="3750310"/>
          </a:xfrm>
          <a:prstGeom prst="rect">
            <a:avLst/>
          </a:prstGeom>
          <a:noFill/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ADA9857-2B06-4B2D-BBAB-69A164BB4AD9}"/>
              </a:ext>
            </a:extLst>
          </p:cNvPr>
          <p:cNvSpPr txBox="1">
            <a:spLocks/>
          </p:cNvSpPr>
          <p:nvPr/>
        </p:nvSpPr>
        <p:spPr>
          <a:xfrm>
            <a:off x="6769421" y="1267288"/>
            <a:ext cx="5277800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Coding tree syntax extended to ABT signaling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6C38D6F-54A8-4284-AC2D-D0DF9448F2BC}"/>
              </a:ext>
            </a:extLst>
          </p:cNvPr>
          <p:cNvCxnSpPr>
            <a:cxnSpLocks/>
          </p:cNvCxnSpPr>
          <p:nvPr/>
        </p:nvCxnSpPr>
        <p:spPr>
          <a:xfrm flipH="1">
            <a:off x="3375660" y="4011728"/>
            <a:ext cx="427330" cy="448550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776E81E-ABC1-4744-8F99-EB4DE44B3F0F}"/>
              </a:ext>
            </a:extLst>
          </p:cNvPr>
          <p:cNvCxnSpPr>
            <a:cxnSpLocks/>
          </p:cNvCxnSpPr>
          <p:nvPr/>
        </p:nvCxnSpPr>
        <p:spPr>
          <a:xfrm>
            <a:off x="3907350" y="4032372"/>
            <a:ext cx="742807" cy="44641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EA43FFA-BA6B-42F5-97F7-AD848CEA2758}"/>
              </a:ext>
            </a:extLst>
          </p:cNvPr>
          <p:cNvSpPr/>
          <p:nvPr/>
        </p:nvSpPr>
        <p:spPr>
          <a:xfrm rot="5400000">
            <a:off x="3350396" y="3286297"/>
            <a:ext cx="608155" cy="43441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E02CF7-E724-4B98-B62E-31D5994CE208}"/>
              </a:ext>
            </a:extLst>
          </p:cNvPr>
          <p:cNvGrpSpPr/>
          <p:nvPr/>
        </p:nvGrpSpPr>
        <p:grpSpPr>
          <a:xfrm>
            <a:off x="3774364" y="4573458"/>
            <a:ext cx="481129" cy="780871"/>
            <a:chOff x="3426221" y="4581078"/>
            <a:chExt cx="481129" cy="78087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DE72AD-1BA7-4C09-8FC6-046F110E179A}"/>
                </a:ext>
              </a:extLst>
            </p:cNvPr>
            <p:cNvGrpSpPr/>
            <p:nvPr/>
          </p:nvGrpSpPr>
          <p:grpSpPr>
            <a:xfrm>
              <a:off x="3472925" y="4581078"/>
              <a:ext cx="434425" cy="611370"/>
              <a:chOff x="4141252" y="4074287"/>
              <a:chExt cx="434425" cy="611370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20C64F8-C9CC-4A73-B161-2322E19C941B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0489923-55FA-4691-9C8F-6AFDF734EC12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B3F4097F-7C86-4B7F-A6EC-5A6E9CFE90E0}"/>
                  </a:ext>
                </a:extLst>
              </p:cNvPr>
              <p:cNvCxnSpPr/>
              <p:nvPr/>
            </p:nvCxnSpPr>
            <p:spPr>
              <a:xfrm>
                <a:off x="4281777" y="4084640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02646B80-301F-40AE-8E77-B1B53313667B}"/>
                    </a:ext>
                  </a:extLst>
                </p:cNvPr>
                <p:cNvSpPr txBox="1"/>
                <p:nvPr/>
              </p:nvSpPr>
              <p:spPr>
                <a:xfrm>
                  <a:off x="3426221" y="52388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02646B80-301F-40AE-8E77-B1B5331366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6221" y="5238838"/>
                  <a:ext cx="199478" cy="123111"/>
                </a:xfrm>
                <a:prstGeom prst="rect">
                  <a:avLst/>
                </a:prstGeom>
                <a:blipFill>
                  <a:blip r:embed="rId6"/>
                  <a:stretch>
                    <a:fillRect l="-54545" t="-165000" r="-13030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1FBA6F2-1007-4CAC-93A9-DF8B05030713}"/>
                    </a:ext>
                  </a:extLst>
                </p:cNvPr>
                <p:cNvSpPr txBox="1"/>
                <p:nvPr/>
              </p:nvSpPr>
              <p:spPr>
                <a:xfrm>
                  <a:off x="3695871" y="52388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1FBA6F2-1007-4CAC-93A9-DF8B050307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5871" y="5238838"/>
                  <a:ext cx="199478" cy="123111"/>
                </a:xfrm>
                <a:prstGeom prst="rect">
                  <a:avLst/>
                </a:prstGeom>
                <a:blipFill>
                  <a:blip r:embed="rId7"/>
                  <a:stretch>
                    <a:fillRect l="-54545" t="-165000" r="-13030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87F50A6-7054-4D5E-8E85-E16D7181B733}"/>
              </a:ext>
            </a:extLst>
          </p:cNvPr>
          <p:cNvGrpSpPr/>
          <p:nvPr/>
        </p:nvGrpSpPr>
        <p:grpSpPr>
          <a:xfrm>
            <a:off x="4512681" y="4573458"/>
            <a:ext cx="474872" cy="776475"/>
            <a:chOff x="4512681" y="4599866"/>
            <a:chExt cx="474872" cy="77647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E5B3313-CCFD-4DB6-B7A3-5EB4C5C45B5B}"/>
                </a:ext>
              </a:extLst>
            </p:cNvPr>
            <p:cNvGrpSpPr/>
            <p:nvPr/>
          </p:nvGrpSpPr>
          <p:grpSpPr>
            <a:xfrm>
              <a:off x="4512681" y="4599866"/>
              <a:ext cx="434414" cy="606853"/>
              <a:chOff x="4141252" y="4074287"/>
              <a:chExt cx="434414" cy="606853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2977E08-5A06-4B5F-A1C3-1637774EACF3}"/>
                  </a:ext>
                </a:extLst>
              </p:cNvPr>
              <p:cNvSpPr/>
              <p:nvPr/>
            </p:nvSpPr>
            <p:spPr>
              <a:xfrm rot="5400000">
                <a:off x="4055032" y="4160507"/>
                <a:ext cx="606853" cy="434414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7A1F475-354D-483A-A353-66248F9BBC47}"/>
                  </a:ext>
                </a:extLst>
              </p:cNvPr>
              <p:cNvCxnSpPr/>
              <p:nvPr/>
            </p:nvCxnSpPr>
            <p:spPr>
              <a:xfrm>
                <a:off x="4431535" y="4081574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AA12A69-EC9E-4B35-8DAA-8D2B199BF185}"/>
                    </a:ext>
                  </a:extLst>
                </p:cNvPr>
                <p:cNvSpPr txBox="1"/>
                <p:nvPr/>
              </p:nvSpPr>
              <p:spPr>
                <a:xfrm>
                  <a:off x="4535359" y="5253230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AA12A69-EC9E-4B35-8DAA-8D2B199BF1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35359" y="5253230"/>
                  <a:ext cx="199478" cy="123111"/>
                </a:xfrm>
                <a:prstGeom prst="rect">
                  <a:avLst/>
                </a:prstGeom>
                <a:blipFill>
                  <a:blip r:embed="rId8"/>
                  <a:stretch>
                    <a:fillRect l="-57576" t="-157143" r="-127273" b="-24761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9A4D37F-B1EB-496D-AD01-265A7AA3C436}"/>
                    </a:ext>
                  </a:extLst>
                </p:cNvPr>
                <p:cNvSpPr txBox="1"/>
                <p:nvPr/>
              </p:nvSpPr>
              <p:spPr>
                <a:xfrm>
                  <a:off x="4788075" y="5253230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9A4D37F-B1EB-496D-AD01-265A7AA3C4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8075" y="5253230"/>
                  <a:ext cx="199478" cy="123111"/>
                </a:xfrm>
                <a:prstGeom prst="rect">
                  <a:avLst/>
                </a:prstGeom>
                <a:blipFill>
                  <a:blip r:embed="rId6"/>
                  <a:stretch>
                    <a:fillRect l="-54545" t="-157143" r="-130303" b="-24761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E8723A7-EAAF-4E75-BC4A-20B3FF960D75}"/>
              </a:ext>
            </a:extLst>
          </p:cNvPr>
          <p:cNvGrpSpPr/>
          <p:nvPr/>
        </p:nvGrpSpPr>
        <p:grpSpPr>
          <a:xfrm>
            <a:off x="3051289" y="4573458"/>
            <a:ext cx="465889" cy="803731"/>
            <a:chOff x="2493570" y="4573458"/>
            <a:chExt cx="465889" cy="803731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1478DE3-7FBC-42F8-A25C-67A14ACE3164}"/>
                </a:ext>
              </a:extLst>
            </p:cNvPr>
            <p:cNvGrpSpPr/>
            <p:nvPr/>
          </p:nvGrpSpPr>
          <p:grpSpPr>
            <a:xfrm>
              <a:off x="2525034" y="4573458"/>
              <a:ext cx="434425" cy="611370"/>
              <a:chOff x="4141252" y="4074287"/>
              <a:chExt cx="434425" cy="611370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E2AD0C7B-99AA-4519-BB97-316BFBA0B678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967807B-F489-4697-BE9B-B2AD70BD0CA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A614F595-41A6-4F14-B5FC-569728693153}"/>
                  </a:ext>
                </a:extLst>
              </p:cNvPr>
              <p:cNvCxnSpPr/>
              <p:nvPr/>
            </p:nvCxnSpPr>
            <p:spPr>
              <a:xfrm>
                <a:off x="4341338" y="4084640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AAD7262-4651-43FF-9216-9896D145CB7E}"/>
                    </a:ext>
                  </a:extLst>
                </p:cNvPr>
                <p:cNvSpPr txBox="1"/>
                <p:nvPr/>
              </p:nvSpPr>
              <p:spPr>
                <a:xfrm>
                  <a:off x="2493570" y="525407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AAD7262-4651-43FF-9216-9896D145CB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3570" y="5254078"/>
                  <a:ext cx="199478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7AD874D-95FF-45CA-B4F6-B83D512EF4F5}"/>
                    </a:ext>
                  </a:extLst>
                </p:cNvPr>
                <p:cNvSpPr txBox="1"/>
                <p:nvPr/>
              </p:nvSpPr>
              <p:spPr>
                <a:xfrm>
                  <a:off x="2725120" y="525407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7AD874D-95FF-45CA-B4F6-B83D512EF4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5120" y="5254078"/>
                  <a:ext cx="199478" cy="123111"/>
                </a:xfrm>
                <a:prstGeom prst="rect">
                  <a:avLst/>
                </a:prstGeom>
                <a:blipFill>
                  <a:blip r:embed="rId10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AF9ADAA-4BDE-4AC4-9F6A-2CDE836755E7}"/>
              </a:ext>
            </a:extLst>
          </p:cNvPr>
          <p:cNvCxnSpPr>
            <a:cxnSpLocks/>
          </p:cNvCxnSpPr>
          <p:nvPr/>
        </p:nvCxnSpPr>
        <p:spPr>
          <a:xfrm flipH="1">
            <a:off x="938806" y="3986615"/>
            <a:ext cx="2354651" cy="49217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AA21BA67-BBC4-447C-84DD-D58F20C8A1FC}"/>
              </a:ext>
            </a:extLst>
          </p:cNvPr>
          <p:cNvCxnSpPr>
            <a:cxnSpLocks/>
          </p:cNvCxnSpPr>
          <p:nvPr/>
        </p:nvCxnSpPr>
        <p:spPr>
          <a:xfrm flipH="1">
            <a:off x="1621006" y="3999933"/>
            <a:ext cx="1859491" cy="46034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7AE3D6A-9E66-476E-8946-CB282D9940A0}"/>
              </a:ext>
            </a:extLst>
          </p:cNvPr>
          <p:cNvCxnSpPr>
            <a:cxnSpLocks/>
          </p:cNvCxnSpPr>
          <p:nvPr/>
        </p:nvCxnSpPr>
        <p:spPr>
          <a:xfrm flipH="1">
            <a:off x="2145764" y="4016245"/>
            <a:ext cx="1467687" cy="44403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553125D2-0C8A-4157-AC9F-C4947A9DF5BF}"/>
              </a:ext>
            </a:extLst>
          </p:cNvPr>
          <p:cNvCxnSpPr>
            <a:cxnSpLocks/>
          </p:cNvCxnSpPr>
          <p:nvPr/>
        </p:nvCxnSpPr>
        <p:spPr>
          <a:xfrm flipH="1">
            <a:off x="2725120" y="4016245"/>
            <a:ext cx="992692" cy="44403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3863E25-8CCF-433A-BE87-702EFC78F0CD}"/>
              </a:ext>
            </a:extLst>
          </p:cNvPr>
          <p:cNvGrpSpPr/>
          <p:nvPr/>
        </p:nvGrpSpPr>
        <p:grpSpPr>
          <a:xfrm>
            <a:off x="332501" y="4573458"/>
            <a:ext cx="671629" cy="611370"/>
            <a:chOff x="332501" y="4573458"/>
            <a:chExt cx="671629" cy="61137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4938BB1-C0E3-4CDD-B914-E8398C88C6D1}"/>
                </a:ext>
              </a:extLst>
            </p:cNvPr>
            <p:cNvGrpSpPr/>
            <p:nvPr/>
          </p:nvGrpSpPr>
          <p:grpSpPr>
            <a:xfrm>
              <a:off x="569705" y="4573458"/>
              <a:ext cx="434425" cy="611370"/>
              <a:chOff x="4141252" y="4074287"/>
              <a:chExt cx="434425" cy="611370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4AB37B2E-3D78-4334-B099-E2FC66B4469F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CDF763D5-D2D8-4F40-BEEF-7AA1B6B0147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41D91F0-329F-4027-A673-DB1CD4CCD5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1252" y="4370085"/>
                <a:ext cx="434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E6794B03-EF91-4B10-80A0-51F6130AD5E3}"/>
                    </a:ext>
                  </a:extLst>
                </p:cNvPr>
                <p:cNvSpPr txBox="1"/>
                <p:nvPr/>
              </p:nvSpPr>
              <p:spPr>
                <a:xfrm>
                  <a:off x="332501" y="4674958"/>
                  <a:ext cx="199477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E6794B03-EF91-4B10-80A0-51F6130AD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2501" y="4674958"/>
                  <a:ext cx="199477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9B13871E-4C5B-4D7B-94C1-39DA8E507297}"/>
                    </a:ext>
                  </a:extLst>
                </p:cNvPr>
                <p:cNvSpPr txBox="1"/>
                <p:nvPr/>
              </p:nvSpPr>
              <p:spPr>
                <a:xfrm>
                  <a:off x="340121" y="4949278"/>
                  <a:ext cx="199477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9B13871E-4C5B-4D7B-94C1-39DA8E5072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121" y="4949278"/>
                  <a:ext cx="199477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8E64098-8D69-4ECC-9C56-3299827D0EDD}"/>
              </a:ext>
            </a:extLst>
          </p:cNvPr>
          <p:cNvGrpSpPr/>
          <p:nvPr/>
        </p:nvGrpSpPr>
        <p:grpSpPr>
          <a:xfrm>
            <a:off x="2156701" y="4573458"/>
            <a:ext cx="637402" cy="611370"/>
            <a:chOff x="1813809" y="4581078"/>
            <a:chExt cx="637402" cy="61137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0353DF4-FD15-4603-AB74-44D1CD43DFDC}"/>
                </a:ext>
              </a:extLst>
            </p:cNvPr>
            <p:cNvGrpSpPr/>
            <p:nvPr/>
          </p:nvGrpSpPr>
          <p:grpSpPr>
            <a:xfrm>
              <a:off x="2016786" y="4581078"/>
              <a:ext cx="434425" cy="611370"/>
              <a:chOff x="4141252" y="4074287"/>
              <a:chExt cx="434425" cy="611370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A380D5A3-02CD-4BC8-94AC-5A23946F0EC8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CEB754FE-822B-465C-941C-303F51FAC577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33DDB09-9958-456A-BF6C-5A73AAB843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41252" y="4225315"/>
                <a:ext cx="4344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21441A1-C998-4D11-8502-7481CA892EDF}"/>
                    </a:ext>
                  </a:extLst>
                </p:cNvPr>
                <p:cNvSpPr txBox="1"/>
                <p:nvPr/>
              </p:nvSpPr>
              <p:spPr>
                <a:xfrm>
                  <a:off x="1813809" y="458351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21441A1-C998-4D11-8502-7481CA892E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3809" y="4583518"/>
                  <a:ext cx="199478" cy="123111"/>
                </a:xfrm>
                <a:prstGeom prst="rect">
                  <a:avLst/>
                </a:prstGeom>
                <a:blipFill>
                  <a:blip r:embed="rId11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64BA737F-2EE7-434D-863D-5329C03279D3}"/>
                    </a:ext>
                  </a:extLst>
                </p:cNvPr>
                <p:cNvSpPr txBox="1"/>
                <p:nvPr/>
              </p:nvSpPr>
              <p:spPr>
                <a:xfrm>
                  <a:off x="1813809" y="491879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64BA737F-2EE7-434D-863D-5329C03279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3809" y="4918798"/>
                  <a:ext cx="199478" cy="123111"/>
                </a:xfrm>
                <a:prstGeom prst="rect">
                  <a:avLst/>
                </a:prstGeom>
                <a:blipFill>
                  <a:blip r:embed="rId12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592D45A-CA49-4B1A-8569-F2FFD33B1BFE}"/>
              </a:ext>
            </a:extLst>
          </p:cNvPr>
          <p:cNvGrpSpPr/>
          <p:nvPr/>
        </p:nvGrpSpPr>
        <p:grpSpPr>
          <a:xfrm>
            <a:off x="1261316" y="4573458"/>
            <a:ext cx="638199" cy="611370"/>
            <a:chOff x="1089909" y="4573458"/>
            <a:chExt cx="638199" cy="61137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D7902A9-F202-4582-BA6A-79EE56317EE7}"/>
                    </a:ext>
                  </a:extLst>
                </p:cNvPr>
                <p:cNvSpPr txBox="1"/>
                <p:nvPr/>
              </p:nvSpPr>
              <p:spPr>
                <a:xfrm>
                  <a:off x="1093782" y="46673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D7902A9-F202-4582-BA6A-79EE56317E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3782" y="4667338"/>
                  <a:ext cx="199478" cy="123111"/>
                </a:xfrm>
                <a:prstGeom prst="rect">
                  <a:avLst/>
                </a:prstGeom>
                <a:blipFill>
                  <a:blip r:embed="rId12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F0483C6-0EA6-497E-AB74-3E2E6E696BD7}"/>
                </a:ext>
              </a:extLst>
            </p:cNvPr>
            <p:cNvGrpSpPr/>
            <p:nvPr/>
          </p:nvGrpSpPr>
          <p:grpSpPr>
            <a:xfrm>
              <a:off x="1293676" y="4573458"/>
              <a:ext cx="434432" cy="611370"/>
              <a:chOff x="4141245" y="4074287"/>
              <a:chExt cx="434432" cy="611370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6949D6AD-8068-4951-AE6D-EE2C399DFF1C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BA8545F3-6898-4304-A25E-3C5C0B01B52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BE1439E9-3A76-432B-80FE-2E522F839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1245" y="4522485"/>
                <a:ext cx="434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9567422-24E3-4B3E-9AC9-7AC07D6D9F74}"/>
                    </a:ext>
                  </a:extLst>
                </p:cNvPr>
                <p:cNvSpPr txBox="1"/>
                <p:nvPr/>
              </p:nvSpPr>
              <p:spPr>
                <a:xfrm>
                  <a:off x="1089909" y="501785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9567422-24E3-4B3E-9AC9-7AC07D6D9F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9909" y="5017858"/>
                  <a:ext cx="199478" cy="123111"/>
                </a:xfrm>
                <a:prstGeom prst="rect">
                  <a:avLst/>
                </a:prstGeom>
                <a:blipFill>
                  <a:blip r:embed="rId13"/>
                  <a:stretch>
                    <a:fillRect l="-57576" t="-165000" r="-12727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FD144B51-C7BF-4950-BB5E-4131F07C3EC4}"/>
              </a:ext>
            </a:extLst>
          </p:cNvPr>
          <p:cNvCxnSpPr>
            <a:cxnSpLocks/>
          </p:cNvCxnSpPr>
          <p:nvPr/>
        </p:nvCxnSpPr>
        <p:spPr>
          <a:xfrm>
            <a:off x="3821068" y="4032372"/>
            <a:ext cx="222946" cy="42790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0FE48-B530-48D1-80DB-C425D4A7B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Non-</a:t>
            </a:r>
            <a:r>
              <a:rPr lang="fr-FR" dirty="0" err="1"/>
              <a:t>redundancy</a:t>
            </a:r>
            <a:r>
              <a:rPr lang="fr-FR" dirty="0"/>
              <a:t> </a:t>
            </a:r>
            <a:r>
              <a:rPr lang="fr-FR" dirty="0" err="1"/>
              <a:t>policy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splits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24FE-2D86-424D-BDFE-12A622002AE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Normative policies to reach any topology through a unique series splits</a:t>
            </a:r>
          </a:p>
          <a:p>
            <a:pPr lvl="1"/>
            <a:r>
              <a:rPr lang="en-US" dirty="0"/>
              <a:t>An ABT split cannot be used if it produces a topology reachable by BT or TT</a:t>
            </a:r>
          </a:p>
          <a:p>
            <a:pPr lvl="1"/>
            <a:r>
              <a:rPr lang="en-US" dirty="0"/>
              <a:t>If a BT, TT or ABT split is used in a first sub-CU of a vertical split parent CU, then same split is forbidden in the other sub-CU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302F06-8641-4BB3-94D9-EB69642D1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729158-DD52-493C-A971-51BC53200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214C6A-E666-4585-93E6-CA3037C0312C}"/>
              </a:ext>
            </a:extLst>
          </p:cNvPr>
          <p:cNvGrpSpPr>
            <a:grpSpLocks noChangeAspect="1"/>
          </p:cNvGrpSpPr>
          <p:nvPr/>
        </p:nvGrpSpPr>
        <p:grpSpPr>
          <a:xfrm>
            <a:off x="3535704" y="2850510"/>
            <a:ext cx="4641141" cy="3001033"/>
            <a:chOff x="3076576" y="2283046"/>
            <a:chExt cx="5163531" cy="333881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62317C-A560-4C10-8887-EB6DF032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277" y="3540683"/>
              <a:ext cx="18473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914363" fontAlgn="auto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4E91CF9-F72E-443C-B0CE-E562C2018478}"/>
                </a:ext>
              </a:extLst>
            </p:cNvPr>
            <p:cNvGrpSpPr/>
            <p:nvPr/>
          </p:nvGrpSpPr>
          <p:grpSpPr>
            <a:xfrm rot="16200000" flipH="1" flipV="1">
              <a:off x="3081978" y="2462010"/>
              <a:ext cx="728937" cy="726948"/>
              <a:chOff x="3332767" y="1040744"/>
              <a:chExt cx="1062442" cy="983554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A4A1A2E7-96BC-4BE6-8DC0-B7D8E8AB61E9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3BF8BC1D-A4A9-4882-9121-260782A89F2F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F898CA6-80B5-449A-A659-41AD905C669F}"/>
                </a:ext>
              </a:extLst>
            </p:cNvPr>
            <p:cNvGrpSpPr/>
            <p:nvPr/>
          </p:nvGrpSpPr>
          <p:grpSpPr>
            <a:xfrm rot="16200000" flipH="1" flipV="1">
              <a:off x="3075582" y="3678667"/>
              <a:ext cx="728937" cy="726948"/>
              <a:chOff x="3332767" y="1040744"/>
              <a:chExt cx="1062442" cy="983554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CB122F6-C567-43DD-A888-F19D42390A4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12EF08C-EBE2-4433-99F4-81C0C8BF5D52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2E1BE78-D7B5-4FC9-9795-F02429B0269F}"/>
                </a:ext>
              </a:extLst>
            </p:cNvPr>
            <p:cNvCxnSpPr/>
            <p:nvPr/>
          </p:nvCxnSpPr>
          <p:spPr>
            <a:xfrm rot="10800000" flipH="1">
              <a:off x="3082973" y="3892728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84E1F64-4F53-49B5-A028-ED6D9A55B818}"/>
                </a:ext>
              </a:extLst>
            </p:cNvPr>
            <p:cNvCxnSpPr/>
            <p:nvPr/>
          </p:nvCxnSpPr>
          <p:spPr>
            <a:xfrm rot="10800000" flipH="1">
              <a:off x="3076576" y="420401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D94EF1F-00BF-4953-ACC5-E322131CCBB9}"/>
                </a:ext>
              </a:extLst>
            </p:cNvPr>
            <p:cNvGrpSpPr/>
            <p:nvPr/>
          </p:nvGrpSpPr>
          <p:grpSpPr>
            <a:xfrm rot="16200000" flipH="1" flipV="1">
              <a:off x="3081978" y="4893333"/>
              <a:ext cx="728937" cy="726948"/>
              <a:chOff x="3332767" y="1040744"/>
              <a:chExt cx="1062442" cy="983554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95048316-EB74-434A-BA3D-AD0D520978C8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97797E12-FAD2-43C5-8075-D0EB4EEAD50D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7AE2308-27D8-47CD-8EF5-42ABBA58218E}"/>
                </a:ext>
              </a:extLst>
            </p:cNvPr>
            <p:cNvCxnSpPr/>
            <p:nvPr/>
          </p:nvCxnSpPr>
          <p:spPr>
            <a:xfrm rot="10800000" flipH="1">
              <a:off x="3089370" y="510739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0157A1-3336-4D89-BF7D-B9D7F1E390FB}"/>
                </a:ext>
              </a:extLst>
            </p:cNvPr>
            <p:cNvCxnSpPr/>
            <p:nvPr/>
          </p:nvCxnSpPr>
          <p:spPr>
            <a:xfrm rot="10800000" flipH="1">
              <a:off x="3082973" y="5418679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5949B6F-09B9-4735-80D7-E7F4E5752FA1}"/>
                </a:ext>
              </a:extLst>
            </p:cNvPr>
            <p:cNvCxnSpPr/>
            <p:nvPr/>
          </p:nvCxnSpPr>
          <p:spPr>
            <a:xfrm rot="10800000" flipH="1">
              <a:off x="3460624" y="510739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F97305-AA17-42C8-AE7A-2E54DDFC1691}"/>
                </a:ext>
              </a:extLst>
            </p:cNvPr>
            <p:cNvCxnSpPr/>
            <p:nvPr/>
          </p:nvCxnSpPr>
          <p:spPr>
            <a:xfrm rot="10800000" flipH="1">
              <a:off x="3467021" y="5418679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DACA040-6279-492E-A1BE-2C4D06DEFC2D}"/>
                </a:ext>
              </a:extLst>
            </p:cNvPr>
            <p:cNvCxnSpPr/>
            <p:nvPr/>
          </p:nvCxnSpPr>
          <p:spPr>
            <a:xfrm>
              <a:off x="3460624" y="3287348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7750BC3-44A8-4474-8AE0-A29789826730}"/>
                </a:ext>
              </a:extLst>
            </p:cNvPr>
            <p:cNvCxnSpPr/>
            <p:nvPr/>
          </p:nvCxnSpPr>
          <p:spPr>
            <a:xfrm>
              <a:off x="3440050" y="450595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6EAE573-C9FC-4F8D-97CF-E5C074E81C2A}"/>
                </a:ext>
              </a:extLst>
            </p:cNvPr>
            <p:cNvCxnSpPr/>
            <p:nvPr/>
          </p:nvCxnSpPr>
          <p:spPr>
            <a:xfrm>
              <a:off x="3486727" y="507401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2DA26E2-C0F6-4594-910F-D953325EFB33}"/>
                </a:ext>
              </a:extLst>
            </p:cNvPr>
            <p:cNvCxnSpPr/>
            <p:nvPr/>
          </p:nvCxnSpPr>
          <p:spPr>
            <a:xfrm rot="5400000">
              <a:off x="3486727" y="507401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C78C577-1E69-4315-9D30-83100620DBC2}"/>
                </a:ext>
              </a:extLst>
            </p:cNvPr>
            <p:cNvGrpSpPr/>
            <p:nvPr/>
          </p:nvGrpSpPr>
          <p:grpSpPr>
            <a:xfrm rot="16200000" flipH="1" flipV="1">
              <a:off x="4161468" y="2463591"/>
              <a:ext cx="726948" cy="726948"/>
              <a:chOff x="3335666" y="1040744"/>
              <a:chExt cx="1059543" cy="983554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39BE6FAD-E1E5-40C6-BD7E-92F3CB10EE2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A37EBDC8-DCCA-49FB-8645-D169E28403A8}"/>
                  </a:ext>
                </a:extLst>
              </p:cNvPr>
              <p:cNvCxnSpPr/>
              <p:nvPr/>
            </p:nvCxnSpPr>
            <p:spPr>
              <a:xfrm flipV="1">
                <a:off x="3335666" y="1747295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A5740CA-BCBB-4418-B771-781BA4C34191}"/>
                </a:ext>
              </a:extLst>
            </p:cNvPr>
            <p:cNvGrpSpPr/>
            <p:nvPr/>
          </p:nvGrpSpPr>
          <p:grpSpPr>
            <a:xfrm rot="16200000" flipH="1" flipV="1">
              <a:off x="4155072" y="3680248"/>
              <a:ext cx="726949" cy="726948"/>
              <a:chOff x="3335665" y="1040744"/>
              <a:chExt cx="1059544" cy="983554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6F59090-113A-49F4-AB88-38E8AFAD04C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7BBDCC53-B727-4663-9C7E-27D10D4EB3F2}"/>
                  </a:ext>
                </a:extLst>
              </p:cNvPr>
              <p:cNvCxnSpPr/>
              <p:nvPr/>
            </p:nvCxnSpPr>
            <p:spPr>
              <a:xfrm flipV="1">
                <a:off x="3335665" y="1738641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B0DDE2A-C7BE-4E4E-BA47-9D9900351E04}"/>
                </a:ext>
              </a:extLst>
            </p:cNvPr>
            <p:cNvCxnSpPr/>
            <p:nvPr/>
          </p:nvCxnSpPr>
          <p:spPr>
            <a:xfrm>
              <a:off x="4161468" y="3893315"/>
              <a:ext cx="204734" cy="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DC4F1F0-E0B3-49C1-93A1-77B6CF633D79}"/>
                </a:ext>
              </a:extLst>
            </p:cNvPr>
            <p:cNvCxnSpPr/>
            <p:nvPr/>
          </p:nvCxnSpPr>
          <p:spPr>
            <a:xfrm flipV="1">
              <a:off x="4155072" y="4202609"/>
              <a:ext cx="211130" cy="199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3EB0D35-3432-4B44-AFD6-67972C45D907}"/>
                </a:ext>
              </a:extLst>
            </p:cNvPr>
            <p:cNvGrpSpPr/>
            <p:nvPr/>
          </p:nvGrpSpPr>
          <p:grpSpPr>
            <a:xfrm rot="16200000" flipH="1" flipV="1">
              <a:off x="4161469" y="4894914"/>
              <a:ext cx="726949" cy="726948"/>
              <a:chOff x="3335665" y="1040744"/>
              <a:chExt cx="1059544" cy="98355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17188CE-3B8A-4F55-BC14-B5C3CB46121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8AADDF06-55A4-4E09-A257-4D85761BCFFE}"/>
                  </a:ext>
                </a:extLst>
              </p:cNvPr>
              <p:cNvCxnSpPr/>
              <p:nvPr/>
            </p:nvCxnSpPr>
            <p:spPr>
              <a:xfrm flipV="1">
                <a:off x="3335665" y="1713739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874D8AF-2AAA-4EE0-9A2F-C11760BDE2B7}"/>
                </a:ext>
              </a:extLst>
            </p:cNvPr>
            <p:cNvCxnSpPr/>
            <p:nvPr/>
          </p:nvCxnSpPr>
          <p:spPr>
            <a:xfrm>
              <a:off x="4167866" y="5107981"/>
              <a:ext cx="212855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133F823-DA9C-45F8-985A-48F12D86B311}"/>
                </a:ext>
              </a:extLst>
            </p:cNvPr>
            <p:cNvCxnSpPr/>
            <p:nvPr/>
          </p:nvCxnSpPr>
          <p:spPr>
            <a:xfrm flipV="1">
              <a:off x="4161468" y="5417500"/>
              <a:ext cx="219252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01F40A-3983-4909-9BF3-42A6262AADBF}"/>
                </a:ext>
              </a:extLst>
            </p:cNvPr>
            <p:cNvCxnSpPr/>
            <p:nvPr/>
          </p:nvCxnSpPr>
          <p:spPr>
            <a:xfrm>
              <a:off x="4401288" y="5107981"/>
              <a:ext cx="480732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13712E-B22D-4362-BC6D-40F226027D8E}"/>
                </a:ext>
              </a:extLst>
            </p:cNvPr>
            <p:cNvCxnSpPr/>
            <p:nvPr/>
          </p:nvCxnSpPr>
          <p:spPr>
            <a:xfrm>
              <a:off x="4401288" y="5417500"/>
              <a:ext cx="487129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CC4AB8C7-14D1-4B1D-BBD0-237F117BD62B}"/>
                </a:ext>
              </a:extLst>
            </p:cNvPr>
            <p:cNvCxnSpPr/>
            <p:nvPr/>
          </p:nvCxnSpPr>
          <p:spPr>
            <a:xfrm>
              <a:off x="4539119" y="3287935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9820CC7B-639B-45E3-9244-CDE52838FAC7}"/>
                </a:ext>
              </a:extLst>
            </p:cNvPr>
            <p:cNvCxnSpPr/>
            <p:nvPr/>
          </p:nvCxnSpPr>
          <p:spPr>
            <a:xfrm>
              <a:off x="4518546" y="4506540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627B573-15EB-4657-9BE0-56EAB3C99140}"/>
                </a:ext>
              </a:extLst>
            </p:cNvPr>
            <p:cNvCxnSpPr/>
            <p:nvPr/>
          </p:nvCxnSpPr>
          <p:spPr>
            <a:xfrm>
              <a:off x="4483968" y="507460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5493EE7-C96E-4DC0-8AE5-D47216C1C9AA}"/>
                </a:ext>
              </a:extLst>
            </p:cNvPr>
            <p:cNvCxnSpPr/>
            <p:nvPr/>
          </p:nvCxnSpPr>
          <p:spPr>
            <a:xfrm rot="5400000">
              <a:off x="4483968" y="507460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D4229B1-8207-4121-9E55-DE314257250B}"/>
                </a:ext>
              </a:extLst>
            </p:cNvPr>
            <p:cNvGrpSpPr/>
            <p:nvPr/>
          </p:nvGrpSpPr>
          <p:grpSpPr>
            <a:xfrm rot="16200000" flipH="1" flipV="1">
              <a:off x="5208046" y="2461015"/>
              <a:ext cx="726948" cy="726948"/>
              <a:chOff x="3335666" y="1040744"/>
              <a:chExt cx="1059543" cy="983554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51A50B0-E439-4A52-9429-E3C5215E8AB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774A6FF6-8A2A-4B40-940E-06DCACD4EE90}"/>
                  </a:ext>
                </a:extLst>
              </p:cNvPr>
              <p:cNvCxnSpPr/>
              <p:nvPr/>
            </p:nvCxnSpPr>
            <p:spPr>
              <a:xfrm flipV="1">
                <a:off x="3335666" y="1332710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1E1C2F8-2840-47EE-8B09-67F1BA6D89BA}"/>
                </a:ext>
              </a:extLst>
            </p:cNvPr>
            <p:cNvGrpSpPr/>
            <p:nvPr/>
          </p:nvGrpSpPr>
          <p:grpSpPr>
            <a:xfrm rot="16200000" flipH="1" flipV="1">
              <a:off x="5201649" y="3677671"/>
              <a:ext cx="726950" cy="726948"/>
              <a:chOff x="3335664" y="1040744"/>
              <a:chExt cx="1059545" cy="983554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5BC762C5-6122-4249-9BDB-88D57247E2D3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CF940BD6-FA18-4AF7-8C39-C0343154A19F}"/>
                  </a:ext>
                </a:extLst>
              </p:cNvPr>
              <p:cNvCxnSpPr/>
              <p:nvPr/>
            </p:nvCxnSpPr>
            <p:spPr>
              <a:xfrm flipV="1">
                <a:off x="3335664" y="1324056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16AEB84-DF8C-4C08-9903-21E12BA60983}"/>
                </a:ext>
              </a:extLst>
            </p:cNvPr>
            <p:cNvCxnSpPr/>
            <p:nvPr/>
          </p:nvCxnSpPr>
          <p:spPr>
            <a:xfrm flipV="1">
              <a:off x="5208046" y="3890513"/>
              <a:ext cx="509421" cy="225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A415CA9-0BF6-4D50-969A-EB292112D226}"/>
                </a:ext>
              </a:extLst>
            </p:cNvPr>
            <p:cNvCxnSpPr/>
            <p:nvPr/>
          </p:nvCxnSpPr>
          <p:spPr>
            <a:xfrm flipV="1">
              <a:off x="5201650" y="4200033"/>
              <a:ext cx="502507" cy="199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4A0AA3E-742A-49A6-B305-C390332B589E}"/>
                </a:ext>
              </a:extLst>
            </p:cNvPr>
            <p:cNvGrpSpPr/>
            <p:nvPr/>
          </p:nvGrpSpPr>
          <p:grpSpPr>
            <a:xfrm rot="16200000" flipH="1" flipV="1">
              <a:off x="5208047" y="4892338"/>
              <a:ext cx="726948" cy="726948"/>
              <a:chOff x="3335666" y="1040744"/>
              <a:chExt cx="1059543" cy="983554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CF7E3074-6EB4-4606-8EAE-CE1C0EB736ED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A5FF4EE4-3705-4154-940D-C7DDFED1642F}"/>
                  </a:ext>
                </a:extLst>
              </p:cNvPr>
              <p:cNvCxnSpPr/>
              <p:nvPr/>
            </p:nvCxnSpPr>
            <p:spPr>
              <a:xfrm flipV="1">
                <a:off x="3335666" y="1315247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03B9914-D096-4F3E-AE6A-05274F7D0FF6}"/>
                </a:ext>
              </a:extLst>
            </p:cNvPr>
            <p:cNvCxnSpPr/>
            <p:nvPr/>
          </p:nvCxnSpPr>
          <p:spPr>
            <a:xfrm>
              <a:off x="5214443" y="5105404"/>
              <a:ext cx="517666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03C4CFF-B317-4006-8D9F-0A735C01979A}"/>
                </a:ext>
              </a:extLst>
            </p:cNvPr>
            <p:cNvCxnSpPr/>
            <p:nvPr/>
          </p:nvCxnSpPr>
          <p:spPr>
            <a:xfrm flipV="1">
              <a:off x="5208046" y="5414924"/>
              <a:ext cx="538705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6870B52-7F47-4F0D-A48C-B4582A5A074A}"/>
                </a:ext>
              </a:extLst>
            </p:cNvPr>
            <p:cNvCxnSpPr/>
            <p:nvPr/>
          </p:nvCxnSpPr>
          <p:spPr>
            <a:xfrm>
              <a:off x="5717468" y="5105404"/>
              <a:ext cx="21113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D10CB1E-E4BD-40AB-A9AB-FFBB76A6AA22}"/>
                </a:ext>
              </a:extLst>
            </p:cNvPr>
            <p:cNvCxnSpPr/>
            <p:nvPr/>
          </p:nvCxnSpPr>
          <p:spPr>
            <a:xfrm>
              <a:off x="5732108" y="5414924"/>
              <a:ext cx="202886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2AB9A7FB-4F62-428E-ACA5-C3A6583C6EBC}"/>
                </a:ext>
              </a:extLst>
            </p:cNvPr>
            <p:cNvCxnSpPr/>
            <p:nvPr/>
          </p:nvCxnSpPr>
          <p:spPr>
            <a:xfrm>
              <a:off x="5585697" y="3285359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78170F1-4193-4F3B-AEA9-94C9FDF08B68}"/>
                </a:ext>
              </a:extLst>
            </p:cNvPr>
            <p:cNvCxnSpPr/>
            <p:nvPr/>
          </p:nvCxnSpPr>
          <p:spPr>
            <a:xfrm>
              <a:off x="5565123" y="450396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FE3B073-EDA4-49B5-A8E6-0514EF77B8C0}"/>
                </a:ext>
              </a:extLst>
            </p:cNvPr>
            <p:cNvCxnSpPr/>
            <p:nvPr/>
          </p:nvCxnSpPr>
          <p:spPr>
            <a:xfrm>
              <a:off x="5753504" y="5088715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85D8182-9332-4AA8-B175-6AD29C779916}"/>
                </a:ext>
              </a:extLst>
            </p:cNvPr>
            <p:cNvCxnSpPr/>
            <p:nvPr/>
          </p:nvCxnSpPr>
          <p:spPr>
            <a:xfrm rot="5400000">
              <a:off x="5753504" y="5088715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49" name="Rectangle 94">
              <a:extLst>
                <a:ext uri="{FF2B5EF4-FFF2-40B4-BE49-F238E27FC236}">
                  <a16:creationId xmlns:a16="http://schemas.microsoft.com/office/drawing/2014/main" id="{085784B1-D9F6-4F81-A844-7B909D134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6202" y="2300390"/>
              <a:ext cx="437620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VER_LEFT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94">
              <a:extLst>
                <a:ext uri="{FF2B5EF4-FFF2-40B4-BE49-F238E27FC236}">
                  <a16:creationId xmlns:a16="http://schemas.microsoft.com/office/drawing/2014/main" id="{E1516963-558E-479E-A85A-A03A983D2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4430" y="2283046"/>
              <a:ext cx="495328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VER_RIGHT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94">
              <a:extLst>
                <a:ext uri="{FF2B5EF4-FFF2-40B4-BE49-F238E27FC236}">
                  <a16:creationId xmlns:a16="http://schemas.microsoft.com/office/drawing/2014/main" id="{643839F3-0DB1-4C92-BC53-6761D16AF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478" y="2302545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855D6D2-A409-4254-8722-4F176E50F28F}"/>
                </a:ext>
              </a:extLst>
            </p:cNvPr>
            <p:cNvGrpSpPr/>
            <p:nvPr/>
          </p:nvGrpSpPr>
          <p:grpSpPr>
            <a:xfrm rot="16200000" flipH="1" flipV="1">
              <a:off x="6369462" y="2462009"/>
              <a:ext cx="728937" cy="726948"/>
              <a:chOff x="3332767" y="1040744"/>
              <a:chExt cx="1062442" cy="98355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6D0780A-6378-4F37-BAD4-D2EC50988B0C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1DE355B-04C9-4304-B270-43BD7C382040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4785D58-27D3-4F1E-9C7F-F4DA98C85BA6}"/>
                </a:ext>
              </a:extLst>
            </p:cNvPr>
            <p:cNvGrpSpPr/>
            <p:nvPr/>
          </p:nvGrpSpPr>
          <p:grpSpPr>
            <a:xfrm rot="16200000" flipH="1" flipV="1">
              <a:off x="6363065" y="3678666"/>
              <a:ext cx="728937" cy="726948"/>
              <a:chOff x="3332767" y="1040744"/>
              <a:chExt cx="1062442" cy="983554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EA02D92F-A379-4973-B314-433C0BE21DC3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2F7CAED5-1679-4251-BB26-F0E60F7D750A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7A58A02-A4EC-4D84-B071-CEDC3DEE30E3}"/>
                </a:ext>
              </a:extLst>
            </p:cNvPr>
            <p:cNvCxnSpPr/>
            <p:nvPr/>
          </p:nvCxnSpPr>
          <p:spPr>
            <a:xfrm rot="10800000" flipH="1">
              <a:off x="6370456" y="3892727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DDAF8D2E-2481-408B-BD6B-1B5EE893F784}"/>
                </a:ext>
              </a:extLst>
            </p:cNvPr>
            <p:cNvGrpSpPr/>
            <p:nvPr/>
          </p:nvGrpSpPr>
          <p:grpSpPr>
            <a:xfrm rot="16200000" flipH="1" flipV="1">
              <a:off x="6369462" y="4893332"/>
              <a:ext cx="728937" cy="726948"/>
              <a:chOff x="3332767" y="1040744"/>
              <a:chExt cx="1062442" cy="983554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E1C88F6F-0DCD-4969-AA16-7494620817E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529C3D91-15D0-4A97-95C0-BF4371A521D9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5C48136-2C8F-42D8-9DAA-62B9BF0C76B5}"/>
                </a:ext>
              </a:extLst>
            </p:cNvPr>
            <p:cNvCxnSpPr/>
            <p:nvPr/>
          </p:nvCxnSpPr>
          <p:spPr>
            <a:xfrm rot="10800000" flipH="1">
              <a:off x="6376853" y="510739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A87BFCC-4D89-471D-9733-4D7E9FCF5FEF}"/>
                </a:ext>
              </a:extLst>
            </p:cNvPr>
            <p:cNvCxnSpPr/>
            <p:nvPr/>
          </p:nvCxnSpPr>
          <p:spPr>
            <a:xfrm rot="10800000" flipH="1">
              <a:off x="6748107" y="510739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1419FAE9-AB1F-4024-9199-00918A2BAF33}"/>
                </a:ext>
              </a:extLst>
            </p:cNvPr>
            <p:cNvCxnSpPr/>
            <p:nvPr/>
          </p:nvCxnSpPr>
          <p:spPr>
            <a:xfrm>
              <a:off x="6748107" y="3287348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741380D2-774C-4BC0-9250-C2E146313AFE}"/>
                </a:ext>
              </a:extLst>
            </p:cNvPr>
            <p:cNvCxnSpPr/>
            <p:nvPr/>
          </p:nvCxnSpPr>
          <p:spPr>
            <a:xfrm>
              <a:off x="6727533" y="4505952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A3C2E86-0EBA-41C0-9BD1-93CC212397FB}"/>
                </a:ext>
              </a:extLst>
            </p:cNvPr>
            <p:cNvCxnSpPr/>
            <p:nvPr/>
          </p:nvCxnSpPr>
          <p:spPr>
            <a:xfrm>
              <a:off x="6738191" y="492049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95931A0-893B-48A6-86A3-2AC6180E82BE}"/>
                </a:ext>
              </a:extLst>
            </p:cNvPr>
            <p:cNvCxnSpPr/>
            <p:nvPr/>
          </p:nvCxnSpPr>
          <p:spPr>
            <a:xfrm rot="5400000">
              <a:off x="6738191" y="492049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482C311-8820-4C2B-B313-F988FB83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4962" y="2302545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C80C20A-C3DD-46E9-AE18-3EDE6D8E1450}"/>
                </a:ext>
              </a:extLst>
            </p:cNvPr>
            <p:cNvGrpSpPr/>
            <p:nvPr/>
          </p:nvGrpSpPr>
          <p:grpSpPr>
            <a:xfrm rot="16200000" flipH="1" flipV="1">
              <a:off x="7512164" y="2460020"/>
              <a:ext cx="728937" cy="726948"/>
              <a:chOff x="3332767" y="1040744"/>
              <a:chExt cx="1062442" cy="983554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73C3FF94-2C6C-4493-9C91-9E4AC9B18831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93DDA4B-0BE8-4A74-BE21-FD54B25DC887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28F7156-D9FF-4EAA-B524-8B138B2EB821}"/>
                </a:ext>
              </a:extLst>
            </p:cNvPr>
            <p:cNvGrpSpPr/>
            <p:nvPr/>
          </p:nvGrpSpPr>
          <p:grpSpPr>
            <a:xfrm rot="16200000" flipH="1" flipV="1">
              <a:off x="7505767" y="3676677"/>
              <a:ext cx="728937" cy="726948"/>
              <a:chOff x="3332767" y="1040744"/>
              <a:chExt cx="1062442" cy="983554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EC541F5B-0FAA-4C90-BBA1-5672266A1327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26012A59-43FD-4A20-B534-6F85E4B9F8AE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1BF748F-D526-4D9A-9F1E-A8049374C9F0}"/>
                </a:ext>
              </a:extLst>
            </p:cNvPr>
            <p:cNvCxnSpPr/>
            <p:nvPr/>
          </p:nvCxnSpPr>
          <p:spPr>
            <a:xfrm rot="10800000" flipH="1">
              <a:off x="7519555" y="420003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E7BD05F8-216C-43F1-8AF5-E228E4509165}"/>
                </a:ext>
              </a:extLst>
            </p:cNvPr>
            <p:cNvGrpSpPr/>
            <p:nvPr/>
          </p:nvGrpSpPr>
          <p:grpSpPr>
            <a:xfrm rot="16200000" flipH="1" flipV="1">
              <a:off x="7512164" y="4891343"/>
              <a:ext cx="728937" cy="726948"/>
              <a:chOff x="3332767" y="1040744"/>
              <a:chExt cx="1062442" cy="983554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F710A11-2E64-4F3E-8F5C-149F8A9B4F1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F168D9B6-E553-49BA-983F-075B9EFDE341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6158D19-0F61-4BA9-A4A8-F5CAC1CACE56}"/>
                </a:ext>
              </a:extLst>
            </p:cNvPr>
            <p:cNvCxnSpPr/>
            <p:nvPr/>
          </p:nvCxnSpPr>
          <p:spPr>
            <a:xfrm rot="10800000" flipH="1">
              <a:off x="7511889" y="541492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509B4F5-E1DD-40DD-87E4-6142084DF02F}"/>
                </a:ext>
              </a:extLst>
            </p:cNvPr>
            <p:cNvCxnSpPr/>
            <p:nvPr/>
          </p:nvCxnSpPr>
          <p:spPr>
            <a:xfrm rot="10800000" flipH="1">
              <a:off x="7886148" y="541492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01BAAB82-B66C-4B6A-BCDE-2B59F344504A}"/>
                </a:ext>
              </a:extLst>
            </p:cNvPr>
            <p:cNvCxnSpPr/>
            <p:nvPr/>
          </p:nvCxnSpPr>
          <p:spPr>
            <a:xfrm>
              <a:off x="7890809" y="3285359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44938474-0330-4178-85B6-DA8E175A87A7}"/>
                </a:ext>
              </a:extLst>
            </p:cNvPr>
            <p:cNvCxnSpPr/>
            <p:nvPr/>
          </p:nvCxnSpPr>
          <p:spPr>
            <a:xfrm>
              <a:off x="7870236" y="450396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3097582-8501-4448-8151-C415EC9C2E8F}"/>
                </a:ext>
              </a:extLst>
            </p:cNvPr>
            <p:cNvCxnSpPr/>
            <p:nvPr/>
          </p:nvCxnSpPr>
          <p:spPr>
            <a:xfrm>
              <a:off x="7886148" y="524347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331D3689-9726-4583-9C54-F50C90081CDD}"/>
                </a:ext>
              </a:extLst>
            </p:cNvPr>
            <p:cNvCxnSpPr/>
            <p:nvPr/>
          </p:nvCxnSpPr>
          <p:spPr>
            <a:xfrm rot="5400000">
              <a:off x="7886148" y="524347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217AD84-6A0F-4709-8CAB-AD193C3A5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7664" y="2300556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8273184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787059" cy="865000"/>
          </a:xfrm>
        </p:spPr>
        <p:txBody>
          <a:bodyPr>
            <a:normAutofit fontScale="92500"/>
          </a:bodyPr>
          <a:lstStyle/>
          <a:p>
            <a:r>
              <a:rPr lang="en-US" dirty="0"/>
              <a:t>Additional transform sizes: DCT2, DST7 and DCT8 extended to sizes 6, 12, 24</a:t>
            </a:r>
          </a:p>
          <a:p>
            <a:r>
              <a:rPr lang="en-US" dirty="0"/>
              <a:t>Dequantization adaptation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F67B041-28C2-4CFA-B9E5-99ECCF17A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90" y="2226847"/>
            <a:ext cx="2586990" cy="396505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80E2CE-7794-4CC8-B7E5-71EDE4B91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414" y="2042161"/>
            <a:ext cx="5426954" cy="18436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8A6B9EFF-85CC-4782-8E2A-4492BE11F2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90060" y="4209376"/>
                <a:ext cx="7520940" cy="2185086"/>
              </a:xfrm>
              <a:prstGeom prst="rect">
                <a:avLst/>
              </a:prstGeom>
            </p:spPr>
            <p:txBody>
              <a:bodyPr vert="horz" lIns="51435" tIns="25718" rIns="51435" bIns="25718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2400" b="0" i="0" kern="1200">
                    <a:solidFill>
                      <a:schemeClr val="accent2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2133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867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600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333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82563" lvl="1" indent="-182563"/>
                <a:r>
                  <a:rPr lang="en-US" sz="1800" dirty="0"/>
                  <a:t>Preservation of the residual norm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𝑠𝑡𝑒𝑝</m:t>
                        </m:r>
                      </m:sub>
                    </m:sSub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/>
                  <a:t> i.e. 𝑄𝑃=4:</a:t>
                </a:r>
              </a:p>
              <a:p>
                <a:pPr marL="1554163" lvl="4" indent="-182563"/>
                <a:endParaRPr lang="en-US" sz="1000" dirty="0"/>
              </a:p>
              <a:p>
                <a:pPr marL="182563" lvl="1" indent="-182563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  <m:t>15−</m:t>
                              </m:r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sup>
                      </m:sSup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fr-FR" sz="1600" b="0" i="1" dirty="0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⇒ </m:t>
                      </m:r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−(</m:t>
                          </m:r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−9)</m:t>
                          </m:r>
                        </m:sup>
                      </m:sSup>
                    </m:oMath>
                  </m:oMathPara>
                </a14:m>
                <a:endParaRPr lang="fr-FR" sz="1600" dirty="0"/>
              </a:p>
              <a:p>
                <a:pPr marL="182563" lvl="1" indent="-182563">
                  <a:buNone/>
                </a:pPr>
                <a:r>
                  <a:rPr lang="en-US" sz="1600" dirty="0"/>
                  <a:t>	</a:t>
                </a:r>
                <a:r>
                  <a:rPr lang="en-US" sz="1200" dirty="0"/>
                  <a:t>	</a:t>
                </a:r>
              </a:p>
              <a:p>
                <a:pPr marL="285750" lvl="1" indent="-285750"/>
                <a:r>
                  <a:rPr lang="en-US" sz="1800" dirty="0"/>
                  <a:t>In practice, multiplicative factor of (4/3) or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1800" b="0" i="1" smtClean="0">
                            <a:latin typeface="Cambria Math" panose="02040503050406030204" pitchFamily="18" charset="0"/>
                          </a:rPr>
                          <m:t>4/3</m:t>
                        </m:r>
                      </m:e>
                    </m:rad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 depending on block shape</a:t>
                </a:r>
              </a:p>
              <a:p>
                <a:pPr marL="285750" lvl="1" indent="-285750"/>
                <a:r>
                  <a:rPr lang="en-US" sz="1800" dirty="0"/>
                  <a:t>Implemented as a division-free process</a:t>
                </a:r>
                <a:endParaRPr lang="en-US" sz="1600" dirty="0"/>
              </a:p>
            </p:txBody>
          </p:sp>
        </mc:Choice>
        <mc:Fallback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8A6B9EFF-85CC-4782-8E2A-4492BE11F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0060" y="4209376"/>
                <a:ext cx="7520940" cy="2185086"/>
              </a:xfrm>
              <a:prstGeom prst="rect">
                <a:avLst/>
              </a:prstGeom>
              <a:blipFill>
                <a:blip r:embed="rId4"/>
                <a:stretch>
                  <a:fillRect l="-1053" t="-3911" r="-1135" b="-5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217726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880" y="1081172"/>
            <a:ext cx="10787059" cy="4228466"/>
          </a:xfrm>
        </p:spPr>
        <p:txBody>
          <a:bodyPr>
            <a:spAutoFit/>
          </a:bodyPr>
          <a:lstStyle/>
          <a:p>
            <a:r>
              <a:rPr lang="en-US" sz="2000" dirty="0"/>
              <a:t>Adaptation of sub-block based temporal prediction modes</a:t>
            </a:r>
          </a:p>
          <a:p>
            <a:pPr lvl="1"/>
            <a:r>
              <a:rPr lang="en-US" sz="2000" dirty="0"/>
              <a:t>Affine: </a:t>
            </a:r>
          </a:p>
          <a:p>
            <a:pPr lvl="2"/>
            <a:r>
              <a:rPr lang="en-US" sz="1800" dirty="0"/>
              <a:t>coding block with luma size 12 in luma has a chroma size 6. </a:t>
            </a:r>
          </a:p>
          <a:p>
            <a:pPr lvl="2"/>
            <a:r>
              <a:rPr lang="en-US" sz="1800" dirty="0"/>
              <a:t>Sub-block size is set to 2 for chroma in such case.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 </a:t>
            </a:r>
            <a:r>
              <a:rPr lang="en-US" sz="2000" dirty="0" err="1"/>
              <a:t>SbTMVP</a:t>
            </a:r>
            <a:endParaRPr lang="en-US" sz="2000" dirty="0"/>
          </a:p>
          <a:p>
            <a:pPr lvl="2"/>
            <a:r>
              <a:rPr lang="en-US" sz="1800" dirty="0"/>
              <a:t>Sub-block size if 8x8 in VVC</a:t>
            </a:r>
          </a:p>
          <a:p>
            <a:pPr lvl="2"/>
            <a:r>
              <a:rPr lang="en-US" sz="1800" dirty="0"/>
              <a:t>Sub-block size set to 6 if CU size is 12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BDOF and DMVR</a:t>
            </a:r>
          </a:p>
          <a:p>
            <a:pPr lvl="2"/>
            <a:r>
              <a:rPr lang="en-US" sz="1800" dirty="0"/>
              <a:t>Sub-block size varies from 8x8 to 16x16 according CU size</a:t>
            </a:r>
          </a:p>
          <a:p>
            <a:pPr lvl="2"/>
            <a:r>
              <a:rPr lang="en-US" sz="1800" dirty="0"/>
              <a:t>For a CU of size 24 in a direction, sub-block size is 8 in that direction</a:t>
            </a:r>
          </a:p>
          <a:p>
            <a:pPr lvl="2"/>
            <a:r>
              <a:rPr lang="en-US" sz="1800" dirty="0"/>
              <a:t>For a CU of size 12 in a direction, sub-block size is 4 in that direction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641836-8396-4F16-A7C2-A70A6C7C3A5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409" y="2364196"/>
            <a:ext cx="3771265" cy="2076450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B73E8F-7426-4256-9303-04C0418524E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4360242"/>
            <a:ext cx="3771265" cy="2076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2948667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880" y="1081172"/>
            <a:ext cx="10787059" cy="2291782"/>
          </a:xfrm>
        </p:spPr>
        <p:txBody>
          <a:bodyPr>
            <a:spAutoFit/>
          </a:bodyPr>
          <a:lstStyle/>
          <a:p>
            <a:r>
              <a:rPr lang="en-US" sz="2000" dirty="0"/>
              <a:t>ISP</a:t>
            </a:r>
          </a:p>
          <a:p>
            <a:pPr lvl="1"/>
            <a:r>
              <a:rPr lang="en-US" sz="1733" dirty="0"/>
              <a:t>Block size 12 : 3 TUs of size 4 are coded </a:t>
            </a:r>
          </a:p>
          <a:p>
            <a:pPr lvl="1"/>
            <a:r>
              <a:rPr lang="en-US" sz="1733" dirty="0"/>
              <a:t>Block size 24 : 4 TUs of size 6 are coded</a:t>
            </a:r>
          </a:p>
          <a:p>
            <a:r>
              <a:rPr lang="en-US" sz="2000" dirty="0"/>
              <a:t>MIP</a:t>
            </a:r>
          </a:p>
          <a:p>
            <a:pPr lvl="1"/>
            <a:r>
              <a:rPr lang="en-US" sz="1733" dirty="0"/>
              <a:t>1D down sampling of neighboring samples supports ratios 3 and 6. Same averaging as in VVC</a:t>
            </a:r>
          </a:p>
          <a:p>
            <a:pPr lvl="1"/>
            <a:r>
              <a:rPr lang="en-US" sz="1733" dirty="0"/>
              <a:t>Up-sampling of reduced prediction extended to ratios 3 and 6. Same linear interp. as in VVC</a:t>
            </a:r>
          </a:p>
          <a:p>
            <a:pPr lvl="1"/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9E8827-E003-48E0-A147-2D6A20B6EE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5" y="3684615"/>
            <a:ext cx="5647690" cy="1598930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30BBD48-03FF-48CE-BA2D-E0BB41B194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3" y="3031595"/>
            <a:ext cx="5943600" cy="2651760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C02D38-0A06-4E6A-8D57-42CD6AC78AAB}"/>
                  </a:ext>
                </a:extLst>
              </p:cNvPr>
              <p:cNvSpPr txBox="1"/>
              <p:nvPr/>
            </p:nvSpPr>
            <p:spPr>
              <a:xfrm>
                <a:off x="64519" y="5776828"/>
                <a:ext cx="6295249" cy="7742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/>
                        <m:t>𝑖𝑑𝑥</m:t>
                      </m:r>
                      <m:d>
                        <m:dPr>
                          <m:ctrlPr>
                            <a:rPr lang="fr-FR" sz="1200" i="1"/>
                          </m:ctrlPr>
                        </m:dPr>
                        <m:e>
                          <m:r>
                            <a:rPr lang="en-US" sz="1200" i="1"/>
                            <m:t>𝑊</m:t>
                          </m:r>
                          <m:r>
                            <a:rPr lang="en-US" sz="1200" i="1"/>
                            <m:t>,</m:t>
                          </m:r>
                          <m:r>
                            <a:rPr lang="en-US" sz="1200" i="1"/>
                            <m:t>𝐻</m:t>
                          </m:r>
                        </m:e>
                      </m:d>
                      <m:r>
                        <a:rPr lang="en-US" sz="1200" i="1"/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1200" i="1"/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200" i="1"/>
                              </m:ctrlPr>
                            </m:mPr>
                            <m:mr>
                              <m:e>
                                <m:r>
                                  <a:rPr lang="en-US" sz="1200" i="1"/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n-US" sz="1200" i="1"/>
                                  <m:t> </m:t>
                                </m:r>
                                <m:r>
                                  <a:rPr lang="en-US" sz="1200" i="1"/>
                                  <m:t>𝑊</m:t>
                                </m:r>
                                <m:r>
                                  <a:rPr lang="en-US" sz="1200" i="1"/>
                                  <m:t>=</m:t>
                                </m:r>
                                <m:r>
                                  <a:rPr lang="en-US" sz="1200" i="1"/>
                                  <m:t>𝐻</m:t>
                                </m:r>
                                <m:r>
                                  <a:rPr lang="en-US" sz="1200" i="1"/>
                                  <m:t>=4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/>
                                  <m:t>1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n-US" sz="1200" i="1"/>
                                  <m:t> </m:t>
                                </m:r>
                                <m:r>
                                  <a:rPr lang="en-US" sz="1200" i="1"/>
                                  <m:t>𝑊</m:t>
                                </m:r>
                                <m:r>
                                  <a:rPr lang="en-US" sz="1200" i="1"/>
                                  <m:t>=4 </m:t>
                                </m:r>
                                <m:r>
                                  <a:rPr lang="en-US" sz="1200" i="1"/>
                                  <m:t>𝑜𝑟</m:t>
                                </m:r>
                                <m:r>
                                  <a:rPr lang="en-US" sz="1200" i="1"/>
                                  <m:t> </m:t>
                                </m:r>
                                <m:r>
                                  <a:rPr lang="en-US" sz="1200" i="1"/>
                                  <m:t>𝐻</m:t>
                                </m:r>
                                <m:r>
                                  <a:rPr lang="en-US" sz="1200" i="1"/>
                                  <m:t>=4 </m:t>
                                </m:r>
                                <m:r>
                                  <a:rPr lang="en-US" sz="1200" i="1"/>
                                  <m:t>𝑜𝑟</m:t>
                                </m:r>
                                <m:r>
                                  <a:rPr lang="en-US" sz="1200" i="1"/>
                                  <m:t> </m:t>
                                </m:r>
                                <m:d>
                                  <m:dPr>
                                    <m:ctrlPr>
                                      <a:rPr lang="fr-FR" sz="1200" i="1"/>
                                    </m:ctrlPr>
                                  </m:dPr>
                                  <m:e>
                                    <m:r>
                                      <a:rPr lang="en-US" sz="1200" i="1"/>
                                      <m:t>𝑊</m:t>
                                    </m:r>
                                    <m:r>
                                      <a:rPr lang="en-US" sz="1200" i="1"/>
                                      <m:t>=8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/>
                                      <m:t>and</m:t>
                                    </m:r>
                                    <m:r>
                                      <a:rPr lang="en-US" sz="1200" i="1"/>
                                      <m:t> </m:t>
                                    </m:r>
                                    <m:r>
                                      <a:rPr lang="en-US" sz="1200" i="1"/>
                                      <m:t>𝐻</m:t>
                                    </m:r>
                                    <m:r>
                                      <a:rPr lang="en-US" sz="1200" i="1"/>
                                      <m:t>=8</m:t>
                                    </m:r>
                                  </m:e>
                                </m:d>
                                <m:r>
                                  <m:rPr>
                                    <m:nor/>
                                  </m:rPr>
                                  <a:rPr lang="en-US" sz="1200"/>
                                  <m:t>or</m:t>
                                </m:r>
                                <m:r>
                                  <a:rPr lang="en-US" sz="1200" i="1"/>
                                  <m:t> </m:t>
                                </m:r>
                                <m:r>
                                  <a:rPr lang="en-US" sz="1200" i="1"/>
                                  <m:t>𝑊</m:t>
                                </m:r>
                                <m:r>
                                  <a:rPr lang="en-US" sz="1200" i="1"/>
                                  <m:t>=12 </m:t>
                                </m:r>
                                <m:r>
                                  <m:rPr>
                                    <m:nor/>
                                  </m:rPr>
                                  <a:rPr lang="en-US" sz="1200"/>
                                  <m:t>or</m:t>
                                </m:r>
                                <m:r>
                                  <a:rPr lang="en-US" sz="1200" i="1"/>
                                  <m:t> </m:t>
                                </m:r>
                                <m:r>
                                  <a:rPr lang="en-US" sz="1200" i="1"/>
                                  <m:t>𝐻</m:t>
                                </m:r>
                                <m:r>
                                  <a:rPr lang="en-US" sz="1200" i="1"/>
                                  <m:t>=12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/>
                                  <m:t>2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sz="1200" dirty="0"/>
              </a:p>
              <a:p>
                <a:endParaRPr lang="fr-FR" sz="12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C02D38-0A06-4E6A-8D57-42CD6AC78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19" y="5776828"/>
                <a:ext cx="6295249" cy="7742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4CF76E-B51D-44C9-AB0C-1A37FD3C2567}"/>
                  </a:ext>
                </a:extLst>
              </p:cNvPr>
              <p:cNvSpPr txBox="1"/>
              <p:nvPr/>
            </p:nvSpPr>
            <p:spPr>
              <a:xfrm>
                <a:off x="7176541" y="5922094"/>
                <a:ext cx="25594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200" i="1" smtClean="0"/>
                        <m:t>𝑟𝑒𝑑𝐵𝑑𝑟𝑆𝑖𝑧𝑒</m:t>
                      </m:r>
                      <m:r>
                        <a:rPr lang="en-CA" sz="1200" i="1" smtClean="0"/>
                        <m:t>=</m:t>
                      </m:r>
                      <m:d>
                        <m:dPr>
                          <m:ctrlPr>
                            <a:rPr lang="fr-FR" sz="1200" i="1"/>
                          </m:ctrlPr>
                        </m:dPr>
                        <m:e>
                          <m:r>
                            <a:rPr lang="en-CA" sz="1200" i="1"/>
                            <m:t>𝑖𝑑𝑥</m:t>
                          </m:r>
                          <m:d>
                            <m:dPr>
                              <m:ctrlPr>
                                <a:rPr lang="fr-FR" sz="1200" i="1"/>
                              </m:ctrlPr>
                            </m:dPr>
                            <m:e>
                              <m:r>
                                <a:rPr lang="en-CA" sz="1200" i="1"/>
                                <m:t>𝑊</m:t>
                              </m:r>
                              <m:r>
                                <a:rPr lang="en-CA" sz="1200" i="1"/>
                                <m:t>,</m:t>
                              </m:r>
                              <m:r>
                                <a:rPr lang="en-CA" sz="1200" i="1"/>
                                <m:t>𝐻</m:t>
                              </m:r>
                            </m:e>
                          </m:d>
                          <m:r>
                            <a:rPr lang="en-CA" sz="1200" i="1"/>
                            <m:t>==0</m:t>
                          </m:r>
                        </m:e>
                      </m:d>
                      <m:r>
                        <a:rPr lang="en-CA" sz="1200" i="1"/>
                        <m:t>?2:4</m:t>
                      </m:r>
                    </m:oMath>
                  </m:oMathPara>
                </a14:m>
                <a:endParaRPr lang="fr-FR" sz="1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𝑒𝑑𝑃𝑟𝑒𝑑𝑆𝑖𝑧𝑒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𝑖𝑑𝑥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𝐻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)&lt;2)?4:8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4CF76E-B51D-44C9-AB0C-1A37FD3C2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541" y="5922094"/>
                <a:ext cx="2559483" cy="369332"/>
              </a:xfrm>
              <a:prstGeom prst="rect">
                <a:avLst/>
              </a:prstGeom>
              <a:blipFill>
                <a:blip r:embed="rId5"/>
                <a:stretch>
                  <a:fillRect l="-952" r="-952" b="-180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4109813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 dirty="0"/>
              <a:t>Test </a:t>
            </a:r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667934"/>
            <a:ext cx="10993437" cy="384337"/>
          </a:xfrm>
        </p:spPr>
        <p:txBody>
          <a:bodyPr>
            <a:spAutoFit/>
          </a:bodyPr>
          <a:lstStyle/>
          <a:p>
            <a:r>
              <a:rPr lang="fr-FR" dirty="0" err="1"/>
              <a:t>Random</a:t>
            </a:r>
            <a:r>
              <a:rPr lang="fr-FR" dirty="0"/>
              <a:t> </a:t>
            </a:r>
            <a:r>
              <a:rPr lang="fr-FR" dirty="0" err="1"/>
              <a:t>access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A0DDDA-A4C0-4F62-93C4-E4162FB5E39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7" y="1205277"/>
            <a:ext cx="3926840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640320-0554-41A1-B3A1-20F97E27DCE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36" y="1205276"/>
            <a:ext cx="3926840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7FCE92-9FA1-4D3D-83ED-2C954191115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255" y="1169061"/>
            <a:ext cx="3928745" cy="1626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237EC8-C2E4-4B38-B73E-37ACCCA3B58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37" y="2918364"/>
            <a:ext cx="3924000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D339D5-47D9-4F9A-8F0A-D3DED4A926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6176" y="2935267"/>
            <a:ext cx="3928746" cy="159341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8A581-191F-49CC-AF36-E4893CB1B388}"/>
              </a:ext>
            </a:extLst>
          </p:cNvPr>
          <p:cNvSpPr txBox="1">
            <a:spLocks/>
          </p:cNvSpPr>
          <p:nvPr/>
        </p:nvSpPr>
        <p:spPr>
          <a:xfrm>
            <a:off x="174018" y="4661913"/>
            <a:ext cx="1338260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AI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07D797B-2678-4BAC-BBE1-7E10F14A7322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278" y="4703958"/>
            <a:ext cx="3924000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FAF412-7B92-4478-842C-D5E332164380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1" y="4713937"/>
            <a:ext cx="3924000" cy="158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4FAB659-696E-4B80-A530-D48B21A0B24F}"/>
              </a:ext>
            </a:extLst>
          </p:cNvPr>
          <p:cNvSpPr txBox="1">
            <a:spLocks/>
          </p:cNvSpPr>
          <p:nvPr/>
        </p:nvSpPr>
        <p:spPr>
          <a:xfrm>
            <a:off x="6252433" y="4700086"/>
            <a:ext cx="1338260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LDB</a:t>
            </a:r>
          </a:p>
        </p:txBody>
      </p:sp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305877"/>
          </a:xfrm>
        </p:spPr>
        <p:txBody>
          <a:bodyPr>
            <a:spAutoFit/>
          </a:bodyPr>
          <a:lstStyle/>
          <a:p>
            <a:r>
              <a:rPr lang="fr-FR" dirty="0" err="1"/>
              <a:t>Asymmetric</a:t>
            </a:r>
            <a:r>
              <a:rPr lang="fr-FR" dirty="0"/>
              <a:t> </a:t>
            </a:r>
            <a:r>
              <a:rPr lang="fr-FR" dirty="0" err="1"/>
              <a:t>Binary</a:t>
            </a:r>
            <a:r>
              <a:rPr lang="fr-FR" dirty="0"/>
              <a:t> </a:t>
            </a:r>
            <a:r>
              <a:rPr lang="fr-FR" dirty="0" err="1"/>
              <a:t>Tree</a:t>
            </a:r>
            <a:r>
              <a:rPr lang="fr-FR" dirty="0"/>
              <a:t> (ABT) </a:t>
            </a:r>
            <a:r>
              <a:rPr lang="fr-FR" dirty="0" err="1"/>
              <a:t>partitioning</a:t>
            </a:r>
            <a:r>
              <a:rPr lang="fr-FR" dirty="0"/>
              <a:t> </a:t>
            </a:r>
            <a:r>
              <a:rPr lang="fr-FR" dirty="0" err="1"/>
              <a:t>ported</a:t>
            </a:r>
            <a:r>
              <a:rPr lang="fr-FR" dirty="0"/>
              <a:t> on top of VVC</a:t>
            </a:r>
          </a:p>
          <a:p>
            <a:r>
              <a:rPr lang="fr-FR" dirty="0"/>
              <a:t>Adaptations to non power-of-2 block sizes</a:t>
            </a:r>
          </a:p>
          <a:p>
            <a:pPr lvl="1"/>
            <a:r>
              <a:rPr lang="fr-FR" dirty="0" err="1"/>
              <a:t>Transform</a:t>
            </a:r>
            <a:r>
              <a:rPr lang="fr-FR" dirty="0"/>
              <a:t>, </a:t>
            </a:r>
            <a:r>
              <a:rPr lang="fr-FR" dirty="0" err="1"/>
              <a:t>quantization</a:t>
            </a:r>
            <a:r>
              <a:rPr lang="fr-FR" dirty="0"/>
              <a:t>, </a:t>
            </a:r>
            <a:r>
              <a:rPr lang="fr-FR" dirty="0" err="1"/>
              <a:t>sub</a:t>
            </a:r>
            <a:r>
              <a:rPr lang="fr-FR" dirty="0"/>
              <a:t>-block </a:t>
            </a:r>
            <a:r>
              <a:rPr lang="fr-FR" dirty="0" err="1"/>
              <a:t>based</a:t>
            </a:r>
            <a:r>
              <a:rPr lang="fr-FR" dirty="0"/>
              <a:t> </a:t>
            </a:r>
            <a:r>
              <a:rPr lang="fr-FR" dirty="0" err="1"/>
              <a:t>tools</a:t>
            </a:r>
            <a:endParaRPr lang="fr-FR" dirty="0"/>
          </a:p>
          <a:p>
            <a:pPr lvl="3"/>
            <a:endParaRPr lang="fr-FR" dirty="0"/>
          </a:p>
          <a:p>
            <a:r>
              <a:rPr lang="fr-FR" dirty="0"/>
              <a:t>Coding gain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reported</a:t>
            </a:r>
            <a:r>
              <a:rPr lang="fr-FR" dirty="0"/>
              <a:t> in </a:t>
            </a:r>
            <a:r>
              <a:rPr lang="fr-FR" dirty="0" err="1"/>
              <a:t>tool</a:t>
            </a:r>
            <a:r>
              <a:rPr lang="fr-FR" dirty="0"/>
              <a:t>-on test</a:t>
            </a:r>
          </a:p>
          <a:p>
            <a:pPr lvl="1"/>
            <a:r>
              <a:rPr lang="fr-FR" dirty="0" err="1"/>
              <a:t>Various</a:t>
            </a:r>
            <a:r>
              <a:rPr lang="fr-FR" dirty="0"/>
              <a:t> gain/</a:t>
            </a:r>
            <a:r>
              <a:rPr lang="fr-FR" dirty="0" err="1"/>
              <a:t>enc.time</a:t>
            </a:r>
            <a:r>
              <a:rPr lang="fr-FR" dirty="0"/>
              <a:t> </a:t>
            </a:r>
            <a:r>
              <a:rPr lang="fr-FR" dirty="0" err="1"/>
              <a:t>trade-offs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for RA</a:t>
            </a:r>
          </a:p>
          <a:p>
            <a:pPr lvl="2"/>
            <a:r>
              <a:rPr lang="fr-FR" sz="1600" dirty="0" err="1"/>
              <a:t>Better</a:t>
            </a:r>
            <a:r>
              <a:rPr lang="fr-FR" sz="1600" dirty="0"/>
              <a:t> </a:t>
            </a:r>
            <a:r>
              <a:rPr lang="fr-FR" sz="1600" dirty="0" err="1"/>
              <a:t>trade</a:t>
            </a:r>
            <a:r>
              <a:rPr lang="fr-FR" sz="1600" dirty="0"/>
              <a:t>-off </a:t>
            </a:r>
            <a:r>
              <a:rPr lang="fr-FR" sz="1600" dirty="0" err="1"/>
              <a:t>that</a:t>
            </a:r>
            <a:r>
              <a:rPr lang="fr-FR" sz="1600" dirty="0"/>
              <a:t> </a:t>
            </a:r>
            <a:r>
              <a:rPr lang="fr-FR" sz="1600" dirty="0" err="1"/>
              <a:t>increasing</a:t>
            </a:r>
            <a:r>
              <a:rPr lang="fr-FR" sz="1600" dirty="0"/>
              <a:t> Max MTT </a:t>
            </a:r>
            <a:r>
              <a:rPr lang="fr-FR" sz="1600" dirty="0" err="1"/>
              <a:t>depth</a:t>
            </a:r>
            <a:r>
              <a:rPr lang="fr-FR" sz="1600" dirty="0"/>
              <a:t> in VTM-11</a:t>
            </a:r>
          </a:p>
          <a:p>
            <a:pPr lvl="1"/>
            <a:r>
              <a:rPr lang="fr-FR" dirty="0"/>
              <a:t>Impact on </a:t>
            </a:r>
            <a:r>
              <a:rPr lang="fr-FR" dirty="0" err="1"/>
              <a:t>decoding</a:t>
            </a:r>
            <a:r>
              <a:rPr lang="fr-FR" dirty="0"/>
              <a:t> time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limited</a:t>
            </a:r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457200" lvl="1" indent="0">
              <a:buNone/>
            </a:pPr>
            <a:endParaRPr lang="fr-FR" dirty="0"/>
          </a:p>
          <a:p>
            <a:endParaRPr lang="fr-FR" dirty="0"/>
          </a:p>
          <a:p>
            <a:pPr lvl="3"/>
            <a:endParaRPr lang="fr-FR" dirty="0"/>
          </a:p>
          <a:p>
            <a:r>
              <a:rPr lang="fr-FR" dirty="0" err="1"/>
              <a:t>Proposal</a:t>
            </a:r>
            <a:r>
              <a:rPr lang="fr-FR" dirty="0"/>
              <a:t> : </a:t>
            </a:r>
            <a:r>
              <a:rPr lang="fr-FR" dirty="0" err="1"/>
              <a:t>investigate</a:t>
            </a:r>
            <a:r>
              <a:rPr lang="fr-FR" dirty="0"/>
              <a:t> ABT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90CF0D-2C58-4A12-94C2-404EF453F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833925"/>
              </p:ext>
            </p:extLst>
          </p:nvPr>
        </p:nvGraphicFramePr>
        <p:xfrm>
          <a:off x="381489" y="4249625"/>
          <a:ext cx="5397500" cy="1211580"/>
        </p:xfrm>
        <a:graphic>
          <a:graphicData uri="http://schemas.openxmlformats.org/drawingml/2006/table">
            <a:tbl>
              <a:tblPr/>
              <a:tblGrid>
                <a:gridCol w="1077598">
                  <a:extLst>
                    <a:ext uri="{9D8B030D-6E8A-4147-A177-3AD203B41FA5}">
                      <a16:colId xmlns:a16="http://schemas.microsoft.com/office/drawing/2014/main" val="150202951"/>
                    </a:ext>
                  </a:extLst>
                </a:gridCol>
                <a:gridCol w="827215">
                  <a:extLst>
                    <a:ext uri="{9D8B030D-6E8A-4147-A177-3AD203B41FA5}">
                      <a16:colId xmlns:a16="http://schemas.microsoft.com/office/drawing/2014/main" val="903782287"/>
                    </a:ext>
                  </a:extLst>
                </a:gridCol>
                <a:gridCol w="811368">
                  <a:extLst>
                    <a:ext uri="{9D8B030D-6E8A-4147-A177-3AD203B41FA5}">
                      <a16:colId xmlns:a16="http://schemas.microsoft.com/office/drawing/2014/main" val="3242368698"/>
                    </a:ext>
                  </a:extLst>
                </a:gridCol>
                <a:gridCol w="760658">
                  <a:extLst>
                    <a:ext uri="{9D8B030D-6E8A-4147-A177-3AD203B41FA5}">
                      <a16:colId xmlns:a16="http://schemas.microsoft.com/office/drawing/2014/main" val="1203573013"/>
                    </a:ext>
                  </a:extLst>
                </a:gridCol>
                <a:gridCol w="903281">
                  <a:extLst>
                    <a:ext uri="{9D8B030D-6E8A-4147-A177-3AD203B41FA5}">
                      <a16:colId xmlns:a16="http://schemas.microsoft.com/office/drawing/2014/main" val="2897191469"/>
                    </a:ext>
                  </a:extLst>
                </a:gridCol>
                <a:gridCol w="1017380">
                  <a:extLst>
                    <a:ext uri="{9D8B030D-6E8A-4147-A177-3AD203B41FA5}">
                      <a16:colId xmlns:a16="http://schemas.microsoft.com/office/drawing/2014/main" val="505744175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Enc.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Dec.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096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0793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8790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8836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87226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447312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94689C9-1A7A-472A-BF69-C481FFFD6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352" y="3619816"/>
            <a:ext cx="4036401" cy="243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826</Words>
  <Application>Microsoft Office PowerPoint</Application>
  <PresentationFormat>Widescreen</PresentationFormat>
  <Paragraphs>201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 Math</vt:lpstr>
      <vt:lpstr>Century Gothic</vt:lpstr>
      <vt:lpstr>Times</vt:lpstr>
      <vt:lpstr>Trebuchet MS</vt:lpstr>
      <vt:lpstr>Office Theme</vt:lpstr>
      <vt:lpstr>JVET-V0083 EE2 related: Asymmetric Binary Tree splitting on top of VVC</vt:lpstr>
      <vt:lpstr>Summary</vt:lpstr>
      <vt:lpstr>Technical description</vt:lpstr>
      <vt:lpstr>Non-redundancy policy between splits</vt:lpstr>
      <vt:lpstr>Support for non-power-of-2 block sizes</vt:lpstr>
      <vt:lpstr>Support for non-power-of-2 block sizes</vt:lpstr>
      <vt:lpstr>Support for non-power-of-2 block sizes</vt:lpstr>
      <vt:lpstr>Test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Fabrice Le Leannec</cp:lastModifiedBy>
  <cp:revision>79</cp:revision>
  <dcterms:created xsi:type="dcterms:W3CDTF">2020-02-05T14:07:42Z</dcterms:created>
  <dcterms:modified xsi:type="dcterms:W3CDTF">2021-04-20T09:35:58Z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