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334" r:id="rId2"/>
    <p:sldId id="428" r:id="rId3"/>
    <p:sldId id="424" r:id="rId4"/>
    <p:sldId id="419" r:id="rId5"/>
    <p:sldId id="427" r:id="rId6"/>
    <p:sldId id="430" r:id="rId7"/>
    <p:sldId id="42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2021/1/11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2021/1/11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1992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7673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386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1435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4656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155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JVET-U0121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AHG8</a:t>
            </a:r>
            <a:r>
              <a:rPr lang="en-CA" b="1" dirty="0"/>
              <a:t>: Combination of JVET-U0069 and CE-2.1 </a:t>
            </a:r>
            <a:r>
              <a:rPr lang="en-CA" b="1" dirty="0" smtClean="0"/>
              <a:t>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2021/1/11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534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CE-2.1 : </a:t>
            </a: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Slice level signaling of rice parameter for TSRC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JVET-U0069: </a:t>
            </a: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CABAC bypass alignment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1033075" y="554513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U0069 (Option1)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16" y="2883972"/>
            <a:ext cx="5340559" cy="24569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930" y="2883972"/>
            <a:ext cx="5206435" cy="239593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232907" y="554513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U0069 ( Option2)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0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4077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Simulations: Test settings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Test1</a:t>
            </a:r>
            <a:r>
              <a:rPr lang="en-US" sz="2400" dirty="0"/>
              <a:t>: </a:t>
            </a: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CE-2.1 </a:t>
            </a:r>
            <a:r>
              <a:rPr lang="en-US" sz="2400" dirty="0"/>
              <a:t>+ JVET-U0069-option 1 (JVET-U0069-option 1 is enabled for all frames)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Test2</a:t>
            </a:r>
            <a:r>
              <a:rPr lang="en-US" sz="2400" dirty="0"/>
              <a:t>: </a:t>
            </a: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CE-2.1 </a:t>
            </a:r>
            <a:r>
              <a:rPr lang="en-US" sz="2400" dirty="0"/>
              <a:t>+ JVET-U0069-option 2 (JVET-U0069-option 1 is enabled for all frames)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Test3</a:t>
            </a:r>
            <a:r>
              <a:rPr lang="en-US" sz="2400" dirty="0"/>
              <a:t>: </a:t>
            </a: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CE-2.1 </a:t>
            </a:r>
            <a:r>
              <a:rPr lang="en-US" sz="2400" dirty="0"/>
              <a:t>+ JVET-U0069-option 1 (JVET-U0069-option 1 is enabled for frames with </a:t>
            </a:r>
            <a:r>
              <a:rPr lang="en-US" sz="2400" dirty="0" err="1"/>
              <a:t>tid</a:t>
            </a:r>
            <a:r>
              <a:rPr lang="en-US" sz="2400" dirty="0"/>
              <a:t> == 0)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Test4</a:t>
            </a:r>
            <a:r>
              <a:rPr lang="en-US" sz="2400" dirty="0"/>
              <a:t>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CE-2.1 </a:t>
            </a:r>
            <a:r>
              <a:rPr lang="en-US" sz="2400" dirty="0"/>
              <a:t>+ JVET-U0069-option 2 (JVET-U0069-option 1 is enabled for frames with </a:t>
            </a:r>
            <a:r>
              <a:rPr lang="en-US" sz="2400" dirty="0" err="1"/>
              <a:t>tid</a:t>
            </a:r>
            <a:r>
              <a:rPr lang="en-US" sz="2400" dirty="0"/>
              <a:t> == 0)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77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-90439"/>
            <a:ext cx="3172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187301"/>
              </p:ext>
            </p:extLst>
          </p:nvPr>
        </p:nvGraphicFramePr>
        <p:xfrm>
          <a:off x="1274426" y="432781"/>
          <a:ext cx="10515603" cy="2623496"/>
        </p:xfrm>
        <a:graphic>
          <a:graphicData uri="http://schemas.openxmlformats.org/drawingml/2006/table">
            <a:tbl>
              <a:tblPr/>
              <a:tblGrid>
                <a:gridCol w="679495">
                  <a:extLst>
                    <a:ext uri="{9D8B030D-6E8A-4147-A177-3AD203B41FA5}">
                      <a16:colId xmlns:a16="http://schemas.microsoft.com/office/drawing/2014/main" val="359581270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878070362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138483307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014768684"/>
                    </a:ext>
                  </a:extLst>
                </a:gridCol>
                <a:gridCol w="364607">
                  <a:extLst>
                    <a:ext uri="{9D8B030D-6E8A-4147-A177-3AD203B41FA5}">
                      <a16:colId xmlns:a16="http://schemas.microsoft.com/office/drawing/2014/main" val="1990417588"/>
                    </a:ext>
                  </a:extLst>
                </a:gridCol>
                <a:gridCol w="339748">
                  <a:extLst>
                    <a:ext uri="{9D8B030D-6E8A-4147-A177-3AD203B41FA5}">
                      <a16:colId xmlns:a16="http://schemas.microsoft.com/office/drawing/2014/main" val="510494966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551939214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904637552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100440551"/>
                    </a:ext>
                  </a:extLst>
                </a:gridCol>
                <a:gridCol w="207163">
                  <a:extLst>
                    <a:ext uri="{9D8B030D-6E8A-4147-A177-3AD203B41FA5}">
                      <a16:colId xmlns:a16="http://schemas.microsoft.com/office/drawing/2014/main" val="1484696384"/>
                    </a:ext>
                  </a:extLst>
                </a:gridCol>
                <a:gridCol w="679495">
                  <a:extLst>
                    <a:ext uri="{9D8B030D-6E8A-4147-A177-3AD203B41FA5}">
                      <a16:colId xmlns:a16="http://schemas.microsoft.com/office/drawing/2014/main" val="1795620993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373651511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63174434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446387956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161953584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363220877"/>
                    </a:ext>
                  </a:extLst>
                </a:gridCol>
                <a:gridCol w="538624">
                  <a:extLst>
                    <a:ext uri="{9D8B030D-6E8A-4147-A177-3AD203B41FA5}">
                      <a16:colId xmlns:a16="http://schemas.microsoft.com/office/drawing/2014/main" val="660295676"/>
                    </a:ext>
                  </a:extLst>
                </a:gridCol>
                <a:gridCol w="679495">
                  <a:extLst>
                    <a:ext uri="{9D8B030D-6E8A-4147-A177-3AD203B41FA5}">
                      <a16:colId xmlns:a16="http://schemas.microsoft.com/office/drawing/2014/main" val="3082856216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090924765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389370254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4173000534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29376457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610729762"/>
                    </a:ext>
                  </a:extLst>
                </a:gridCol>
              </a:tblGrid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248990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95481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404530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92608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069210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92804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16489"/>
                  </a:ext>
                </a:extLst>
              </a:tr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913595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860104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44286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333124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248102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678646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998298"/>
                  </a:ext>
                </a:extLst>
              </a:tr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381724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27669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320943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854806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32003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136032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568235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PQ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HLG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RGB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53463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5894" y="1559863"/>
            <a:ext cx="800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1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10393" y="4219662"/>
            <a:ext cx="800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2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705005"/>
              </p:ext>
            </p:extLst>
          </p:nvPr>
        </p:nvGraphicFramePr>
        <p:xfrm>
          <a:off x="1274432" y="3359418"/>
          <a:ext cx="10515597" cy="2642138"/>
        </p:xfrm>
        <a:graphic>
          <a:graphicData uri="http://schemas.openxmlformats.org/drawingml/2006/table">
            <a:tbl>
              <a:tblPr/>
              <a:tblGrid>
                <a:gridCol w="677094">
                  <a:extLst>
                    <a:ext uri="{9D8B030D-6E8A-4147-A177-3AD203B41FA5}">
                      <a16:colId xmlns:a16="http://schemas.microsoft.com/office/drawing/2014/main" val="467603054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810134997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855322345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981133902"/>
                    </a:ext>
                  </a:extLst>
                </a:gridCol>
                <a:gridCol w="363319">
                  <a:extLst>
                    <a:ext uri="{9D8B030D-6E8A-4147-A177-3AD203B41FA5}">
                      <a16:colId xmlns:a16="http://schemas.microsoft.com/office/drawing/2014/main" val="2802982219"/>
                    </a:ext>
                  </a:extLst>
                </a:gridCol>
                <a:gridCol w="340612">
                  <a:extLst>
                    <a:ext uri="{9D8B030D-6E8A-4147-A177-3AD203B41FA5}">
                      <a16:colId xmlns:a16="http://schemas.microsoft.com/office/drawing/2014/main" val="2280843632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1994450173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1471440092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4266293983"/>
                    </a:ext>
                  </a:extLst>
                </a:gridCol>
                <a:gridCol w="206431">
                  <a:extLst>
                    <a:ext uri="{9D8B030D-6E8A-4147-A177-3AD203B41FA5}">
                      <a16:colId xmlns:a16="http://schemas.microsoft.com/office/drawing/2014/main" val="3472345433"/>
                    </a:ext>
                  </a:extLst>
                </a:gridCol>
                <a:gridCol w="677094">
                  <a:extLst>
                    <a:ext uri="{9D8B030D-6E8A-4147-A177-3AD203B41FA5}">
                      <a16:colId xmlns:a16="http://schemas.microsoft.com/office/drawing/2014/main" val="4058332900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843993079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1888142938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024169613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1031494658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643232984"/>
                    </a:ext>
                  </a:extLst>
                </a:gridCol>
                <a:gridCol w="538785">
                  <a:extLst>
                    <a:ext uri="{9D8B030D-6E8A-4147-A177-3AD203B41FA5}">
                      <a16:colId xmlns:a16="http://schemas.microsoft.com/office/drawing/2014/main" val="863071232"/>
                    </a:ext>
                  </a:extLst>
                </a:gridCol>
                <a:gridCol w="677094">
                  <a:extLst>
                    <a:ext uri="{9D8B030D-6E8A-4147-A177-3AD203B41FA5}">
                      <a16:colId xmlns:a16="http://schemas.microsoft.com/office/drawing/2014/main" val="4112802396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265097077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146908823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2800025605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1000235201"/>
                    </a:ext>
                  </a:extLst>
                </a:gridCol>
                <a:gridCol w="439698">
                  <a:extLst>
                    <a:ext uri="{9D8B030D-6E8A-4147-A177-3AD203B41FA5}">
                      <a16:colId xmlns:a16="http://schemas.microsoft.com/office/drawing/2014/main" val="3404446825"/>
                    </a:ext>
                  </a:extLst>
                </a:gridCol>
              </a:tblGrid>
              <a:tr h="125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28288"/>
                  </a:ext>
                </a:extLst>
              </a:tr>
              <a:tr h="1852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595732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343702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-20.91%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06984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96715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-11.41%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-10.95%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26594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496886"/>
                  </a:ext>
                </a:extLst>
              </a:tr>
              <a:tr h="125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936235"/>
                  </a:ext>
                </a:extLst>
              </a:tr>
              <a:tr h="1852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067113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2444780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1.93%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1.74%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22363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95305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44913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254419"/>
                  </a:ext>
                </a:extLst>
              </a:tr>
              <a:tr h="125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164249"/>
                  </a:ext>
                </a:extLst>
              </a:tr>
              <a:tr h="1852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8224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6215" marR="6215" marT="62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72328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1.85%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93152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1.64%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07735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-6.42%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358634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677424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PQ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HLG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34.12%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34.14%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34.15%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15" marR="6215" marT="62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RGB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-8.05%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-7.91%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-7.86%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215" marR="6215" marT="62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16119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81601" y="6045143"/>
            <a:ext cx="17972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*runtime is not accurate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2649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-90439"/>
            <a:ext cx="3172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656399"/>
              </p:ext>
            </p:extLst>
          </p:nvPr>
        </p:nvGraphicFramePr>
        <p:xfrm>
          <a:off x="1291205" y="558698"/>
          <a:ext cx="10515603" cy="2623496"/>
        </p:xfrm>
        <a:graphic>
          <a:graphicData uri="http://schemas.openxmlformats.org/drawingml/2006/table">
            <a:tbl>
              <a:tblPr/>
              <a:tblGrid>
                <a:gridCol w="679495">
                  <a:extLst>
                    <a:ext uri="{9D8B030D-6E8A-4147-A177-3AD203B41FA5}">
                      <a16:colId xmlns:a16="http://schemas.microsoft.com/office/drawing/2014/main" val="103241168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928018195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59134458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13454589"/>
                    </a:ext>
                  </a:extLst>
                </a:gridCol>
                <a:gridCol w="364607">
                  <a:extLst>
                    <a:ext uri="{9D8B030D-6E8A-4147-A177-3AD203B41FA5}">
                      <a16:colId xmlns:a16="http://schemas.microsoft.com/office/drawing/2014/main" val="2036396319"/>
                    </a:ext>
                  </a:extLst>
                </a:gridCol>
                <a:gridCol w="339748">
                  <a:extLst>
                    <a:ext uri="{9D8B030D-6E8A-4147-A177-3AD203B41FA5}">
                      <a16:colId xmlns:a16="http://schemas.microsoft.com/office/drawing/2014/main" val="3117902191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812184301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847551834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015526938"/>
                    </a:ext>
                  </a:extLst>
                </a:gridCol>
                <a:gridCol w="207163">
                  <a:extLst>
                    <a:ext uri="{9D8B030D-6E8A-4147-A177-3AD203B41FA5}">
                      <a16:colId xmlns:a16="http://schemas.microsoft.com/office/drawing/2014/main" val="2801115128"/>
                    </a:ext>
                  </a:extLst>
                </a:gridCol>
                <a:gridCol w="679495">
                  <a:extLst>
                    <a:ext uri="{9D8B030D-6E8A-4147-A177-3AD203B41FA5}">
                      <a16:colId xmlns:a16="http://schemas.microsoft.com/office/drawing/2014/main" val="154735929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455294000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580014735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49358014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4230404953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461148135"/>
                    </a:ext>
                  </a:extLst>
                </a:gridCol>
                <a:gridCol w="538624">
                  <a:extLst>
                    <a:ext uri="{9D8B030D-6E8A-4147-A177-3AD203B41FA5}">
                      <a16:colId xmlns:a16="http://schemas.microsoft.com/office/drawing/2014/main" val="3697512039"/>
                    </a:ext>
                  </a:extLst>
                </a:gridCol>
                <a:gridCol w="679495">
                  <a:extLst>
                    <a:ext uri="{9D8B030D-6E8A-4147-A177-3AD203B41FA5}">
                      <a16:colId xmlns:a16="http://schemas.microsoft.com/office/drawing/2014/main" val="2184342895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608230567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78676480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995654256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861184386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507853487"/>
                    </a:ext>
                  </a:extLst>
                </a:gridCol>
              </a:tblGrid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119857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451126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116417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32155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41854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563396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687353"/>
                  </a:ext>
                </a:extLst>
              </a:tr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778695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50867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831529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83276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16831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37204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390764"/>
                  </a:ext>
                </a:extLst>
              </a:tr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1903148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899180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185329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66513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382089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37044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82736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PQ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HLG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RGB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645778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386265"/>
              </p:ext>
            </p:extLst>
          </p:nvPr>
        </p:nvGraphicFramePr>
        <p:xfrm>
          <a:off x="1291204" y="3612291"/>
          <a:ext cx="10515603" cy="2623496"/>
        </p:xfrm>
        <a:graphic>
          <a:graphicData uri="http://schemas.openxmlformats.org/drawingml/2006/table">
            <a:tbl>
              <a:tblPr/>
              <a:tblGrid>
                <a:gridCol w="679495">
                  <a:extLst>
                    <a:ext uri="{9D8B030D-6E8A-4147-A177-3AD203B41FA5}">
                      <a16:colId xmlns:a16="http://schemas.microsoft.com/office/drawing/2014/main" val="1490855550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33747530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21544247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796555361"/>
                    </a:ext>
                  </a:extLst>
                </a:gridCol>
                <a:gridCol w="364607">
                  <a:extLst>
                    <a:ext uri="{9D8B030D-6E8A-4147-A177-3AD203B41FA5}">
                      <a16:colId xmlns:a16="http://schemas.microsoft.com/office/drawing/2014/main" val="1746486990"/>
                    </a:ext>
                  </a:extLst>
                </a:gridCol>
                <a:gridCol w="339748">
                  <a:extLst>
                    <a:ext uri="{9D8B030D-6E8A-4147-A177-3AD203B41FA5}">
                      <a16:colId xmlns:a16="http://schemas.microsoft.com/office/drawing/2014/main" val="31292890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282005552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940572913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028978735"/>
                    </a:ext>
                  </a:extLst>
                </a:gridCol>
                <a:gridCol w="207163">
                  <a:extLst>
                    <a:ext uri="{9D8B030D-6E8A-4147-A177-3AD203B41FA5}">
                      <a16:colId xmlns:a16="http://schemas.microsoft.com/office/drawing/2014/main" val="2016757992"/>
                    </a:ext>
                  </a:extLst>
                </a:gridCol>
                <a:gridCol w="679495">
                  <a:extLst>
                    <a:ext uri="{9D8B030D-6E8A-4147-A177-3AD203B41FA5}">
                      <a16:colId xmlns:a16="http://schemas.microsoft.com/office/drawing/2014/main" val="321886722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09722732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071090108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097563253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892968199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330478091"/>
                    </a:ext>
                  </a:extLst>
                </a:gridCol>
                <a:gridCol w="538624">
                  <a:extLst>
                    <a:ext uri="{9D8B030D-6E8A-4147-A177-3AD203B41FA5}">
                      <a16:colId xmlns:a16="http://schemas.microsoft.com/office/drawing/2014/main" val="3360219083"/>
                    </a:ext>
                  </a:extLst>
                </a:gridCol>
                <a:gridCol w="679495">
                  <a:extLst>
                    <a:ext uri="{9D8B030D-6E8A-4147-A177-3AD203B41FA5}">
                      <a16:colId xmlns:a16="http://schemas.microsoft.com/office/drawing/2014/main" val="4227636927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757624384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1420911071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803379717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2672282440"/>
                    </a:ext>
                  </a:extLst>
                </a:gridCol>
                <a:gridCol w="439186">
                  <a:extLst>
                    <a:ext uri="{9D8B030D-6E8A-4147-A177-3AD203B41FA5}">
                      <a16:colId xmlns:a16="http://schemas.microsoft.com/office/drawing/2014/main" val="3617980523"/>
                    </a:ext>
                  </a:extLst>
                </a:gridCol>
              </a:tblGrid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707924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49540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28068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606356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657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17595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488790"/>
                  </a:ext>
                </a:extLst>
              </a:tr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290284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549134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6907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13446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56192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374907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786516"/>
                  </a:ext>
                </a:extLst>
              </a:tr>
              <a:tr h="1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908417"/>
                  </a:ext>
                </a:extLst>
              </a:tr>
              <a:tr h="182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VTM-11.0rc1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476690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3108" marR="3108" marT="310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733081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-13.63%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711875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7527562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842108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720840"/>
                  </a:ext>
                </a:extLst>
              </a:tr>
              <a:tr h="105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PQ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HLG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08" marR="3108" marT="310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RGB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-8.24%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-8.10%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-8.06%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108" marR="3108" marT="31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3108" marR="3108" marT="31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55636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5894" y="1559863"/>
            <a:ext cx="800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3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0393" y="4219662"/>
            <a:ext cx="800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4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81601" y="6271287"/>
            <a:ext cx="17972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*runtime is not accurate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3292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This </a:t>
            </a:r>
            <a:r>
              <a:rPr lang="en-US" sz="2400" dirty="0"/>
              <a:t>contribution </a:t>
            </a:r>
            <a:r>
              <a:rPr lang="en-US" sz="2400" dirty="0" smtClean="0"/>
              <a:t>combines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rice parameter derivation method proposed in </a:t>
            </a:r>
            <a:r>
              <a:rPr lang="en-US" sz="2400" dirty="0" smtClean="0"/>
              <a:t>CE-2.1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CABAC bypass alignment method proposed in JVET-U0069. </a:t>
            </a: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results of two tests are reported.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7367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/>
              <a:t>Thanks Qualcomm and Sharp for cross-checking. </a:t>
            </a:r>
            <a:endParaRPr lang="en-US" sz="36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598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18264</TotalTime>
  <Words>2270</Words>
  <Application>Microsoft Office PowerPoint</Application>
  <PresentationFormat>Widescreen</PresentationFormat>
  <Paragraphs>1641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Microsoft YaHei</vt:lpstr>
      <vt:lpstr>宋体</vt:lpstr>
      <vt:lpstr>Arial</vt:lpstr>
      <vt:lpstr>Calibri</vt:lpstr>
      <vt:lpstr>DengXian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1539</cp:revision>
  <dcterms:created xsi:type="dcterms:W3CDTF">2018-05-21T01:42:17Z</dcterms:created>
  <dcterms:modified xsi:type="dcterms:W3CDTF">2021-01-11T23:37:17Z</dcterms:modified>
</cp:coreProperties>
</file>