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58" r:id="rId4"/>
    <p:sldId id="257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231"/>
    <a:srgbClr val="0052D8"/>
    <a:srgbClr val="EEC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/>
    <p:restoredTop sz="96327"/>
  </p:normalViewPr>
  <p:slideViewPr>
    <p:cSldViewPr snapToGrid="0" snapToObjects="1">
      <p:cViewPr varScale="1">
        <p:scale>
          <a:sx n="76" d="100"/>
          <a:sy n="76" d="100"/>
        </p:scale>
        <p:origin x="255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E9E34-FAA6-3A4B-895F-D80AE5470E6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082BE-3A1F-9E47-A068-0F6DB5DE4E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700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2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61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62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507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9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26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387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2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24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724112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fld id="{CA8EF120-44B2-8F4F-A23D-213F35F1EE7E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fld id="{5A58D6A1-D5E8-0C46-A880-B544F64028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16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mmedia.oa.com/open/tvd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JVET-U0116: A video dataset for training in neural network based video coding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Xiaozhong Xu, Shan Liu, </a:t>
            </a:r>
            <a:r>
              <a:rPr lang="en-CA" dirty="0" err="1"/>
              <a:t>Ruigang</a:t>
            </a:r>
            <a:r>
              <a:rPr lang="en-CA" dirty="0"/>
              <a:t> Yao, </a:t>
            </a:r>
            <a:r>
              <a:rPr lang="en-CA" dirty="0" err="1"/>
              <a:t>Liqiang</a:t>
            </a:r>
            <a:r>
              <a:rPr lang="en-CA" dirty="0"/>
              <a:t> Wang, </a:t>
            </a:r>
            <a:r>
              <a:rPr lang="en-CA" dirty="0" err="1"/>
              <a:t>Sida</a:t>
            </a:r>
            <a:r>
              <a:rPr lang="en-CA" dirty="0"/>
              <a:t> Tian (Tencent)</a:t>
            </a:r>
          </a:p>
          <a:p>
            <a:r>
              <a:rPr lang="en-CA" dirty="0" err="1"/>
              <a:t>Dongming</a:t>
            </a:r>
            <a:r>
              <a:rPr lang="en-CA" dirty="0"/>
              <a:t> Wu (Shenzhen </a:t>
            </a:r>
            <a:r>
              <a:rPr lang="en-CA" dirty="0" err="1"/>
              <a:t>Boyan</a:t>
            </a:r>
            <a:r>
              <a:rPr lang="en-CA" dirty="0"/>
              <a:t> Technology Ltd.), </a:t>
            </a:r>
            <a:endParaRPr lang="en-US" dirty="0"/>
          </a:p>
          <a:p>
            <a:r>
              <a:rPr lang="en-CA" dirty="0" err="1"/>
              <a:t>Yubin</a:t>
            </a:r>
            <a:r>
              <a:rPr lang="en-CA" dirty="0"/>
              <a:t> Hu, </a:t>
            </a:r>
            <a:r>
              <a:rPr lang="en-CA" dirty="0" err="1"/>
              <a:t>Jisheng</a:t>
            </a:r>
            <a:r>
              <a:rPr lang="en-CA" dirty="0"/>
              <a:t> Li, </a:t>
            </a:r>
            <a:r>
              <a:rPr lang="en-CA" dirty="0" err="1"/>
              <a:t>Jiangyue</a:t>
            </a:r>
            <a:r>
              <a:rPr lang="en-CA" dirty="0"/>
              <a:t> Xia, </a:t>
            </a:r>
            <a:r>
              <a:rPr lang="en-CA" dirty="0" err="1"/>
              <a:t>Wenqi</a:t>
            </a:r>
            <a:r>
              <a:rPr lang="en-CA" dirty="0"/>
              <a:t> Qi, </a:t>
            </a:r>
          </a:p>
          <a:p>
            <a:r>
              <a:rPr lang="en-CA" dirty="0"/>
              <a:t>Jun Zhang, </a:t>
            </a:r>
            <a:r>
              <a:rPr lang="en-CA" dirty="0" err="1"/>
              <a:t>Jiangtao</a:t>
            </a:r>
            <a:r>
              <a:rPr lang="en-CA" dirty="0"/>
              <a:t> Wen (Tsinghua University)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B6B3F-03E9-405A-870D-B1FE3F526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8547A-3066-46F5-B879-14015BCF2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increasing popularity of learning based methods, especially using neural networks, has enabled new research activities in several areas of interest. Neural-network (NN) based image and video compression (NIC, NNVC) are just a few examples. </a:t>
            </a:r>
          </a:p>
          <a:p>
            <a:r>
              <a:rPr lang="en-US" altLang="zh-CN" dirty="0"/>
              <a:t>For the research efforts, one thing in common is the lack of training databases. This dataset is established for the purposes of </a:t>
            </a:r>
            <a:r>
              <a:rPr lang="en-US" dirty="0"/>
              <a:t>training NN-based coding tools</a:t>
            </a:r>
          </a:p>
          <a:p>
            <a:r>
              <a:rPr lang="en-US" altLang="zh-CN" dirty="0"/>
              <a:t>Contents in this dataset are</a:t>
            </a:r>
            <a:r>
              <a:rPr lang="en-US" dirty="0"/>
              <a:t> captured and owned by the proponents of this contribution.</a:t>
            </a:r>
          </a:p>
          <a:p>
            <a:r>
              <a:rPr lang="en-US" dirty="0"/>
              <a:t>Currently it contains 113 sequences with a variety of content coverage.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894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52DF5-312E-4D4C-877C-9FC5A820C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67088-BD1C-4E97-A5F4-3A96DE16E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Original scenes are captured in 8K/4K resolutions </a:t>
            </a:r>
          </a:p>
          <a:p>
            <a:pPr lvl="1"/>
            <a:r>
              <a:rPr lang="en-US" dirty="0"/>
              <a:t>R3D file format in 7680x4320 resolution, 422 color format and 10bits</a:t>
            </a:r>
          </a:p>
          <a:p>
            <a:pPr lvl="1"/>
            <a:r>
              <a:rPr lang="en-US" dirty="0"/>
              <a:t>BRAW file format in 3840x2160 resolution, 420 color format and 8bits </a:t>
            </a:r>
          </a:p>
          <a:p>
            <a:r>
              <a:rPr lang="en-US" dirty="0"/>
              <a:t>Converted to YUV 420</a:t>
            </a:r>
          </a:p>
          <a:p>
            <a:pPr lvl="1"/>
            <a:r>
              <a:rPr lang="en-US" dirty="0"/>
              <a:t>R3D to 3840x2160 resolution, 420 color format and 10bits</a:t>
            </a:r>
          </a:p>
          <a:p>
            <a:pPr lvl="1"/>
            <a:r>
              <a:rPr lang="en-US" dirty="0"/>
              <a:t>BRAW to 3840x2160 resolution, 420 color format and 8bits </a:t>
            </a:r>
          </a:p>
          <a:p>
            <a:r>
              <a:rPr lang="en-US" dirty="0"/>
              <a:t>Down-sampled to 1920x1080 resolution</a:t>
            </a:r>
          </a:p>
          <a:p>
            <a:r>
              <a:rPr lang="en-US" dirty="0"/>
              <a:t>113 video sequences selected in total, 64 frames each</a:t>
            </a:r>
          </a:p>
          <a:p>
            <a:pPr lvl="1"/>
            <a:r>
              <a:rPr lang="en-US" dirty="0"/>
              <a:t>89 sequences captured in R3D (10-bit)</a:t>
            </a:r>
          </a:p>
          <a:p>
            <a:pPr lvl="1"/>
            <a:r>
              <a:rPr lang="en-US" dirty="0"/>
              <a:t>24 sequences captured in BRAW(8-bit)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281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5D680-B33C-4A37-80AC-A7C902540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content 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C6D3E-96E0-4244-A728-3DAC89254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7101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Sequence Number</a:t>
            </a:r>
          </a:p>
          <a:p>
            <a:r>
              <a:rPr lang="en-US" dirty="0"/>
              <a:t>Sequence snapshot</a:t>
            </a:r>
          </a:p>
          <a:p>
            <a:r>
              <a:rPr lang="en-US" dirty="0"/>
              <a:t>Sequence Name</a:t>
            </a:r>
          </a:p>
          <a:p>
            <a:r>
              <a:rPr lang="en-US" dirty="0"/>
              <a:t>Short description </a:t>
            </a:r>
          </a:p>
          <a:p>
            <a:r>
              <a:rPr lang="en-US" dirty="0"/>
              <a:t>MP4 </a:t>
            </a:r>
            <a:r>
              <a:rPr lang="en-US" altLang="zh-CN" dirty="0"/>
              <a:t>preview</a:t>
            </a:r>
            <a:r>
              <a:rPr lang="en-US" dirty="0"/>
              <a:t> with a smaller resolution provided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37352CD-E875-4040-B43B-58BA07AEC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268906"/>
              </p:ext>
            </p:extLst>
          </p:nvPr>
        </p:nvGraphicFramePr>
        <p:xfrm>
          <a:off x="1493520" y="4459288"/>
          <a:ext cx="8747759" cy="997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7680">
                  <a:extLst>
                    <a:ext uri="{9D8B030D-6E8A-4147-A177-3AD203B41FA5}">
                      <a16:colId xmlns:a16="http://schemas.microsoft.com/office/drawing/2014/main" val="3485629101"/>
                    </a:ext>
                  </a:extLst>
                </a:gridCol>
                <a:gridCol w="2790980">
                  <a:extLst>
                    <a:ext uri="{9D8B030D-6E8A-4147-A177-3AD203B41FA5}">
                      <a16:colId xmlns:a16="http://schemas.microsoft.com/office/drawing/2014/main" val="1869469319"/>
                    </a:ext>
                  </a:extLst>
                </a:gridCol>
                <a:gridCol w="2657320">
                  <a:extLst>
                    <a:ext uri="{9D8B030D-6E8A-4147-A177-3AD203B41FA5}">
                      <a16:colId xmlns:a16="http://schemas.microsoft.com/office/drawing/2014/main" val="2549168912"/>
                    </a:ext>
                  </a:extLst>
                </a:gridCol>
                <a:gridCol w="2811779">
                  <a:extLst>
                    <a:ext uri="{9D8B030D-6E8A-4147-A177-3AD203B41FA5}">
                      <a16:colId xmlns:a16="http://schemas.microsoft.com/office/drawing/2014/main" val="666445112"/>
                    </a:ext>
                  </a:extLst>
                </a:gridCol>
              </a:tblGrid>
              <a:tr h="9974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</a:rPr>
                        <a:t>PeopleOnGrass_1920x1080_50fps_10bit_420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</a:rPr>
                        <a:t>People walking on the grass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55322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026E99-6025-47FF-A12D-C72385E77F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713686"/>
              </p:ext>
            </p:extLst>
          </p:nvPr>
        </p:nvGraphicFramePr>
        <p:xfrm>
          <a:off x="1493519" y="3963194"/>
          <a:ext cx="8747760" cy="5079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2441">
                  <a:extLst>
                    <a:ext uri="{9D8B030D-6E8A-4147-A177-3AD203B41FA5}">
                      <a16:colId xmlns:a16="http://schemas.microsoft.com/office/drawing/2014/main" val="3061471000"/>
                    </a:ext>
                  </a:extLst>
                </a:gridCol>
                <a:gridCol w="2806220">
                  <a:extLst>
                    <a:ext uri="{9D8B030D-6E8A-4147-A177-3AD203B41FA5}">
                      <a16:colId xmlns:a16="http://schemas.microsoft.com/office/drawing/2014/main" val="3104744106"/>
                    </a:ext>
                  </a:extLst>
                </a:gridCol>
                <a:gridCol w="2649700">
                  <a:extLst>
                    <a:ext uri="{9D8B030D-6E8A-4147-A177-3AD203B41FA5}">
                      <a16:colId xmlns:a16="http://schemas.microsoft.com/office/drawing/2014/main" val="4196440176"/>
                    </a:ext>
                  </a:extLst>
                </a:gridCol>
                <a:gridCol w="2819399">
                  <a:extLst>
                    <a:ext uri="{9D8B030D-6E8A-4147-A177-3AD203B41FA5}">
                      <a16:colId xmlns:a16="http://schemas.microsoft.com/office/drawing/2014/main" val="2493443924"/>
                    </a:ext>
                  </a:extLst>
                </a:gridCol>
              </a:tblGrid>
              <a:tr h="5079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Thumbnail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File Name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Brief Description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0690" marR="6069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412364"/>
                  </a:ext>
                </a:extLst>
              </a:tr>
            </a:tbl>
          </a:graphicData>
        </a:graphic>
      </p:graphicFrame>
      <p:pic>
        <p:nvPicPr>
          <p:cNvPr id="11" name="图片 45" descr="一群人站在草地上&#10;&#10;描述已自动生成">
            <a:extLst>
              <a:ext uri="{FF2B5EF4-FFF2-40B4-BE49-F238E27FC236}">
                <a16:creationId xmlns:a16="http://schemas.microsoft.com/office/drawing/2014/main" id="{F647479F-7F47-4C7A-BEFC-FFD4EAAEA90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4499214"/>
            <a:ext cx="1691640" cy="93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11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87AB4-14E4-41B0-B52E-D9459B82E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BD8A6-E5F6-40CE-87AE-734567787D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dirty="0"/>
              <a:t>The following uses are allowed for the provided sequences:</a:t>
            </a:r>
            <a:endParaRPr lang="en-US" dirty="0"/>
          </a:p>
          <a:p>
            <a:pPr lvl="1"/>
            <a:r>
              <a:rPr lang="en-CA" dirty="0"/>
              <a:t>Sequences may be published in technical papers, played at technology research and development events.</a:t>
            </a:r>
            <a:endParaRPr lang="en-US" dirty="0"/>
          </a:p>
          <a:p>
            <a:pPr lvl="1"/>
            <a:r>
              <a:rPr lang="en-CA" dirty="0"/>
              <a:t>Sequences may be used by standards activities. (e.g., ITU, MPEG, VQEG).</a:t>
            </a:r>
            <a:endParaRPr lang="en-US" dirty="0"/>
          </a:p>
          <a:p>
            <a:pPr hangingPunct="0"/>
            <a:endParaRPr lang="en-CA" dirty="0"/>
          </a:p>
          <a:p>
            <a:pPr hangingPunct="0"/>
            <a:r>
              <a:rPr lang="en-CA" dirty="0"/>
              <a:t>The following uses are NOT allowed for the provided sequences:</a:t>
            </a:r>
            <a:endParaRPr lang="en-US" dirty="0"/>
          </a:p>
          <a:p>
            <a:pPr lvl="1"/>
            <a:r>
              <a:rPr lang="en-CA" dirty="0"/>
              <a:t>Do not publish snapshots in product brochures.</a:t>
            </a:r>
            <a:endParaRPr lang="en-US" dirty="0"/>
          </a:p>
          <a:p>
            <a:pPr lvl="1"/>
            <a:r>
              <a:rPr lang="en-CA" dirty="0"/>
              <a:t>Do not use video for marketing purposes.</a:t>
            </a:r>
            <a:endParaRPr lang="en-US" dirty="0"/>
          </a:p>
          <a:p>
            <a:pPr lvl="1"/>
            <a:r>
              <a:rPr lang="en-CA" dirty="0"/>
              <a:t>Redistribution is not permitted.</a:t>
            </a:r>
            <a:endParaRPr lang="en-US" dirty="0"/>
          </a:p>
          <a:p>
            <a:pPr lvl="1"/>
            <a:r>
              <a:rPr lang="en-CA" dirty="0"/>
              <a:t>Do not use in television shows, commercials, or movies.</a:t>
            </a:r>
          </a:p>
          <a:p>
            <a:pPr lvl="1"/>
            <a:endParaRPr lang="en-CA" dirty="0"/>
          </a:p>
          <a:p>
            <a:r>
              <a:rPr lang="en-US" dirty="0"/>
              <a:t>The dataset can be found once it is ready from: </a:t>
            </a:r>
            <a:r>
              <a:rPr lang="en-US" dirty="0">
                <a:hlinkClick r:id="rId2"/>
              </a:rPr>
              <a:t>http://mmedia.oa.com/open/tvd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336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AFAA7-0823-4BB4-94EB-AE4AAECE51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BC7792-88EC-427E-B0B3-539615F5CF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99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</TotalTime>
  <Words>401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Helvetica Neue</vt:lpstr>
      <vt:lpstr>Arial</vt:lpstr>
      <vt:lpstr>Calibri</vt:lpstr>
      <vt:lpstr>Times New Roman</vt:lpstr>
      <vt:lpstr>Office Theme</vt:lpstr>
      <vt:lpstr>JVET-U0116: A video dataset for training in neural network based video coding</vt:lpstr>
      <vt:lpstr>Purpose</vt:lpstr>
      <vt:lpstr>Sequence description</vt:lpstr>
      <vt:lpstr>Video content description</vt:lpstr>
      <vt:lpstr>Copyright statements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Center</dc:title>
  <dc:creator>Stephan Wenger</dc:creator>
  <cp:lastModifiedBy>Xiaozhong Xu</cp:lastModifiedBy>
  <cp:revision>40</cp:revision>
  <dcterms:created xsi:type="dcterms:W3CDTF">2020-11-16T17:36:11Z</dcterms:created>
  <dcterms:modified xsi:type="dcterms:W3CDTF">2021-01-12T15:10:29Z</dcterms:modified>
</cp:coreProperties>
</file>