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0" r:id="rId5"/>
    <p:sldId id="261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8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C5A04-DDEF-44AF-AC25-E9EBD3EA7527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2A8CB-D8E1-44B2-A9FF-D11573B5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060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C5A04-DDEF-44AF-AC25-E9EBD3EA7527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2A8CB-D8E1-44B2-A9FF-D11573B5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910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C5A04-DDEF-44AF-AC25-E9EBD3EA7527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2A8CB-D8E1-44B2-A9FF-D11573B5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793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C5A04-DDEF-44AF-AC25-E9EBD3EA7527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2A8CB-D8E1-44B2-A9FF-D11573B5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920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C5A04-DDEF-44AF-AC25-E9EBD3EA7527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2A8CB-D8E1-44B2-A9FF-D11573B5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354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C5A04-DDEF-44AF-AC25-E9EBD3EA7527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2A8CB-D8E1-44B2-A9FF-D11573B5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291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C5A04-DDEF-44AF-AC25-E9EBD3EA7527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2A8CB-D8E1-44B2-A9FF-D11573B5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049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C5A04-DDEF-44AF-AC25-E9EBD3EA7527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2A8CB-D8E1-44B2-A9FF-D11573B5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590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C5A04-DDEF-44AF-AC25-E9EBD3EA7527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2A8CB-D8E1-44B2-A9FF-D11573B5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037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C5A04-DDEF-44AF-AC25-E9EBD3EA7527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2A8CB-D8E1-44B2-A9FF-D11573B5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111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C5A04-DDEF-44AF-AC25-E9EBD3EA7527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2A8CB-D8E1-44B2-A9FF-D11573B5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118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C5A04-DDEF-44AF-AC25-E9EBD3EA7527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2A8CB-D8E1-44B2-A9FF-D11573B5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536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EE-2.1.5: JVET-U0101 </a:t>
            </a:r>
            <a:r>
              <a:rPr lang="en-CA" dirty="0"/>
              <a:t>In-loop filtering based on neural network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Wei Chen, </a:t>
            </a:r>
          </a:p>
          <a:p>
            <a:r>
              <a:rPr lang="en-CA" dirty="0" smtClean="0"/>
              <a:t>Xiaoyu </a:t>
            </a:r>
            <a:r>
              <a:rPr lang="en-CA" dirty="0"/>
              <a:t>Xiu, Yi-Wen Chen</a:t>
            </a:r>
            <a:br>
              <a:rPr lang="en-CA" dirty="0"/>
            </a:br>
            <a:r>
              <a:rPr lang="de-DE" dirty="0"/>
              <a:t>Hong-Jheng Jhu,</a:t>
            </a:r>
            <a:r>
              <a:rPr lang="en-CA" dirty="0"/>
              <a:t> </a:t>
            </a:r>
            <a:r>
              <a:rPr lang="en-CA" dirty="0" err="1"/>
              <a:t>Che</a:t>
            </a:r>
            <a:r>
              <a:rPr lang="en-CA" dirty="0"/>
              <a:t>-Wei </a:t>
            </a:r>
            <a:r>
              <a:rPr lang="en-CA" dirty="0" err="1"/>
              <a:t>Kuo</a:t>
            </a:r>
            <a:r>
              <a:rPr lang="en-CA" dirty="0"/>
              <a:t>, Xianglin Wang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20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structure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516935"/>
            <a:ext cx="9805827" cy="3129279"/>
          </a:xfrm>
        </p:spPr>
        <p:txBody>
          <a:bodyPr>
            <a:normAutofit/>
          </a:bodyPr>
          <a:lstStyle/>
          <a:p>
            <a:r>
              <a:rPr lang="en-US" sz="2500" dirty="0" smtClean="0"/>
              <a:t>Proposed NN structure</a:t>
            </a:r>
          </a:p>
          <a:p>
            <a:pPr lvl="1"/>
            <a:r>
              <a:rPr lang="en-US" sz="2100" dirty="0" err="1" smtClean="0"/>
              <a:t>ResNet</a:t>
            </a:r>
            <a:r>
              <a:rPr lang="en-US" sz="2100" dirty="0" smtClean="0"/>
              <a:t>: 20 residual blocks, 2 </a:t>
            </a:r>
            <a:r>
              <a:rPr lang="en-US" sz="2100" dirty="0" err="1" smtClean="0"/>
              <a:t>Conv</a:t>
            </a:r>
            <a:r>
              <a:rPr lang="en-US" sz="2100" dirty="0" smtClean="0"/>
              <a:t> and 1 </a:t>
            </a:r>
            <a:r>
              <a:rPr lang="en-US" sz="2100" dirty="0" err="1" smtClean="0"/>
              <a:t>ReLu</a:t>
            </a:r>
            <a:r>
              <a:rPr lang="en-US" sz="2100" dirty="0" smtClean="0"/>
              <a:t> in each residual block</a:t>
            </a:r>
          </a:p>
          <a:p>
            <a:pPr lvl="1"/>
            <a:r>
              <a:rPr lang="en-US" sz="2100" dirty="0" smtClean="0"/>
              <a:t>Convolutional based </a:t>
            </a:r>
            <a:r>
              <a:rPr lang="en-US" sz="2100" dirty="0" err="1" smtClean="0"/>
              <a:t>chroma</a:t>
            </a:r>
            <a:r>
              <a:rPr lang="en-US" sz="2100" dirty="0" smtClean="0"/>
              <a:t> up-sampling to match </a:t>
            </a:r>
            <a:r>
              <a:rPr lang="en-US" sz="2100" dirty="0" err="1" smtClean="0"/>
              <a:t>luma</a:t>
            </a:r>
            <a:r>
              <a:rPr lang="en-US" sz="2100" dirty="0" smtClean="0"/>
              <a:t> resolution</a:t>
            </a:r>
          </a:p>
          <a:p>
            <a:pPr lvl="1"/>
            <a:r>
              <a:rPr lang="en-US" sz="2100" b="1" dirty="0" smtClean="0"/>
              <a:t>Single NN model </a:t>
            </a:r>
            <a:r>
              <a:rPr lang="en-US" sz="2100" dirty="0" smtClean="0"/>
              <a:t>for full QP range coverage by using QP step-size map as NN input</a:t>
            </a:r>
            <a:endParaRPr lang="en-US" sz="2100" dirty="0"/>
          </a:p>
          <a:p>
            <a:pPr lvl="1"/>
            <a:endParaRPr lang="en-US" sz="20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646952"/>
              </p:ext>
            </p:extLst>
          </p:nvPr>
        </p:nvGraphicFramePr>
        <p:xfrm>
          <a:off x="1981346" y="3600924"/>
          <a:ext cx="7616614" cy="219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4" name="Visio" r:id="rId3" imgW="6311853" imgH="1822618" progId="Visio.Drawing.15">
                  <p:embed/>
                </p:oleObj>
              </mc:Choice>
              <mc:Fallback>
                <p:oleObj name="Visio" r:id="rId3" imgW="6311853" imgH="1822618" progId="Visio.Drawing.15">
                  <p:embed/>
                  <p:pic>
                    <p:nvPicPr>
                      <p:cNvPr id="5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346" y="3600924"/>
                        <a:ext cx="7616614" cy="2197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51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features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6940" y="1506504"/>
            <a:ext cx="10226134" cy="4590165"/>
          </a:xfrm>
        </p:spPr>
        <p:txBody>
          <a:bodyPr>
            <a:normAutofit/>
          </a:bodyPr>
          <a:lstStyle/>
          <a:p>
            <a:pPr>
              <a:lnSpc>
                <a:spcPts val="2500"/>
              </a:lnSpc>
            </a:pPr>
            <a:r>
              <a:rPr lang="en-US" sz="2500" dirty="0" smtClean="0"/>
              <a:t>Handling of </a:t>
            </a:r>
            <a:r>
              <a:rPr lang="en-US" sz="2500" dirty="0" err="1" smtClean="0"/>
              <a:t>luma</a:t>
            </a:r>
            <a:r>
              <a:rPr lang="en-US" sz="2500" dirty="0" smtClean="0"/>
              <a:t> and </a:t>
            </a:r>
            <a:r>
              <a:rPr lang="en-US" sz="2500" dirty="0" err="1" smtClean="0"/>
              <a:t>chroma</a:t>
            </a:r>
            <a:r>
              <a:rPr lang="en-US" sz="2500" dirty="0" smtClean="0"/>
              <a:t> components in different resolutions</a:t>
            </a:r>
          </a:p>
          <a:p>
            <a:pPr lvl="1">
              <a:lnSpc>
                <a:spcPts val="2500"/>
              </a:lnSpc>
            </a:pPr>
            <a:r>
              <a:rPr lang="en-US" sz="2100" b="1" dirty="0" smtClean="0"/>
              <a:t>Learning based </a:t>
            </a:r>
            <a:r>
              <a:rPr lang="en-US" sz="2100" dirty="0" smtClean="0"/>
              <a:t>up-down sampling is better than manual up-down sampling operations.</a:t>
            </a:r>
          </a:p>
          <a:p>
            <a:pPr>
              <a:lnSpc>
                <a:spcPts val="2500"/>
              </a:lnSpc>
            </a:pPr>
            <a:r>
              <a:rPr lang="en-US" sz="2500" dirty="0" smtClean="0"/>
              <a:t>Handling of varying video qualities with </a:t>
            </a:r>
            <a:r>
              <a:rPr lang="en-US" sz="2500" b="1" dirty="0" smtClean="0"/>
              <a:t>different QPs</a:t>
            </a:r>
          </a:p>
          <a:p>
            <a:pPr lvl="1">
              <a:lnSpc>
                <a:spcPts val="2500"/>
              </a:lnSpc>
            </a:pPr>
            <a:r>
              <a:rPr lang="en-US" sz="2100" b="1" dirty="0" smtClean="0"/>
              <a:t>Separate YUV QP step-size maps </a:t>
            </a:r>
            <a:r>
              <a:rPr lang="en-US" sz="2100" dirty="0" smtClean="0"/>
              <a:t>to handle separately changing YUV qualities.</a:t>
            </a:r>
          </a:p>
          <a:p>
            <a:pPr>
              <a:lnSpc>
                <a:spcPts val="2500"/>
              </a:lnSpc>
            </a:pPr>
            <a:r>
              <a:rPr lang="en-US" sz="2500" b="1" dirty="0"/>
              <a:t>Adaptive scaling </a:t>
            </a:r>
            <a:r>
              <a:rPr lang="en-US" sz="2500" b="1" dirty="0" smtClean="0"/>
              <a:t>of QP step-size maps</a:t>
            </a:r>
          </a:p>
          <a:p>
            <a:pPr lvl="1">
              <a:lnSpc>
                <a:spcPts val="2500"/>
              </a:lnSpc>
            </a:pPr>
            <a:r>
              <a:rPr lang="en-US" sz="2100" dirty="0" smtClean="0"/>
              <a:t>For CUs coded in SKIP mode, the qualities are determined by their reference blocks.</a:t>
            </a:r>
          </a:p>
          <a:p>
            <a:pPr lvl="1">
              <a:lnSpc>
                <a:spcPts val="2500"/>
              </a:lnSpc>
            </a:pPr>
            <a:r>
              <a:rPr lang="en-US" sz="2100" dirty="0" smtClean="0"/>
              <a:t>Signaling a QP step-size scaling factor from encoder to decoder.</a:t>
            </a:r>
          </a:p>
          <a:p>
            <a:pPr lvl="2">
              <a:lnSpc>
                <a:spcPts val="2500"/>
              </a:lnSpc>
            </a:pPr>
            <a:r>
              <a:rPr lang="en-US" sz="2100" dirty="0" smtClean="0"/>
              <a:t>For B frames, the QP scaling factor is selected between 1 and 0.5.</a:t>
            </a:r>
          </a:p>
          <a:p>
            <a:pPr lvl="2">
              <a:lnSpc>
                <a:spcPts val="2500"/>
              </a:lnSpc>
            </a:pPr>
            <a:r>
              <a:rPr lang="en-US" sz="2100" dirty="0" smtClean="0"/>
              <a:t>For I frames, the QP scaling factor is set to 1.</a:t>
            </a:r>
          </a:p>
        </p:txBody>
      </p:sp>
    </p:spTree>
    <p:extLst>
      <p:ext uri="{BB962C8B-B14F-4D97-AF65-F5344CB8AC3E}">
        <p14:creationId xmlns:p14="http://schemas.microsoft.com/office/powerpoint/2010/main" val="66159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24666"/>
            <a:ext cx="10515600" cy="927735"/>
          </a:xfrm>
        </p:spPr>
        <p:txBody>
          <a:bodyPr>
            <a:normAutofit/>
          </a:bodyPr>
          <a:lstStyle/>
          <a:p>
            <a:r>
              <a:rPr lang="en-US" sz="2100" dirty="0" smtClean="0"/>
              <a:t>Training data is generated by BVIDVC under AI configuration.</a:t>
            </a:r>
          </a:p>
          <a:p>
            <a:r>
              <a:rPr lang="en-US" sz="2100" dirty="0" smtClean="0"/>
              <a:t>Training data is generated at 4 QPs (22, 27, 32, 37). </a:t>
            </a:r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608774"/>
              </p:ext>
            </p:extLst>
          </p:nvPr>
        </p:nvGraphicFramePr>
        <p:xfrm>
          <a:off x="2054832" y="2444865"/>
          <a:ext cx="7335748" cy="3906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1894">
                  <a:extLst>
                    <a:ext uri="{9D8B030D-6E8A-4147-A177-3AD203B41FA5}">
                      <a16:colId xmlns:a16="http://schemas.microsoft.com/office/drawing/2014/main" val="2351094740"/>
                    </a:ext>
                  </a:extLst>
                </a:gridCol>
                <a:gridCol w="1395474">
                  <a:extLst>
                    <a:ext uri="{9D8B030D-6E8A-4147-A177-3AD203B41FA5}">
                      <a16:colId xmlns:a16="http://schemas.microsoft.com/office/drawing/2014/main" val="2219120855"/>
                    </a:ext>
                  </a:extLst>
                </a:gridCol>
                <a:gridCol w="4418380">
                  <a:extLst>
                    <a:ext uri="{9D8B030D-6E8A-4147-A177-3AD203B41FA5}">
                      <a16:colId xmlns:a16="http://schemas.microsoft.com/office/drawing/2014/main" val="2107926086"/>
                    </a:ext>
                  </a:extLst>
                </a:gridCol>
              </a:tblGrid>
              <a:tr h="226825"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Network Information in Training Stage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8503031"/>
                  </a:ext>
                </a:extLst>
              </a:tr>
              <a:tr h="226825">
                <a:tc row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Mandatory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GPU Type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4 x GTX 2080ti 11GB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55830910"/>
                  </a:ext>
                </a:extLst>
              </a:tr>
              <a:tr h="4202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CPU Type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Intel(R) Xeon(R) Gold 5120 CPU @ 2.20GHz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5972105"/>
                  </a:ext>
                </a:extLst>
              </a:tr>
              <a:tr h="226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Framework: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Pytorch 1.5.0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9717030"/>
                  </a:ext>
                </a:extLst>
              </a:tr>
              <a:tr h="226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Epoch: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99408313"/>
                  </a:ext>
                </a:extLst>
              </a:tr>
              <a:tr h="226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Batch size: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24K x 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7621820"/>
                  </a:ext>
                </a:extLst>
              </a:tr>
              <a:tr h="3820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Training time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GPU-192h (test 1), GPU-48h (test 2), GPU-60h (test 3)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8600682"/>
                  </a:ext>
                </a:extLst>
              </a:tr>
              <a:tr h="226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Learning curve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See excel results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01242222"/>
                  </a:ext>
                </a:extLst>
              </a:tr>
              <a:tr h="226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Training set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r>
                        <a:rPr lang="en-US" sz="1200" dirty="0" smtClean="0">
                          <a:effectLst/>
                        </a:rPr>
                        <a:t>BVI-DVC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2612014"/>
                  </a:ext>
                </a:extLst>
              </a:tr>
              <a:tr h="226825"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Optional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Patch size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128x128 + 2x64x64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72653150"/>
                  </a:ext>
                </a:extLst>
              </a:tr>
              <a:tr h="226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Learning rate: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1e-4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75824777"/>
                  </a:ext>
                </a:extLst>
              </a:tr>
              <a:tr h="226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Optimizer: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ADAM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3955792"/>
                  </a:ext>
                </a:extLst>
              </a:tr>
              <a:tr h="226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Loss function: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L2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4916455"/>
                  </a:ext>
                </a:extLst>
              </a:tr>
              <a:tr h="3820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Preprocessing: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flipped and rotated, then normalized to (0, 1)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8661961"/>
                  </a:ext>
                </a:extLst>
              </a:tr>
              <a:tr h="226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Other information: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NO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69658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778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Inference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4358" y="1267289"/>
            <a:ext cx="10332720" cy="1109223"/>
          </a:xfrm>
        </p:spPr>
        <p:txBody>
          <a:bodyPr>
            <a:normAutofit fontScale="92500" lnSpcReduction="10000"/>
          </a:bodyPr>
          <a:lstStyle/>
          <a:p>
            <a:r>
              <a:rPr lang="en-US" sz="2100" dirty="0" smtClean="0"/>
              <a:t>Inference results are generated at 5 QPs (22, 27, 32, 37, 42). </a:t>
            </a:r>
          </a:p>
          <a:p>
            <a:r>
              <a:rPr lang="en-US" sz="2100" dirty="0" smtClean="0"/>
              <a:t>Located between </a:t>
            </a:r>
            <a:r>
              <a:rPr lang="en-US" sz="2100" dirty="0" err="1" smtClean="0"/>
              <a:t>Deblocking</a:t>
            </a:r>
            <a:r>
              <a:rPr lang="en-US" sz="2100" dirty="0" smtClean="0"/>
              <a:t> and SAO.</a:t>
            </a:r>
          </a:p>
          <a:p>
            <a:r>
              <a:rPr lang="en-US" sz="2100" dirty="0" smtClean="0"/>
              <a:t>CTU-level and picture-level on/off control flags.</a:t>
            </a:r>
          </a:p>
          <a:p>
            <a:endParaRPr lang="en-US" sz="2100" dirty="0" smtClean="0"/>
          </a:p>
          <a:p>
            <a:endParaRPr lang="en-US" sz="2100" dirty="0" smtClean="0"/>
          </a:p>
          <a:p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12502"/>
              </p:ext>
            </p:extLst>
          </p:nvPr>
        </p:nvGraphicFramePr>
        <p:xfrm>
          <a:off x="1610663" y="2661475"/>
          <a:ext cx="8282623" cy="39930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8864">
                  <a:extLst>
                    <a:ext uri="{9D8B030D-6E8A-4147-A177-3AD203B41FA5}">
                      <a16:colId xmlns:a16="http://schemas.microsoft.com/office/drawing/2014/main" val="1162120611"/>
                    </a:ext>
                  </a:extLst>
                </a:gridCol>
                <a:gridCol w="1549343">
                  <a:extLst>
                    <a:ext uri="{9D8B030D-6E8A-4147-A177-3AD203B41FA5}">
                      <a16:colId xmlns:a16="http://schemas.microsoft.com/office/drawing/2014/main" val="2388718954"/>
                    </a:ext>
                  </a:extLst>
                </a:gridCol>
                <a:gridCol w="1684068">
                  <a:extLst>
                    <a:ext uri="{9D8B030D-6E8A-4147-A177-3AD203B41FA5}">
                      <a16:colId xmlns:a16="http://schemas.microsoft.com/office/drawing/2014/main" val="3141486944"/>
                    </a:ext>
                  </a:extLst>
                </a:gridCol>
                <a:gridCol w="1755174">
                  <a:extLst>
                    <a:ext uri="{9D8B030D-6E8A-4147-A177-3AD203B41FA5}">
                      <a16:colId xmlns:a16="http://schemas.microsoft.com/office/drawing/2014/main" val="2908329249"/>
                    </a:ext>
                  </a:extLst>
                </a:gridCol>
                <a:gridCol w="1755174">
                  <a:extLst>
                    <a:ext uri="{9D8B030D-6E8A-4147-A177-3AD203B41FA5}">
                      <a16:colId xmlns:a16="http://schemas.microsoft.com/office/drawing/2014/main" val="756427444"/>
                    </a:ext>
                  </a:extLst>
                </a:gridCol>
              </a:tblGrid>
              <a:tr h="228620"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Network Information in Inference Stage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39403"/>
                  </a:ext>
                </a:extLst>
              </a:tr>
              <a:tr h="228620">
                <a:tc rowSpan="7"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Mandatory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Test1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Test2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Test3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9262961"/>
                  </a:ext>
                </a:extLst>
              </a:tr>
              <a:tr h="2286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CPU Type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Intel(R) Xeon(R) Gold 5120 CPU @ 2.20GHz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2660937"/>
                  </a:ext>
                </a:extLst>
              </a:tr>
              <a:tr h="2286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Framework: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Pytorch 1.5.0 cpu only version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3350033"/>
                  </a:ext>
                </a:extLst>
              </a:tr>
              <a:tr h="2286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Param. Precision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32 (F)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7183090"/>
                  </a:ext>
                </a:extLst>
              </a:tr>
              <a:tr h="2286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Param. Number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1,556,307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891,315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1,524,486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06061048"/>
                  </a:ext>
                </a:extLst>
              </a:tr>
              <a:tr h="3941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Memory Param. (MB)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5.94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3.40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5.82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15409448"/>
                  </a:ext>
                </a:extLst>
              </a:tr>
              <a:tr h="3941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MAC (Mega)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1.5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0.19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0.38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022622"/>
                  </a:ext>
                </a:extLst>
              </a:tr>
              <a:tr h="228620"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Optional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Total Conv. Layers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40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21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40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4243884"/>
                  </a:ext>
                </a:extLst>
              </a:tr>
              <a:tr h="2286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Total FC layers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4885952"/>
                  </a:ext>
                </a:extLst>
              </a:tr>
              <a:tr h="6898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Mem. T (MB)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Input: 128x128 + 2x64x64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Mem. T: 4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Input: 128x128 + 2x64x64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Mem. T: 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Input: 6x64x64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Mem. T: 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2137532"/>
                  </a:ext>
                </a:extLst>
              </a:tr>
              <a:tr h="2286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Batch size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24K x 16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502228"/>
                  </a:ext>
                </a:extLst>
              </a:tr>
              <a:tr h="2286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Patch size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128x128 + 2x64x64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128x128 + 2x64x64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6x64x64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8305731"/>
                  </a:ext>
                </a:extLst>
              </a:tr>
              <a:tr h="2286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565965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301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1612"/>
          </a:xfrm>
        </p:spPr>
        <p:txBody>
          <a:bodyPr/>
          <a:lstStyle/>
          <a:p>
            <a:r>
              <a:rPr lang="en-US" dirty="0" smtClean="0"/>
              <a:t>Test results</a:t>
            </a:r>
            <a:endParaRPr lang="en-US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660092"/>
              </p:ext>
            </p:extLst>
          </p:nvPr>
        </p:nvGraphicFramePr>
        <p:xfrm>
          <a:off x="1397340" y="4736052"/>
          <a:ext cx="9025889" cy="1916273"/>
        </p:xfrm>
        <a:graphic>
          <a:graphicData uri="http://schemas.openxmlformats.org/drawingml/2006/table">
            <a:tbl>
              <a:tblPr/>
              <a:tblGrid>
                <a:gridCol w="1025118">
                  <a:extLst>
                    <a:ext uri="{9D8B030D-6E8A-4147-A177-3AD203B41FA5}">
                      <a16:colId xmlns:a16="http://schemas.microsoft.com/office/drawing/2014/main" val="1212234133"/>
                    </a:ext>
                  </a:extLst>
                </a:gridCol>
                <a:gridCol w="502702">
                  <a:extLst>
                    <a:ext uri="{9D8B030D-6E8A-4147-A177-3AD203B41FA5}">
                      <a16:colId xmlns:a16="http://schemas.microsoft.com/office/drawing/2014/main" val="650747331"/>
                    </a:ext>
                  </a:extLst>
                </a:gridCol>
                <a:gridCol w="680126">
                  <a:extLst>
                    <a:ext uri="{9D8B030D-6E8A-4147-A177-3AD203B41FA5}">
                      <a16:colId xmlns:a16="http://schemas.microsoft.com/office/drawing/2014/main" val="2000498482"/>
                    </a:ext>
                  </a:extLst>
                </a:gridCol>
                <a:gridCol w="716275">
                  <a:extLst>
                    <a:ext uri="{9D8B030D-6E8A-4147-A177-3AD203B41FA5}">
                      <a16:colId xmlns:a16="http://schemas.microsoft.com/office/drawing/2014/main" val="3846669865"/>
                    </a:ext>
                  </a:extLst>
                </a:gridCol>
                <a:gridCol w="826546">
                  <a:extLst>
                    <a:ext uri="{9D8B030D-6E8A-4147-A177-3AD203B41FA5}">
                      <a16:colId xmlns:a16="http://schemas.microsoft.com/office/drawing/2014/main" val="3660970827"/>
                    </a:ext>
                  </a:extLst>
                </a:gridCol>
                <a:gridCol w="465872">
                  <a:extLst>
                    <a:ext uri="{9D8B030D-6E8A-4147-A177-3AD203B41FA5}">
                      <a16:colId xmlns:a16="http://schemas.microsoft.com/office/drawing/2014/main" val="1981075316"/>
                    </a:ext>
                  </a:extLst>
                </a:gridCol>
                <a:gridCol w="696303">
                  <a:extLst>
                    <a:ext uri="{9D8B030D-6E8A-4147-A177-3AD203B41FA5}">
                      <a16:colId xmlns:a16="http://schemas.microsoft.com/office/drawing/2014/main" val="1720847420"/>
                    </a:ext>
                  </a:extLst>
                </a:gridCol>
                <a:gridCol w="566059">
                  <a:extLst>
                    <a:ext uri="{9D8B030D-6E8A-4147-A177-3AD203B41FA5}">
                      <a16:colId xmlns:a16="http://schemas.microsoft.com/office/drawing/2014/main" val="3472038664"/>
                    </a:ext>
                  </a:extLst>
                </a:gridCol>
                <a:gridCol w="726359">
                  <a:extLst>
                    <a:ext uri="{9D8B030D-6E8A-4147-A177-3AD203B41FA5}">
                      <a16:colId xmlns:a16="http://schemas.microsoft.com/office/drawing/2014/main" val="2717036944"/>
                    </a:ext>
                  </a:extLst>
                </a:gridCol>
                <a:gridCol w="704329">
                  <a:extLst>
                    <a:ext uri="{9D8B030D-6E8A-4147-A177-3AD203B41FA5}">
                      <a16:colId xmlns:a16="http://schemas.microsoft.com/office/drawing/2014/main" val="798013121"/>
                    </a:ext>
                  </a:extLst>
                </a:gridCol>
                <a:gridCol w="788463">
                  <a:extLst>
                    <a:ext uri="{9D8B030D-6E8A-4147-A177-3AD203B41FA5}">
                      <a16:colId xmlns:a16="http://schemas.microsoft.com/office/drawing/2014/main" val="1989507679"/>
                    </a:ext>
                  </a:extLst>
                </a:gridCol>
                <a:gridCol w="640786">
                  <a:extLst>
                    <a:ext uri="{9D8B030D-6E8A-4147-A177-3AD203B41FA5}">
                      <a16:colId xmlns:a16="http://schemas.microsoft.com/office/drawing/2014/main" val="2871726404"/>
                    </a:ext>
                  </a:extLst>
                </a:gridCol>
                <a:gridCol w="686951">
                  <a:extLst>
                    <a:ext uri="{9D8B030D-6E8A-4147-A177-3AD203B41FA5}">
                      <a16:colId xmlns:a16="http://schemas.microsoft.com/office/drawing/2014/main" val="2010114083"/>
                    </a:ext>
                  </a:extLst>
                </a:gridCol>
              </a:tblGrid>
              <a:tr h="255716"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1148641"/>
                  </a:ext>
                </a:extLst>
              </a:tr>
              <a:tr h="247725"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VTM-10.0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VTM-10.0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858663"/>
                  </a:ext>
                </a:extLst>
              </a:tr>
              <a:tr h="353208"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YUV(8:1:1)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YUV(8:1:1)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6881629"/>
                  </a:ext>
                </a:extLst>
              </a:tr>
              <a:tr h="3532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SubTest #1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-16.72%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40352%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-17.77%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41011%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261031"/>
                  </a:ext>
                </a:extLst>
              </a:tr>
              <a:tr h="3532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SubTest #2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19330%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5755610"/>
                  </a:ext>
                </a:extLst>
              </a:tr>
              <a:tr h="3532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SubTest #3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22389%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9222666"/>
                  </a:ext>
                </a:extLst>
              </a:tr>
            </a:tbl>
          </a:graphicData>
        </a:graphic>
      </p:graphicFrame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838200" y="1240523"/>
            <a:ext cx="9336619" cy="3129279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 smtClean="0"/>
              <a:t>Subtest #1</a:t>
            </a:r>
          </a:p>
          <a:p>
            <a:pPr lvl="1"/>
            <a:r>
              <a:rPr lang="en-US" sz="2000" dirty="0" smtClean="0"/>
              <a:t>Convolutional </a:t>
            </a:r>
            <a:r>
              <a:rPr lang="en-US" sz="2000" dirty="0"/>
              <a:t>based </a:t>
            </a:r>
            <a:r>
              <a:rPr lang="en-US" sz="2000" dirty="0" smtClean="0"/>
              <a:t>up-sampling for UV </a:t>
            </a:r>
          </a:p>
          <a:p>
            <a:pPr lvl="1"/>
            <a:r>
              <a:rPr lang="en-US" sz="2000" dirty="0" smtClean="0"/>
              <a:t>QP step-size map concatenated with YUV before the first RB</a:t>
            </a:r>
          </a:p>
          <a:p>
            <a:pPr lvl="1"/>
            <a:r>
              <a:rPr lang="en-US" sz="2000" dirty="0" smtClean="0"/>
              <a:t>QP scaling factor for B-frame to match reference block/picture quality</a:t>
            </a:r>
            <a:endParaRPr lang="en-US" sz="2000" dirty="0"/>
          </a:p>
          <a:p>
            <a:r>
              <a:rPr lang="en-US" sz="2000" dirty="0" smtClean="0"/>
              <a:t>Subtest #2</a:t>
            </a:r>
          </a:p>
          <a:p>
            <a:pPr lvl="1"/>
            <a:r>
              <a:rPr lang="en-US" sz="2000" dirty="0" smtClean="0"/>
              <a:t>Based on subtest #1, reduce RBs from 20 to 10</a:t>
            </a:r>
          </a:p>
          <a:p>
            <a:pPr lvl="1"/>
            <a:r>
              <a:rPr lang="en-US" sz="2000" dirty="0" smtClean="0"/>
              <a:t>Reduce feature map size from 128x128 to 64x64 after the first RB</a:t>
            </a:r>
            <a:endParaRPr lang="en-US" sz="2000" dirty="0"/>
          </a:p>
          <a:p>
            <a:r>
              <a:rPr lang="en-US" sz="2000" dirty="0" smtClean="0"/>
              <a:t>Subtest #3</a:t>
            </a:r>
          </a:p>
          <a:p>
            <a:pPr lvl="1"/>
            <a:r>
              <a:rPr lang="en-US" sz="2000" dirty="0"/>
              <a:t>Based on subtest #</a:t>
            </a:r>
            <a:r>
              <a:rPr lang="en-US" sz="2000" dirty="0" smtClean="0"/>
              <a:t>1, </a:t>
            </a:r>
            <a:r>
              <a:rPr lang="en-US" sz="2000" dirty="0"/>
              <a:t>r</a:t>
            </a:r>
            <a:r>
              <a:rPr lang="en-US" sz="2000" dirty="0" smtClean="0"/>
              <a:t>emove </a:t>
            </a:r>
            <a:r>
              <a:rPr lang="en-US" sz="2000" dirty="0"/>
              <a:t>Convolutional based up-sampling for </a:t>
            </a:r>
            <a:r>
              <a:rPr lang="en-US" sz="2000" dirty="0" smtClean="0"/>
              <a:t>UV.</a:t>
            </a:r>
          </a:p>
          <a:p>
            <a:pPr lvl="1"/>
            <a:r>
              <a:rPr lang="en-US" sz="2000" dirty="0" smtClean="0"/>
              <a:t>Each 128x128 Y block </a:t>
            </a:r>
            <a:r>
              <a:rPr lang="en-US" sz="2100" dirty="0"/>
              <a:t>is interleaved into four 64x64 size blocks </a:t>
            </a:r>
            <a:r>
              <a:rPr lang="en-US" sz="2100" dirty="0" smtClean="0"/>
              <a:t>to match UV </a:t>
            </a:r>
            <a:endParaRPr lang="en-US" sz="21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0276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Suggestions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Unify the training data sets and configurations</a:t>
            </a:r>
          </a:p>
          <a:p>
            <a:r>
              <a:rPr lang="en-US" dirty="0" smtClean="0"/>
              <a:t>Unify the test conditions</a:t>
            </a:r>
          </a:p>
          <a:p>
            <a:r>
              <a:rPr lang="en-US" dirty="0" smtClean="0"/>
              <a:t>Evaluate complexity by MACs</a:t>
            </a:r>
          </a:p>
          <a:p>
            <a:r>
              <a:rPr lang="en-US" dirty="0" smtClean="0"/>
              <a:t>Evaluate performance gain by combined YUV BD-rate savings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06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676</Words>
  <Application>Microsoft Office PowerPoint</Application>
  <PresentationFormat>宽屏</PresentationFormat>
  <Paragraphs>176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等线</vt:lpstr>
      <vt:lpstr>等线 Light</vt:lpstr>
      <vt:lpstr>Arial</vt:lpstr>
      <vt:lpstr>Calibri</vt:lpstr>
      <vt:lpstr>Calibri Light</vt:lpstr>
      <vt:lpstr>Times New Roman</vt:lpstr>
      <vt:lpstr>Office 主题​​</vt:lpstr>
      <vt:lpstr>Visio</vt:lpstr>
      <vt:lpstr>EE-2.1.5: JVET-U0101 In-loop filtering based on neural network </vt:lpstr>
      <vt:lpstr>Model structure</vt:lpstr>
      <vt:lpstr>Key features</vt:lpstr>
      <vt:lpstr>Training</vt:lpstr>
      <vt:lpstr>Inference</vt:lpstr>
      <vt:lpstr>Test results</vt:lpstr>
      <vt:lpstr>Suggestions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JVET-U0101 </dc:title>
  <dc:creator>Wei Chen</dc:creator>
  <cp:lastModifiedBy>Xiaoyu Xiu</cp:lastModifiedBy>
  <cp:revision>108</cp:revision>
  <dcterms:created xsi:type="dcterms:W3CDTF">2021-01-06T15:43:10Z</dcterms:created>
  <dcterms:modified xsi:type="dcterms:W3CDTF">2021-01-07T06:38:14Z</dcterms:modified>
</cp:coreProperties>
</file>