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  <p:sldId id="270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A31BF-103D-4FB6-95F2-D3DB8661E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BAD2FA-1DF0-47CC-BF47-2E4418845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4EB71-DA96-48EF-8055-CD8D5C1F3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21BE9-C308-415A-9D8D-E10A108F1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5B4BD-10C6-48EC-B9DE-D9F41437A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627FE-61CF-4D99-B969-AF155977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49A15C-623C-4D9F-9E8D-2986D1C6E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E6C28-DF87-4854-A815-65207D36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B1133-5A95-4BD8-87DC-C5E107CC9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056D0-20E5-46C1-97DA-42A320D0C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80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DE636-17F4-47B9-AC27-EE0DA877F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81553-F8A7-4D5D-B354-CE6FD6F9A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CBCDE-4C6F-4245-B5C8-124043E3E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1FB6C-8C30-4593-BBD8-63CEF1D6A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B0415-BA40-47ED-8DD6-B1539FEB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4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9438B-E509-4886-BC15-B01B43D6A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2B61A-0FD0-471A-878A-5B696E63F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A2D71-57AE-4CB8-A07C-466D5897F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07982-1B90-4B3C-9B63-1CED40EEE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403C6-EB43-4B60-ABCB-B9B13A54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0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F31C3-C10E-49B7-AA42-E42B2AF63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AE023-0336-4421-BEAB-B99CA7D2B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C8A57-989F-4EA2-B3B9-1CD5ED32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289EE-70B5-41F7-B1CE-5849D8BB9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03886-EFAF-49CE-AE8C-58B34C079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1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59F2D-CBEE-4C75-93D4-2DE7817B3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A7F9F-0C8D-4021-AF49-8C55F08C4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03D23A-155C-42EA-881C-83DEC6F933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C476D6-D057-4B36-820C-58C4E31C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44CFDD-AFA1-4C4D-AF12-EC2D2374A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C59177-BB7E-490F-BC74-D174115A2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80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A543-DD54-44FE-8CAB-A5499913F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6EE50-ED07-413F-A020-0A2209421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2A9987-EAB8-4B93-8AA1-AF72249F2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319C7A-AD87-46E8-9974-A66A938CF1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4AEF83-4424-4D0B-B151-FBE296D0F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815530-3E8A-4D1C-A6C9-DC5F43AFC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26B60A-AB9F-44F9-A48D-8D1503B56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A2C95D-CE06-4169-B47D-76E3DA6EC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82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3F18B-5E3A-4184-AC75-D3EF2B5EB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833923-F777-47F1-BDEB-4489C3EC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24E170-7A76-4E86-B8FD-7779875B9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2B2731-A8CD-47BF-A28C-9F60FB19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93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A9395C-FF03-4CC3-8F73-4F907797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63F71E-A29B-4531-8CAC-7B67899C3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63867-E1D4-4C21-A156-518F3CA61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38E60-183A-4D7D-A28E-567FE4A44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7B967-BA07-4713-ACD8-990614394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BC822-7B49-4B8F-A174-D9241E83BC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46DE4-F2F4-4EFF-A4C5-79777A944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1A15D-D593-4092-87E3-6EC887E6C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8DB26-40C1-4D15-A663-0B98566B1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6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6918D-7BE4-4BC4-8D06-CA82D284D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8DD2FB-492F-437A-A5CF-3CD1812F80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D4684-4FF1-4F11-BBC4-DFF291BF6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D55D02-DBE3-46CE-8B3A-F4C3C8DE1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74A772-E50C-4578-99F1-2B1FCCCE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60449B-975E-4CBA-BD51-B749538A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4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C0B72D-3674-468D-873E-A8FCBA18C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A76FC-76D6-422F-AE5F-CF5BB434F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62101-3494-4EA5-9418-BDE615AC2F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154BB-A0C6-40E5-B40E-2F26EF108A1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A0A0A-E574-417F-B299-98EF4920CD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FAAD8-3B83-47A9-A6C4-12B86BD137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A1E35-FE54-4E8A-B32B-E66F488CE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7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7D5FB-774C-4027-B25D-E68005657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Compression efficiency methods beyond VVC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D2F079-3441-4BD0-901B-34B734ED0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JVET-U0100</a:t>
            </a:r>
          </a:p>
          <a:p>
            <a:r>
              <a:rPr lang="en-US" sz="1800" dirty="0"/>
              <a:t>Yao-Jen Chang, Chun-Chi Chen, Jianle Chen, Jie Dong, Hilmi E. Egilmez, Nan Hu, Han Huang, Marta Karczewicz, Jingya Li, Bappaditya Ray, Kevin Reuze, Vadim Seregin, Nikolay Shlyakhov, Luong Pham Van, </a:t>
            </a:r>
            <a:r>
              <a:rPr lang="en-US" sz="1800" dirty="0" err="1"/>
              <a:t>Hongtao</a:t>
            </a:r>
            <a:r>
              <a:rPr lang="en-US" sz="1800" dirty="0"/>
              <a:t> Wang, Yan Zhang, Zhi Zhang</a:t>
            </a:r>
          </a:p>
        </p:txBody>
      </p:sp>
    </p:spTree>
    <p:extLst>
      <p:ext uri="{BB962C8B-B14F-4D97-AF65-F5344CB8AC3E}">
        <p14:creationId xmlns:p14="http://schemas.microsoft.com/office/powerpoint/2010/main" val="3162227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0DC26-D319-4D61-8CC7-FF45861F0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84" y="365125"/>
            <a:ext cx="10515600" cy="582831"/>
          </a:xfrm>
        </p:spPr>
        <p:txBody>
          <a:bodyPr>
            <a:normAutofit fontScale="90000"/>
          </a:bodyPr>
          <a:lstStyle/>
          <a:p>
            <a:r>
              <a:rPr lang="en-US" dirty="0"/>
              <a:t>Transform and coefficient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4FB70-B94A-431D-A321-0A73CA173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84" y="1216404"/>
            <a:ext cx="10515600" cy="4960559"/>
          </a:xfrm>
        </p:spPr>
        <p:txBody>
          <a:bodyPr>
            <a:normAutofit/>
          </a:bodyPr>
          <a:lstStyle/>
          <a:p>
            <a:r>
              <a:rPr lang="en-CA" sz="2000" dirty="0"/>
              <a:t>CTU and max transform size is extended to 256</a:t>
            </a:r>
          </a:p>
          <a:p>
            <a:r>
              <a:rPr lang="en-CA" sz="2000" dirty="0"/>
              <a:t>The number of LFNST sets is extended to 35 with 3 candidates</a:t>
            </a:r>
          </a:p>
          <a:p>
            <a:r>
              <a:rPr lang="en-CA" sz="2000" dirty="0"/>
              <a:t>Full 64x64 LFNST matrix is used (no zeroing out)</a:t>
            </a:r>
          </a:p>
          <a:p>
            <a:r>
              <a:rPr lang="en-CA" sz="2000" dirty="0"/>
              <a:t>8-state DQ is utilized (JVET-Q0243)</a:t>
            </a:r>
          </a:p>
          <a:p>
            <a:r>
              <a:rPr lang="en-CA" sz="2000" dirty="0"/>
              <a:t>Sign prediction is applied for up to 6 transform coefficients</a:t>
            </a:r>
            <a:r>
              <a:rPr lang="en-US" sz="2000" dirty="0"/>
              <a:t> (JVET-D0031, JVET-J0021)</a:t>
            </a:r>
            <a:endParaRPr lang="en-CA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B970D4-AF07-41F6-A5AC-297BA1E04EB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61" y="3825550"/>
            <a:ext cx="4567313" cy="21728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5310920-FE7D-4993-B38C-CF706F914CC7}"/>
                  </a:ext>
                </a:extLst>
              </p:cNvPr>
              <p:cNvSpPr/>
              <p:nvPr/>
            </p:nvSpPr>
            <p:spPr>
              <a:xfrm>
                <a:off x="5791199" y="4327161"/>
                <a:ext cx="6207967" cy="15089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𝑐𝑜𝑠𝑡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,−1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h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−1,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0,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1,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5310920-FE7D-4993-B38C-CF706F914C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199" y="4327161"/>
                <a:ext cx="6207967" cy="15089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8147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ABAF6-E93D-41C7-97D8-E4F8C69C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75" y="365126"/>
            <a:ext cx="10515600" cy="524108"/>
          </a:xfrm>
        </p:spPr>
        <p:txBody>
          <a:bodyPr>
            <a:normAutofit fontScale="90000"/>
          </a:bodyPr>
          <a:lstStyle/>
          <a:p>
            <a:r>
              <a:rPr lang="en-US" dirty="0"/>
              <a:t>Entropy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AC64B-6194-4796-9134-A1E8906A5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975" y="1065402"/>
            <a:ext cx="10515600" cy="5111561"/>
          </a:xfrm>
        </p:spPr>
        <p:txBody>
          <a:bodyPr>
            <a:normAutofit/>
          </a:bodyPr>
          <a:lstStyle/>
          <a:p>
            <a:r>
              <a:rPr lang="en-CA" sz="2000" dirty="0"/>
              <a:t>The precisions for two probability states are both increased to 15 bits, in comparison to 10 bits and 14 bits in VVC</a:t>
            </a:r>
          </a:p>
          <a:p>
            <a:r>
              <a:rPr lang="en-CA" sz="2000" dirty="0"/>
              <a:t>LPS range update process is modified as follows</a:t>
            </a:r>
          </a:p>
          <a:p>
            <a:endParaRPr lang="en-CA" sz="2000" dirty="0"/>
          </a:p>
          <a:p>
            <a:endParaRPr lang="en-CA" sz="2000" dirty="0"/>
          </a:p>
          <a:p>
            <a:endParaRPr lang="en-CA" sz="2000" dirty="0"/>
          </a:p>
          <a:p>
            <a:pPr marL="457200" lvl="1" indent="0">
              <a:buNone/>
            </a:pPr>
            <a:endParaRPr lang="en-CA" sz="1600" dirty="0"/>
          </a:p>
          <a:p>
            <a:endParaRPr lang="en-CA" sz="2000" dirty="0"/>
          </a:p>
          <a:p>
            <a:endParaRPr lang="en-CA" sz="2000" dirty="0"/>
          </a:p>
          <a:p>
            <a:r>
              <a:rPr lang="en-CA" sz="2000" dirty="0"/>
              <a:t>CABAC context window is defined for each slice type (</a:t>
            </a:r>
            <a:r>
              <a:rPr lang="en-US" sz="2000" dirty="0"/>
              <a:t>I-, B-, and P-slices</a:t>
            </a:r>
            <a:r>
              <a:rPr lang="en-CA" sz="2000" dirty="0"/>
              <a:t>)</a:t>
            </a:r>
            <a:endParaRPr lang="en-US" sz="2000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14DE03DA-94B6-4A44-87E7-FBD710D9F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032" y="2162521"/>
            <a:ext cx="4596896" cy="1056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0" rIns="91440" bIns="45720" anchor="t" anchorCtr="0">
            <a:spAutoFit/>
          </a:bodyPr>
          <a:lstStyle/>
          <a:p>
            <a:pPr marL="0" marR="0" algn="just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latin typeface="Times New Roman"/>
                <a:ea typeface="SimSun"/>
                <a:cs typeface="Times New Roman"/>
              </a:rPr>
              <a:t>if q &gt;= </a:t>
            </a:r>
            <a:r>
              <a:rPr lang="en-US" altLang="zh-CN" dirty="0">
                <a:effectLst/>
                <a:latin typeface="Times New Roman"/>
                <a:ea typeface="SimSun"/>
                <a:cs typeface="Times New Roman"/>
              </a:rPr>
              <a:t>2</a:t>
            </a:r>
            <a:r>
              <a:rPr lang="en-US" altLang="zh-CN" baseline="30000" dirty="0">
                <a:effectLst/>
                <a:latin typeface="Times New Roman"/>
                <a:ea typeface="SimSun"/>
                <a:cs typeface="Times New Roman"/>
              </a:rPr>
              <a:t>14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q = 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15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– 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–</a:t>
            </a: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q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LPS</a:t>
            </a: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( ( range </a:t>
            </a:r>
            <a:r>
              <a:rPr lang="en-CA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×</a:t>
            </a:r>
            <a:r>
              <a:rPr lang="en-CA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(q&gt;&gt;6) ) &gt;&gt;9 ) + 1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CCF156-754B-45D4-8EB6-0E8D35A97891}"/>
              </a:ext>
            </a:extLst>
          </p:cNvPr>
          <p:cNvSpPr txBox="1"/>
          <p:nvPr/>
        </p:nvSpPr>
        <p:spPr>
          <a:xfrm>
            <a:off x="3071090" y="3429000"/>
            <a:ext cx="6049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range: 	width of the current interval, 9-bit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q: 	probability state of the current context model, 15-bit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LPS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: 	updated range for LPS, 8-bit</a:t>
            </a:r>
          </a:p>
        </p:txBody>
      </p:sp>
    </p:spTree>
    <p:extLst>
      <p:ext uri="{BB962C8B-B14F-4D97-AF65-F5344CB8AC3E}">
        <p14:creationId xmlns:p14="http://schemas.microsoft.com/office/powerpoint/2010/main" val="2345150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D616A-ED1B-4431-A2EB-CB080B85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197" y="357079"/>
            <a:ext cx="10515600" cy="398273"/>
          </a:xfrm>
        </p:spPr>
        <p:txBody>
          <a:bodyPr>
            <a:normAutofit fontScale="90000"/>
          </a:bodyPr>
          <a:lstStyle/>
          <a:p>
            <a:r>
              <a:rPr lang="en-US" dirty="0"/>
              <a:t>Adaptive loop 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D81CE-28F6-427A-BC60-906A9B07E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197" y="990244"/>
            <a:ext cx="10515600" cy="5178673"/>
          </a:xfrm>
        </p:spPr>
        <p:txBody>
          <a:bodyPr>
            <a:normAutofit/>
          </a:bodyPr>
          <a:lstStyle/>
          <a:p>
            <a:r>
              <a:rPr lang="en-US" sz="2000" dirty="0" err="1"/>
              <a:t>Luma</a:t>
            </a:r>
            <a:r>
              <a:rPr lang="en-US" sz="2000" dirty="0"/>
              <a:t> and chroma filter shapes are extended to 9x9</a:t>
            </a:r>
          </a:p>
          <a:p>
            <a:r>
              <a:rPr lang="en-US" sz="2000" dirty="0"/>
              <a:t>Classification is performed on 2x2 basis</a:t>
            </a:r>
          </a:p>
          <a:p>
            <a:r>
              <a:rPr lang="en-US" sz="2000" dirty="0" err="1"/>
              <a:t>Luma</a:t>
            </a:r>
            <a:r>
              <a:rPr lang="en-US" sz="2000" dirty="0"/>
              <a:t> filtering is applied using 1 signaled F2 9x9 filter and 2 fixed F0, F1 13x13 filters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Weighting coefficients for F0 and F1 fixed filters are </a:t>
            </a:r>
            <a:r>
              <a:rPr lang="en-US" sz="2000" dirty="0" err="1"/>
              <a:t>signalled</a:t>
            </a:r>
            <a:endParaRPr lang="en-US" sz="2000" dirty="0"/>
          </a:p>
          <a:p>
            <a:r>
              <a:rPr lang="en-US" sz="2000" dirty="0"/>
              <a:t>Different 2x2 based classifiers are used for F0, F1, and F2 filters</a:t>
            </a:r>
          </a:p>
          <a:p>
            <a:pPr lvl="1"/>
            <a:r>
              <a:rPr lang="en-US" sz="1600" dirty="0"/>
              <a:t>Directionality is derived by comparing the ratio of horizontal, vertical, and diagonal gradients with a set of thresholds, which supports more edge strengths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7657832-3C47-4903-B132-DC3479934953}"/>
                  </a:ext>
                </a:extLst>
              </p:cNvPr>
              <p:cNvSpPr/>
              <p:nvPr/>
            </p:nvSpPr>
            <p:spPr>
              <a:xfrm>
                <a:off x="6398004" y="2463011"/>
                <a:ext cx="4769896" cy="8749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600" i="0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600" i="0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7657832-3C47-4903-B132-DC34799349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8004" y="2463011"/>
                <a:ext cx="4769896" cy="8749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4A5DDFF-CC9C-485C-9350-DCFD06F726DC}"/>
                  </a:ext>
                </a:extLst>
              </p:cNvPr>
              <p:cNvSpPr/>
              <p:nvPr/>
            </p:nvSpPr>
            <p:spPr>
              <a:xfrm>
                <a:off x="7431576" y="5415985"/>
                <a:ext cx="4068037" cy="686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bSup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  <m:r>
                        <a:rPr lang="en-US" sz="1600" i="0">
                          <a:latin typeface="Cambria Math" panose="02040503050406030204" pitchFamily="18" charset="0"/>
                        </a:rPr>
                        <m:t> , </m:t>
                      </m:r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bSup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4A5DDFF-CC9C-485C-9350-DCFD06F726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576" y="5415985"/>
                <a:ext cx="4068037" cy="686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2481E59-CCE3-46B6-9091-A2B76409A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910" y="2365040"/>
            <a:ext cx="4319926" cy="10639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B90134D-B761-4972-8C40-281411F78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2979296"/>
                  </p:ext>
                </p:extLst>
              </p:nvPr>
            </p:nvGraphicFramePr>
            <p:xfrm>
              <a:off x="429986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𝐷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</a:endParaRPr>
                        </a:p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B90134D-B761-4972-8C40-281411F78C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2979296"/>
                  </p:ext>
                </p:extLst>
              </p:nvPr>
            </p:nvGraphicFramePr>
            <p:xfrm>
              <a:off x="429986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3545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blipFill>
                          <a:blip r:embed="rId5"/>
                          <a:stretch>
                            <a:fillRect l="-1042" t="-1724" r="-392708" b="-36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25C7973-4B9C-4250-B51A-4C40F4F8ED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1384"/>
                  </p:ext>
                </p:extLst>
              </p:nvPr>
            </p:nvGraphicFramePr>
            <p:xfrm>
              <a:off x="3844018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𝐷</m:t>
                                    </m:r>
                                  </m:sub>
                                  <m:sup>
                                    <m:r>
                                      <a:rPr lang="en-US" sz="11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55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25C7973-4B9C-4250-B51A-4C40F4F8ED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21384"/>
                  </p:ext>
                </p:extLst>
              </p:nvPr>
            </p:nvGraphicFramePr>
            <p:xfrm>
              <a:off x="3844018" y="5174628"/>
              <a:ext cx="2860264" cy="1528001"/>
            </p:xfrm>
            <a:graphic>
              <a:graphicData uri="http://schemas.openxmlformats.org/drawingml/2006/table">
                <a:tbl>
                  <a:tblPr firstRow="1" firstCol="1" bandRow="1">
                    <a:tableStyleId>{616DA210-FB5B-4158-B5E0-FEB733F419BA}</a:tableStyleId>
                  </a:tblPr>
                  <a:tblGrid>
                    <a:gridCol w="582177">
                      <a:extLst>
                        <a:ext uri="{9D8B030D-6E8A-4147-A177-3AD203B41FA5}">
                          <a16:colId xmlns:a16="http://schemas.microsoft.com/office/drawing/2014/main" val="1925285174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531299427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2742462651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6103767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744478509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85191092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3674301648"/>
                        </a:ext>
                      </a:extLst>
                    </a:gridCol>
                    <a:gridCol w="325441">
                      <a:extLst>
                        <a:ext uri="{9D8B030D-6E8A-4147-A177-3AD203B41FA5}">
                          <a16:colId xmlns:a16="http://schemas.microsoft.com/office/drawing/2014/main" val="1601325779"/>
                        </a:ext>
                      </a:extLst>
                    </a:gridCol>
                  </a:tblGrid>
                  <a:tr h="3545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 anchor="ctr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blipFill>
                          <a:blip r:embed="rId6"/>
                          <a:stretch>
                            <a:fillRect l="-1042" t="-1724" r="-392708" b="-36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extLst>
                      <a:ext uri="{0D108BD9-81ED-4DB2-BD59-A6C34878D82A}">
                        <a16:rowId xmlns:a16="http://schemas.microsoft.com/office/drawing/2014/main" val="902846413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103910956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8775130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658821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10735397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50842667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3367250078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73025" marR="73025" marT="0" marB="0"/>
                    </a:tc>
                    <a:extLst>
                      <a:ext uri="{0D108BD9-81ED-4DB2-BD59-A6C34878D82A}">
                        <a16:rowId xmlns:a16="http://schemas.microsoft.com/office/drawing/2014/main" val="270087208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18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46083-9CED-4CA0-8FAF-B6D2A0BC4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8332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350B55-2033-4136-B783-C08A025F88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42955"/>
              </p:ext>
            </p:extLst>
          </p:nvPr>
        </p:nvGraphicFramePr>
        <p:xfrm>
          <a:off x="4043403" y="294198"/>
          <a:ext cx="6770001" cy="6391816"/>
        </p:xfrm>
        <a:graphic>
          <a:graphicData uri="http://schemas.openxmlformats.org/drawingml/2006/table">
            <a:tbl>
              <a:tblPr/>
              <a:tblGrid>
                <a:gridCol w="903401">
                  <a:extLst>
                    <a:ext uri="{9D8B030D-6E8A-4147-A177-3AD203B41FA5}">
                      <a16:colId xmlns:a16="http://schemas.microsoft.com/office/drawing/2014/main" val="423294769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3375456320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2668787786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390865765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1884987973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3220464598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3384966375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83825030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1446117991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2037108951"/>
                    </a:ext>
                  </a:extLst>
                </a:gridCol>
                <a:gridCol w="586660">
                  <a:extLst>
                    <a:ext uri="{9D8B030D-6E8A-4147-A177-3AD203B41FA5}">
                      <a16:colId xmlns:a16="http://schemas.microsoft.com/office/drawing/2014/main" val="765934800"/>
                    </a:ext>
                  </a:extLst>
                </a:gridCol>
              </a:tblGrid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9377516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 GOP32 MCTF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62575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383061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388380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18671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02780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10125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745718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196211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80806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160352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230089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706472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 GOP32 MCTF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147189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809587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537169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152976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22610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299106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318036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052206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607911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63364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586280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938322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 GOP32 MCTF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48635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13296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420257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090623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79699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94979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84107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98324"/>
                  </a:ext>
                </a:extLst>
              </a:tr>
              <a:tr h="168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776927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603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2026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2810-F830-4657-AA46-1B5D56BA0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en-US" dirty="0"/>
              <a:t>Tool on results RA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E398986-BB77-4B85-A56B-EECD46BFEA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614123"/>
              </p:ext>
            </p:extLst>
          </p:nvPr>
        </p:nvGraphicFramePr>
        <p:xfrm>
          <a:off x="643836" y="1164283"/>
          <a:ext cx="11126006" cy="45720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352671">
                  <a:extLst>
                    <a:ext uri="{9D8B030D-6E8A-4147-A177-3AD203B41FA5}">
                      <a16:colId xmlns:a16="http://schemas.microsoft.com/office/drawing/2014/main" val="1989628281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25908037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7220458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89840663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999425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084758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1214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Intra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5320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8097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Template matching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69001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Template + bilateral matching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7224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Non-adjacent candidates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70968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12-tap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29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OBMC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76409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Extended LFNST + sign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199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8869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2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D6ABD-90BB-40C3-A07A-E351DEBF7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84" y="365126"/>
            <a:ext cx="10515600" cy="315911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the modifications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E5D75-0586-4680-AA98-FCE61DA7C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84" y="1170152"/>
            <a:ext cx="6172200" cy="5322721"/>
          </a:xfrm>
        </p:spPr>
        <p:txBody>
          <a:bodyPr>
            <a:normAutofit/>
          </a:bodyPr>
          <a:lstStyle/>
          <a:p>
            <a:r>
              <a:rPr lang="en-US" sz="2400" dirty="0"/>
              <a:t>Intra</a:t>
            </a:r>
          </a:p>
          <a:p>
            <a:pPr lvl="1"/>
            <a:r>
              <a:rPr lang="en-US" sz="2000" dirty="0"/>
              <a:t>Multi-model LM</a:t>
            </a:r>
          </a:p>
          <a:p>
            <a:pPr lvl="1"/>
            <a:r>
              <a:rPr lang="en-US" sz="2000" dirty="0"/>
              <a:t>Gradient PDPC</a:t>
            </a:r>
          </a:p>
          <a:p>
            <a:pPr lvl="1"/>
            <a:r>
              <a:rPr lang="en-US" sz="2000" dirty="0"/>
              <a:t>Secondary MPM</a:t>
            </a:r>
          </a:p>
          <a:p>
            <a:pPr lvl="1"/>
            <a:r>
              <a:rPr lang="en-US" sz="2000" dirty="0"/>
              <a:t>Reference sample interpolation</a:t>
            </a:r>
          </a:p>
          <a:p>
            <a:pPr lvl="1"/>
            <a:r>
              <a:rPr lang="en-US" sz="2000" dirty="0"/>
              <a:t>Decoder side intra</a:t>
            </a:r>
          </a:p>
          <a:p>
            <a:r>
              <a:rPr lang="en-US" sz="2400" dirty="0"/>
              <a:t>Inter</a:t>
            </a:r>
          </a:p>
          <a:p>
            <a:pPr lvl="1"/>
            <a:r>
              <a:rPr lang="en-US" sz="2000" dirty="0"/>
              <a:t>Local illumination compensation</a:t>
            </a:r>
          </a:p>
          <a:p>
            <a:pPr lvl="1"/>
            <a:r>
              <a:rPr lang="en-US" sz="2000" dirty="0"/>
              <a:t>Non-adjacent candidates</a:t>
            </a:r>
          </a:p>
          <a:p>
            <a:pPr lvl="1"/>
            <a:r>
              <a:rPr lang="en-US" sz="2000" dirty="0"/>
              <a:t>Template matching</a:t>
            </a:r>
          </a:p>
          <a:p>
            <a:pPr lvl="1"/>
            <a:r>
              <a:rPr lang="en-US" sz="2000" dirty="0"/>
              <a:t>Multi-pass decoder side MV refinement</a:t>
            </a:r>
          </a:p>
          <a:p>
            <a:pPr lvl="1"/>
            <a:r>
              <a:rPr lang="en-US" sz="2000" dirty="0"/>
              <a:t>OBMC</a:t>
            </a:r>
          </a:p>
          <a:p>
            <a:pPr lvl="1"/>
            <a:r>
              <a:rPr lang="en-US" sz="2000" dirty="0"/>
              <a:t>Sample-based BDOF</a:t>
            </a:r>
          </a:p>
          <a:p>
            <a:pPr lvl="1"/>
            <a:r>
              <a:rPr lang="en-US" sz="2000" dirty="0"/>
              <a:t>12-tap interpolation</a:t>
            </a:r>
          </a:p>
          <a:p>
            <a:pPr lvl="1"/>
            <a:r>
              <a:rPr lang="en-CA" sz="2000" dirty="0"/>
              <a:t>Multi-hypothesis prediction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0F89EC-E734-4A66-AE25-2C7F641732DA}"/>
              </a:ext>
            </a:extLst>
          </p:cNvPr>
          <p:cNvSpPr txBox="1">
            <a:spLocks/>
          </p:cNvSpPr>
          <p:nvPr/>
        </p:nvSpPr>
        <p:spPr>
          <a:xfrm>
            <a:off x="5883295" y="1170153"/>
            <a:ext cx="6172200" cy="5322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Transform and coefficient coding</a:t>
            </a:r>
          </a:p>
          <a:p>
            <a:pPr lvl="1"/>
            <a:r>
              <a:rPr lang="en-US" sz="2000" dirty="0"/>
              <a:t>CTU and max transform is 256</a:t>
            </a:r>
          </a:p>
          <a:p>
            <a:pPr lvl="1"/>
            <a:r>
              <a:rPr lang="en-US" sz="2000" dirty="0"/>
              <a:t>Extended LFNST</a:t>
            </a:r>
          </a:p>
          <a:p>
            <a:pPr lvl="1"/>
            <a:r>
              <a:rPr lang="en-US" sz="2000" dirty="0"/>
              <a:t>Sign prediction</a:t>
            </a:r>
          </a:p>
          <a:p>
            <a:r>
              <a:rPr lang="en-US" sz="2400" dirty="0"/>
              <a:t>ALF</a:t>
            </a:r>
          </a:p>
          <a:p>
            <a:pPr lvl="1"/>
            <a:r>
              <a:rPr lang="en-US" sz="2000" dirty="0"/>
              <a:t>9x9 filter shape</a:t>
            </a:r>
          </a:p>
          <a:p>
            <a:pPr lvl="1"/>
            <a:r>
              <a:rPr lang="en-US" sz="2000" dirty="0"/>
              <a:t>Multiple fixed filters</a:t>
            </a:r>
          </a:p>
          <a:p>
            <a:r>
              <a:rPr lang="en-US" sz="2400" dirty="0"/>
              <a:t>Entropy coding</a:t>
            </a:r>
          </a:p>
          <a:p>
            <a:pPr lvl="1"/>
            <a:r>
              <a:rPr lang="en-US" sz="2000" dirty="0"/>
              <a:t>Extended precision</a:t>
            </a:r>
          </a:p>
          <a:p>
            <a:pPr lvl="1"/>
            <a:r>
              <a:rPr lang="en-US" sz="2000" dirty="0"/>
              <a:t>Slice type based CABAC window size</a:t>
            </a:r>
          </a:p>
        </p:txBody>
      </p:sp>
    </p:spTree>
    <p:extLst>
      <p:ext uri="{BB962C8B-B14F-4D97-AF65-F5344CB8AC3E}">
        <p14:creationId xmlns:p14="http://schemas.microsoft.com/office/powerpoint/2010/main" val="741449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8D9D8-AD35-4F92-A61D-E287DC66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73" y="348347"/>
            <a:ext cx="10515600" cy="533233"/>
          </a:xfrm>
        </p:spPr>
        <p:txBody>
          <a:bodyPr>
            <a:normAutofit fontScale="90000"/>
          </a:bodyPr>
          <a:lstStyle/>
          <a:p>
            <a:r>
              <a:rPr lang="en-US" dirty="0"/>
              <a:t>Intra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0789-973D-4344-B091-F37AE9155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973" y="1074085"/>
            <a:ext cx="10515600" cy="5402012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Multi-model LM (JVET-D0110) </a:t>
            </a:r>
          </a:p>
          <a:p>
            <a:pPr lvl="1"/>
            <a:r>
              <a:rPr lang="en-US" sz="1800" dirty="0"/>
              <a:t>Neighboring samples are classified into 2 classes</a:t>
            </a:r>
          </a:p>
          <a:p>
            <a:pPr lvl="1"/>
            <a:r>
              <a:rPr lang="en-US" sz="1800" dirty="0"/>
              <a:t>Linear model is derived per class</a:t>
            </a:r>
          </a:p>
          <a:p>
            <a:pPr lvl="1"/>
            <a:r>
              <a:rPr lang="en-US" sz="1800" dirty="0"/>
              <a:t>Linear least square method is used</a:t>
            </a:r>
          </a:p>
          <a:p>
            <a:r>
              <a:rPr lang="en-US" sz="2000" dirty="0"/>
              <a:t>Gradient PDPC (JVET-Q0391)</a:t>
            </a:r>
          </a:p>
          <a:p>
            <a:pPr lvl="1"/>
            <a:r>
              <a:rPr lang="en-US" sz="1800" dirty="0"/>
              <a:t>Gradient PDPC method of horizontal/vertical modes is extended to other modes</a:t>
            </a:r>
          </a:p>
          <a:p>
            <a:r>
              <a:rPr lang="en-US" sz="2000" dirty="0"/>
              <a:t>Secondary MPM (JVET-D0114)</a:t>
            </a:r>
          </a:p>
          <a:p>
            <a:pPr lvl="1"/>
            <a:r>
              <a:rPr lang="en-US" sz="1800" dirty="0"/>
              <a:t>Primary MPM consists of 5 entries</a:t>
            </a:r>
          </a:p>
          <a:p>
            <a:pPr lvl="1"/>
            <a:r>
              <a:rPr lang="en-US" sz="1800" dirty="0"/>
              <a:t>Secondary MPM list of 16 entries is introduced</a:t>
            </a:r>
          </a:p>
          <a:p>
            <a:pPr lvl="1"/>
            <a:r>
              <a:rPr lang="en-US" sz="1800" dirty="0"/>
              <a:t>Shape dependent order of neighboring blocks to construct the list</a:t>
            </a:r>
          </a:p>
          <a:p>
            <a:r>
              <a:rPr lang="en-US" sz="2000" dirty="0"/>
              <a:t>Reference sample interpolation (JVET-D0119)</a:t>
            </a:r>
          </a:p>
          <a:p>
            <a:pPr lvl="1"/>
            <a:r>
              <a:rPr lang="en-US" sz="1800" dirty="0"/>
              <a:t>4-tap cubic interpolation is replaced by 6-tap filter</a:t>
            </a:r>
          </a:p>
          <a:p>
            <a:pPr lvl="1"/>
            <a:r>
              <a:rPr lang="en-US" sz="1800" dirty="0"/>
              <a:t>6-tap Gaussian filter is used for larger blocks</a:t>
            </a:r>
          </a:p>
          <a:p>
            <a:pPr lvl="1"/>
            <a:r>
              <a:rPr lang="en-US" sz="1800" dirty="0"/>
              <a:t>4-tap filtering is used instead of the nearest neighbor to derive extended reference</a:t>
            </a:r>
          </a:p>
          <a:p>
            <a:r>
              <a:rPr lang="en-US" sz="2000" dirty="0"/>
              <a:t>Decoder side intra mode derivation (JVET-O0449)</a:t>
            </a:r>
          </a:p>
          <a:p>
            <a:pPr lvl="1"/>
            <a:r>
              <a:rPr lang="en-US" sz="1800" dirty="0"/>
              <a:t>Intra prediction is derived as a weighted average between Planar and two derived directions</a:t>
            </a:r>
          </a:p>
          <a:p>
            <a:pPr lvl="1"/>
            <a:r>
              <a:rPr lang="en-US" sz="1800" dirty="0"/>
              <a:t>The first DIMD mode is stored with a block and is included into the primary MPM list of the neighboring blocks</a:t>
            </a:r>
          </a:p>
        </p:txBody>
      </p:sp>
    </p:spTree>
    <p:extLst>
      <p:ext uri="{BB962C8B-B14F-4D97-AF65-F5344CB8AC3E}">
        <p14:creationId xmlns:p14="http://schemas.microsoft.com/office/powerpoint/2010/main" val="338973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08344-8DE3-45CC-894A-E5EA86557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526" y="245162"/>
            <a:ext cx="10515600" cy="485095"/>
          </a:xfrm>
        </p:spPr>
        <p:txBody>
          <a:bodyPr>
            <a:normAutofit fontScale="90000"/>
          </a:bodyPr>
          <a:lstStyle/>
          <a:p>
            <a:r>
              <a:rPr lang="en-US" dirty="0"/>
              <a:t>Local illumination compensation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C0C97-F109-4529-BE67-DE5DEE409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734" y="1206635"/>
            <a:ext cx="6672943" cy="5355869"/>
          </a:xfrm>
        </p:spPr>
        <p:txBody>
          <a:bodyPr>
            <a:normAutofit/>
          </a:bodyPr>
          <a:lstStyle/>
          <a:p>
            <a:r>
              <a:rPr lang="en-CA" sz="2000" dirty="0"/>
              <a:t>Linear model compensating local illumination variation is derived between current block and its prediction block.</a:t>
            </a:r>
          </a:p>
          <a:p>
            <a:r>
              <a:rPr lang="en-CA" sz="2000" dirty="0"/>
              <a:t>It is based on CE test JVET-O0066 with the following changes:</a:t>
            </a:r>
          </a:p>
          <a:p>
            <a:pPr lvl="1" hangingPunct="0"/>
            <a:r>
              <a:rPr lang="en-US" sz="1800" dirty="0"/>
              <a:t>LIC is disabled for blocks with less than 32 </a:t>
            </a:r>
            <a:r>
              <a:rPr lang="en-US" sz="1800" dirty="0" err="1"/>
              <a:t>luma</a:t>
            </a:r>
            <a:r>
              <a:rPr lang="en-US" sz="1800" dirty="0"/>
              <a:t> samples;</a:t>
            </a:r>
          </a:p>
          <a:p>
            <a:pPr lvl="1" hangingPunct="0"/>
            <a:r>
              <a:rPr lang="en-US" sz="1800" dirty="0"/>
              <a:t>For both non-subblock and affine modes, LIC parameter derivation is performed based on the template block samples corresponding to the current CU, instead of partial template block samples corresponding to first top-left 16x16 unit;</a:t>
            </a:r>
          </a:p>
          <a:p>
            <a:pPr lvl="1" hangingPunct="0"/>
            <a:r>
              <a:rPr lang="en-US" sz="1800" dirty="0"/>
              <a:t>Intra neighbor samples can be used in LIC parameter derivation;</a:t>
            </a:r>
          </a:p>
          <a:p>
            <a:pPr lvl="1" hangingPunct="0"/>
            <a:r>
              <a:rPr lang="en-US" sz="1800" dirty="0"/>
              <a:t>Samples of the reference block template are generated by using MC with the block MV without rounding it to integer-</a:t>
            </a:r>
            <a:r>
              <a:rPr lang="en-US" sz="1800" dirty="0" err="1"/>
              <a:t>pel</a:t>
            </a:r>
            <a:r>
              <a:rPr lang="en-US" sz="1800" dirty="0"/>
              <a:t> precision.</a:t>
            </a:r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F12AB3-978E-458F-BBA4-1BE53914F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881" y="170775"/>
            <a:ext cx="4768286" cy="27330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824A63-4498-45E7-BFB8-46F923A02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846" y="3078866"/>
            <a:ext cx="2818072" cy="24179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89EFC7-BD9E-4019-B2D9-0CA08331B113}"/>
              </a:ext>
            </a:extLst>
          </p:cNvPr>
          <p:cNvSpPr txBox="1"/>
          <p:nvPr/>
        </p:nvSpPr>
        <p:spPr>
          <a:xfrm>
            <a:off x="8088846" y="5738093"/>
            <a:ext cx="3170262" cy="82740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For sub-block modes (affine), LIC model is derived based on the boundary sub-blocks and the derived single model is applied to the entire block</a:t>
            </a:r>
          </a:p>
        </p:txBody>
      </p:sp>
    </p:spTree>
    <p:extLst>
      <p:ext uri="{BB962C8B-B14F-4D97-AF65-F5344CB8AC3E}">
        <p14:creationId xmlns:p14="http://schemas.microsoft.com/office/powerpoint/2010/main" val="72911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06E98-36DF-463D-8A72-585A71D97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2" y="365125"/>
            <a:ext cx="10515600" cy="501149"/>
          </a:xfrm>
        </p:spPr>
        <p:txBody>
          <a:bodyPr>
            <a:normAutofit fontScale="90000"/>
          </a:bodyPr>
          <a:lstStyle/>
          <a:p>
            <a:r>
              <a:rPr lang="en-US" dirty="0"/>
              <a:t>Non-adjacent spatial candidate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FDC09-8068-4E9E-A170-68042F914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52" y="1219200"/>
            <a:ext cx="10515600" cy="4957763"/>
          </a:xfrm>
        </p:spPr>
        <p:txBody>
          <a:bodyPr>
            <a:normAutofit/>
          </a:bodyPr>
          <a:lstStyle/>
          <a:p>
            <a:r>
              <a:rPr lang="en-CA" sz="2400" dirty="0"/>
              <a:t>Non-adjacent spatial merge candidates are inserted after TMVP for regular merge mode </a:t>
            </a:r>
            <a:r>
              <a:rPr lang="en-US" sz="2400" dirty="0"/>
              <a:t> (JVET-L0399)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2F8087-CAC2-4782-B612-AD5715B899EE}"/>
              </a:ext>
            </a:extLst>
          </p:cNvPr>
          <p:cNvSpPr/>
          <p:nvPr/>
        </p:nvSpPr>
        <p:spPr>
          <a:xfrm>
            <a:off x="494252" y="2841121"/>
            <a:ext cx="609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Spatial candidates for blocks 2</a:t>
            </a:r>
            <a:r>
              <a:rPr lang="en-CA" dirty="0">
                <a:ea typeface="SimSun" panose="02010600030101010101" pitchFamily="2" charset="-122"/>
                <a:sym typeface="Wingdings" panose="05000000000000000000" pitchFamily="2" charset="2"/>
              </a:rPr>
              <a:t>134</a:t>
            </a:r>
            <a:endParaRPr lang="en-US" dirty="0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Spatial candidate (block 5) if previous number less than 4</a:t>
            </a:r>
            <a:endParaRPr lang="en-US" dirty="0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TMVP candidate</a:t>
            </a:r>
            <a:endParaRPr lang="en-US" dirty="0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i="1" u="sng" dirty="0">
                <a:ea typeface="SimSun" panose="02010600030101010101" pitchFamily="2" charset="-122"/>
              </a:rPr>
              <a:t>Non-adjacent spatial candidates (blocks 6 to 23)</a:t>
            </a:r>
            <a:endParaRPr lang="en-US" dirty="0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HMVP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Pair-wise</a:t>
            </a:r>
            <a:endParaRPr lang="en-US" dirty="0">
              <a:ea typeface="SimSun" panose="02010600030101010101" pitchFamily="2" charset="-12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CA" dirty="0">
                <a:ea typeface="SimSun" panose="02010600030101010101" pitchFamily="2" charset="-122"/>
              </a:rPr>
              <a:t>Zero candidates</a:t>
            </a:r>
            <a:endParaRPr lang="en-US" dirty="0">
              <a:ea typeface="SimSun" panose="02010600030101010101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C4F7DC-DB1B-45FB-B34F-578A2F52EAF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521" y="2004836"/>
            <a:ext cx="4809101" cy="421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0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A2A21-55BA-4010-9502-FAD4D97A4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594" y="356736"/>
            <a:ext cx="10515600" cy="565317"/>
          </a:xfrm>
        </p:spPr>
        <p:txBody>
          <a:bodyPr>
            <a:normAutofit fontScale="90000"/>
          </a:bodyPr>
          <a:lstStyle/>
          <a:p>
            <a:r>
              <a:rPr lang="en-US" dirty="0"/>
              <a:t>Template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ACC75-6E8B-493B-94B0-CAB4E850F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594" y="1114558"/>
            <a:ext cx="11233558" cy="50540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Decode side MV refinement based on template matching (JVET-J0021)</a:t>
            </a:r>
          </a:p>
          <a:p>
            <a:r>
              <a:rPr lang="en-US" sz="2000" dirty="0"/>
              <a:t>Search range is [-8, +8] around the initial MV using iterative search process</a:t>
            </a:r>
          </a:p>
          <a:p>
            <a:r>
              <a:rPr lang="en-US" sz="2000" dirty="0"/>
              <a:t>Initial MV comes from the merge mode or AMVP</a:t>
            </a:r>
          </a:p>
          <a:p>
            <a:r>
              <a:rPr lang="en-US" sz="2000" dirty="0"/>
              <a:t>In AMVP mode, MVP is refined by this process</a:t>
            </a:r>
            <a:endParaRPr lang="en-US" sz="2000" dirty="0">
              <a:cs typeface="Calibri"/>
            </a:endParaRPr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B6DC64-FC97-44E7-A4BE-A7FD410B58E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066" y="3429000"/>
            <a:ext cx="4887340" cy="2424214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89D820-5CAA-4015-AB0E-571BD479F7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215297"/>
              </p:ext>
            </p:extLst>
          </p:nvPr>
        </p:nvGraphicFramePr>
        <p:xfrm>
          <a:off x="442466" y="3225106"/>
          <a:ext cx="6153249" cy="2773615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498092">
                  <a:extLst>
                    <a:ext uri="{9D8B030D-6E8A-4147-A177-3AD203B41FA5}">
                      <a16:colId xmlns:a16="http://schemas.microsoft.com/office/drawing/2014/main" val="731673923"/>
                    </a:ext>
                  </a:extLst>
                </a:gridCol>
                <a:gridCol w="645109">
                  <a:extLst>
                    <a:ext uri="{9D8B030D-6E8A-4147-A177-3AD203B41FA5}">
                      <a16:colId xmlns:a16="http://schemas.microsoft.com/office/drawing/2014/main" val="2099718756"/>
                    </a:ext>
                  </a:extLst>
                </a:gridCol>
                <a:gridCol w="716598">
                  <a:extLst>
                    <a:ext uri="{9D8B030D-6E8A-4147-A177-3AD203B41FA5}">
                      <a16:colId xmlns:a16="http://schemas.microsoft.com/office/drawing/2014/main" val="1211201432"/>
                    </a:ext>
                  </a:extLst>
                </a:gridCol>
                <a:gridCol w="885117">
                  <a:extLst>
                    <a:ext uri="{9D8B030D-6E8A-4147-A177-3AD203B41FA5}">
                      <a16:colId xmlns:a16="http://schemas.microsoft.com/office/drawing/2014/main" val="1710425097"/>
                    </a:ext>
                  </a:extLst>
                </a:gridCol>
                <a:gridCol w="1029018">
                  <a:extLst>
                    <a:ext uri="{9D8B030D-6E8A-4147-A177-3AD203B41FA5}">
                      <a16:colId xmlns:a16="http://schemas.microsoft.com/office/drawing/2014/main" val="856380034"/>
                    </a:ext>
                  </a:extLst>
                </a:gridCol>
                <a:gridCol w="688117">
                  <a:extLst>
                    <a:ext uri="{9D8B030D-6E8A-4147-A177-3AD203B41FA5}">
                      <a16:colId xmlns:a16="http://schemas.microsoft.com/office/drawing/2014/main" val="2565740137"/>
                    </a:ext>
                  </a:extLst>
                </a:gridCol>
                <a:gridCol w="691198">
                  <a:extLst>
                    <a:ext uri="{9D8B030D-6E8A-4147-A177-3AD203B41FA5}">
                      <a16:colId xmlns:a16="http://schemas.microsoft.com/office/drawing/2014/main" val="3545180617"/>
                    </a:ext>
                  </a:extLst>
                </a:gridCol>
              </a:tblGrid>
              <a:tr h="16201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Search pattern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AMVR mode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Merge mode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775363"/>
                  </a:ext>
                </a:extLst>
              </a:tr>
              <a:tr h="4027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Full-pel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Half-pel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Quarter-pel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AltIF=0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AltIF=1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3255281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4-pel diamond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0469968"/>
                  </a:ext>
                </a:extLst>
              </a:tr>
              <a:tr h="16201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4-pel cross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6108707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Full-pel diamond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4647521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Full-pel cross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6596365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Half-pel cross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7539165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Quarter-pel cross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2862147"/>
                  </a:ext>
                </a:extLst>
              </a:tr>
              <a:tr h="324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1/8-pel cross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2881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358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7C06-1F11-49A2-80D9-8EF4DA11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08" y="365126"/>
            <a:ext cx="11353800" cy="49894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Multi-pass decoder-side motion vector refinement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6428B-A29F-402D-8AC1-96D6F6BE5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808" y="1026368"/>
            <a:ext cx="10515600" cy="5150596"/>
          </a:xfrm>
        </p:spPr>
        <p:txBody>
          <a:bodyPr>
            <a:normAutofit/>
          </a:bodyPr>
          <a:lstStyle/>
          <a:p>
            <a:r>
              <a:rPr lang="en-US" sz="2400" dirty="0"/>
              <a:t>Bilateral merge is applied to bi-prediction only, and both MVs are simultaneously refined in a symmetrical manner</a:t>
            </a:r>
          </a:p>
          <a:p>
            <a:r>
              <a:rPr lang="en-US" sz="2400" dirty="0"/>
              <a:t>First pass:</a:t>
            </a:r>
          </a:p>
          <a:p>
            <a:pPr lvl="1"/>
            <a:r>
              <a:rPr lang="en-US" sz="2000" dirty="0"/>
              <a:t>Bilateral template matching is applied to the whole block to get the updated MV</a:t>
            </a:r>
          </a:p>
          <a:p>
            <a:pPr lvl="1"/>
            <a:r>
              <a:rPr lang="en-US" sz="2000" dirty="0"/>
              <a:t>3x3 square search is used within up to [-8, +8]</a:t>
            </a:r>
          </a:p>
          <a:p>
            <a:pPr lvl="1"/>
            <a:r>
              <a:rPr lang="en-US" sz="2000" dirty="0"/>
              <a:t>MV distance cost is added to SAD matching cost</a:t>
            </a:r>
          </a:p>
          <a:p>
            <a:pPr lvl="1"/>
            <a:r>
              <a:rPr lang="en-US" sz="2000" dirty="0"/>
              <a:t>Search is terminated if the cost in the center of 3x3 square reaches the minimum</a:t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FED74F-FA83-4D57-BEDD-BF02ACD1C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741" y="4108894"/>
            <a:ext cx="4632534" cy="25595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4B8F26-36FD-4748-9A2C-D2EF7AFCE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279" y="3901608"/>
            <a:ext cx="3268374" cy="243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21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7C06-1F11-49A2-80D9-8EF4DA11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418" y="365126"/>
            <a:ext cx="11353800" cy="49894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Multi-pass decoder-side motion vector refinement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6428B-A29F-402D-8AC1-96D6F6BE5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418" y="1026368"/>
            <a:ext cx="10515600" cy="5150596"/>
          </a:xfrm>
        </p:spPr>
        <p:txBody>
          <a:bodyPr>
            <a:normAutofit/>
          </a:bodyPr>
          <a:lstStyle/>
          <a:p>
            <a:r>
              <a:rPr lang="en-US" sz="2400" dirty="0"/>
              <a:t>Second pass:</a:t>
            </a:r>
          </a:p>
          <a:p>
            <a:pPr lvl="1"/>
            <a:r>
              <a:rPr lang="en-US" sz="2000" dirty="0"/>
              <a:t>Bilateral template matching is applied to 16x16 subblocks to update the first pass MV</a:t>
            </a:r>
          </a:p>
          <a:p>
            <a:pPr lvl="1"/>
            <a:r>
              <a:rPr lang="en-US" sz="2000" dirty="0"/>
              <a:t>Full integer search is performed within up to [-8, +8]</a:t>
            </a:r>
          </a:p>
          <a:p>
            <a:pPr lvl="1"/>
            <a:r>
              <a:rPr lang="en-US" sz="2000" dirty="0"/>
              <a:t>SATD cost is multiplied by the cost factor depending on the search region</a:t>
            </a:r>
          </a:p>
          <a:p>
            <a:pPr lvl="1"/>
            <a:r>
              <a:rPr lang="en-US" sz="2000" dirty="0"/>
              <a:t>Each region is processed in the raster scan order</a:t>
            </a:r>
          </a:p>
          <a:p>
            <a:pPr lvl="1"/>
            <a:r>
              <a:rPr lang="en-US" sz="2000" dirty="0"/>
              <a:t>Integer search is terminated if the minimum cost in the search region is less than a threshold</a:t>
            </a:r>
          </a:p>
          <a:p>
            <a:pPr lvl="1"/>
            <a:r>
              <a:rPr lang="en-CA" sz="2000" dirty="0"/>
              <a:t>The existed DMVR fractional sample refinement is further applied to the derived integer MV</a:t>
            </a:r>
          </a:p>
          <a:p>
            <a:r>
              <a:rPr lang="en-CA" sz="2400" dirty="0"/>
              <a:t>Third pass:</a:t>
            </a:r>
          </a:p>
          <a:p>
            <a:pPr lvl="1"/>
            <a:r>
              <a:rPr lang="en-CA" sz="2000" dirty="0"/>
              <a:t>BDOF refinement is applied to 8x8 subblocks</a:t>
            </a:r>
          </a:p>
          <a:p>
            <a:pPr lvl="1"/>
            <a:r>
              <a:rPr lang="en-CA" sz="2000" dirty="0"/>
              <a:t>For each 8x8 subblock, </a:t>
            </a:r>
            <a:r>
              <a:rPr lang="en-CA" sz="2000" dirty="0" err="1"/>
              <a:t>Vx</a:t>
            </a:r>
            <a:r>
              <a:rPr lang="en-CA" sz="2000" dirty="0"/>
              <a:t> and </a:t>
            </a:r>
            <a:r>
              <a:rPr lang="en-CA" sz="2000" dirty="0" err="1"/>
              <a:t>Vy</a:t>
            </a:r>
            <a:r>
              <a:rPr lang="en-CA" sz="2000" dirty="0"/>
              <a:t> offsets are derived</a:t>
            </a:r>
          </a:p>
          <a:p>
            <a:pPr lvl="1"/>
            <a:r>
              <a:rPr lang="en-US" sz="2000" dirty="0" err="1"/>
              <a:t>Vx</a:t>
            </a:r>
            <a:r>
              <a:rPr lang="en-US" sz="2000" dirty="0"/>
              <a:t> and </a:t>
            </a:r>
            <a:r>
              <a:rPr lang="en-US" sz="2000" dirty="0" err="1"/>
              <a:t>Vy</a:t>
            </a:r>
            <a:r>
              <a:rPr lang="en-US" sz="2000" dirty="0"/>
              <a:t> are rounded to 1/16 and clipped </a:t>
            </a:r>
            <a:r>
              <a:rPr lang="en-CA" sz="2000" dirty="0"/>
              <a:t>between -32 and 32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0E7ADF7-B4B8-4E8B-86B3-BF0BED2A0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7108" y="37247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D4B7C0-85A2-4DAA-BA99-878D2B66C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992834"/>
              </p:ext>
            </p:extLst>
          </p:nvPr>
        </p:nvGraphicFramePr>
        <p:xfrm>
          <a:off x="8892074" y="3724712"/>
          <a:ext cx="2668701" cy="266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3105302" imgH="3105161" progId="Visio.Drawing.15">
                  <p:embed/>
                </p:oleObj>
              </mc:Choice>
              <mc:Fallback>
                <p:oleObj name="Visio" r:id="rId3" imgW="3105302" imgH="3105161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D4B7C0-85A2-4DAA-BA99-878D2B66CB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2074" y="3724712"/>
                        <a:ext cx="2668701" cy="26687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5111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76EAE-B544-49EB-8C89-15F63963D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61" y="381903"/>
            <a:ext cx="10515600" cy="666721"/>
          </a:xfrm>
        </p:spPr>
        <p:txBody>
          <a:bodyPr>
            <a:normAutofit fontScale="90000"/>
          </a:bodyPr>
          <a:lstStyle/>
          <a:p>
            <a:r>
              <a:rPr lang="en-US" dirty="0"/>
              <a:t>Other inter modifications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9BB54-538E-4C91-8EE6-D94325DE5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361" y="1166070"/>
            <a:ext cx="10515600" cy="552123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OBMC (JVET-L0101)</a:t>
            </a:r>
          </a:p>
          <a:p>
            <a:pPr lvl="1"/>
            <a:r>
              <a:rPr lang="en-US" sz="2000" dirty="0"/>
              <a:t>Top and left CU boundaries are refined using neighbor block motion</a:t>
            </a:r>
          </a:p>
          <a:p>
            <a:pPr lvl="1"/>
            <a:r>
              <a:rPr lang="en-CA" sz="2000" dirty="0"/>
              <a:t>Top, left, bottom, and right subblock boundaries are refined </a:t>
            </a:r>
            <a:r>
              <a:rPr lang="en-US" sz="2000" dirty="0"/>
              <a:t>using neighbor subblock motion</a:t>
            </a:r>
            <a:endParaRPr lang="en-CA" sz="2000" dirty="0"/>
          </a:p>
          <a:p>
            <a:r>
              <a:rPr lang="en-CA" sz="2400" dirty="0"/>
              <a:t>Sample-based BDOF</a:t>
            </a:r>
          </a:p>
          <a:p>
            <a:pPr lvl="1"/>
            <a:r>
              <a:rPr lang="en-CA" sz="2000" dirty="0"/>
              <a:t>Instead of the block basis, BDOF refinement is derived per sample</a:t>
            </a:r>
          </a:p>
          <a:p>
            <a:pPr lvl="1"/>
            <a:r>
              <a:rPr lang="en-CA" sz="2000" dirty="0"/>
              <a:t>5x5 window around each sample is used to derive Vx and Vy refinement</a:t>
            </a:r>
          </a:p>
          <a:p>
            <a:pPr lvl="1"/>
            <a:r>
              <a:rPr lang="en-CA" sz="2000" dirty="0"/>
              <a:t>On 8x8 subblock basis, whether to apply BDOF or not is determined by checking the SAD between the two reference subblocks against a threshold</a:t>
            </a:r>
          </a:p>
          <a:p>
            <a:r>
              <a:rPr lang="en-CA" sz="2400" dirty="0"/>
              <a:t>Multi-hypothesis prediction (JVET-M0425)</a:t>
            </a:r>
          </a:p>
          <a:p>
            <a:pPr lvl="1"/>
            <a:r>
              <a:rPr lang="en-CA" sz="2000" dirty="0"/>
              <a:t>Applied to bi-prediction in AMVP mode (for non equal BCW weights), affine AMVP, and regular merge mode</a:t>
            </a:r>
          </a:p>
          <a:p>
            <a:pPr lvl="1"/>
            <a:r>
              <a:rPr lang="en-CA" sz="2000" dirty="0"/>
              <a:t>Up to 2 additional predictors are signalled or inherited for merge mode</a:t>
            </a:r>
          </a:p>
          <a:p>
            <a:r>
              <a:rPr lang="en-CA" sz="2200" dirty="0"/>
              <a:t>12-tap interpolation for </a:t>
            </a:r>
            <a:r>
              <a:rPr lang="en-CA" sz="2200" dirty="0" err="1"/>
              <a:t>luma</a:t>
            </a:r>
            <a:endParaRPr lang="en-CA" sz="2200" dirty="0"/>
          </a:p>
          <a:p>
            <a:endParaRPr lang="en-CA" sz="2200" dirty="0">
              <a:cs typeface="Calibri"/>
            </a:endParaRPr>
          </a:p>
          <a:p>
            <a:pPr lvl="1"/>
            <a:endParaRPr lang="en-CA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0582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612306-C9F0-434D-A76E-23E63723F908}">
  <ds:schemaRefs>
    <ds:schemaRef ds:uri="2d713343-d069-4d9c-a0e4-feacafe3e3fc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a4784b13-8bb2-4d79-9d47-3a3867450a90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9C04479-5CDB-4C10-AF9F-1D9805EFC4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93BFB0-6469-4EAE-B86D-718A481172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20671</TotalTime>
  <Words>2115</Words>
  <Application>Microsoft Office PowerPoint</Application>
  <PresentationFormat>Widescreen</PresentationFormat>
  <Paragraphs>664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Microsoft Sans Serif</vt:lpstr>
      <vt:lpstr>Times New Roman</vt:lpstr>
      <vt:lpstr>Office Theme</vt:lpstr>
      <vt:lpstr>Visio</vt:lpstr>
      <vt:lpstr>Compression efficiency methods beyond VVC</vt:lpstr>
      <vt:lpstr>Summary of the modifications</vt:lpstr>
      <vt:lpstr>Intra prediction</vt:lpstr>
      <vt:lpstr>Local illumination compensation</vt:lpstr>
      <vt:lpstr>Non-adjacent spatial candidate</vt:lpstr>
      <vt:lpstr>Template matching</vt:lpstr>
      <vt:lpstr>Multi-pass decoder-side motion vector refinement (1)</vt:lpstr>
      <vt:lpstr>Multi-pass decoder-side motion vector refinement (2)</vt:lpstr>
      <vt:lpstr>Other inter modifications</vt:lpstr>
      <vt:lpstr>Transform and coefficient coding</vt:lpstr>
      <vt:lpstr>Entropy coding</vt:lpstr>
      <vt:lpstr>Adaptive loop filter</vt:lpstr>
      <vt:lpstr>Results</vt:lpstr>
      <vt:lpstr>Tool on results 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Vadim Seregin</dc:creator>
  <cp:lastModifiedBy>Vadim Seregin</cp:lastModifiedBy>
  <cp:revision>59</cp:revision>
  <dcterms:created xsi:type="dcterms:W3CDTF">2020-12-27T23:16:27Z</dcterms:created>
  <dcterms:modified xsi:type="dcterms:W3CDTF">2021-01-12T06:22:00Z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