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0"/>
  </p:notesMasterIdLst>
  <p:handoutMasterIdLst>
    <p:handoutMasterId r:id="rId11"/>
  </p:handoutMasterIdLst>
  <p:sldIdLst>
    <p:sldId id="435" r:id="rId5"/>
    <p:sldId id="778" r:id="rId6"/>
    <p:sldId id="788" r:id="rId7"/>
    <p:sldId id="789" r:id="rId8"/>
    <p:sldId id="790" r:id="rId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88"/>
            <p14:sldId id="789"/>
            <p14:sldId id="7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25" d="100"/>
          <a:sy n="125" d="100"/>
        </p:scale>
        <p:origin x="96" y="9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66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1.vsdx"/><Relationship Id="rId5" Type="http://schemas.openxmlformats.org/officeDocument/2006/relationships/image" Target="../media/image14.emf"/><Relationship Id="rId4" Type="http://schemas.openxmlformats.org/officeDocument/2006/relationships/package" Target="../embeddings/Microsoft_Visio_Drawing.vs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JVET-U0077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AHG11: </a:t>
            </a:r>
            <a:r>
              <a:rPr lang="en-US" sz="2400" dirty="0">
                <a:solidFill>
                  <a:schemeClr val="bg1"/>
                </a:solidFill>
                <a:ea typeface="Times New Roman" panose="02020603050405020304" pitchFamily="18" charset="0"/>
              </a:rPr>
              <a:t>Revisiting SAO in-loop filter with Neural Networks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Franck Galpin, Thierry Dumas, Pavel Nikitin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Motivation: limit decoder complexity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6 or 5 conv layers + leaky-</a:t>
            </a:r>
            <a:r>
              <a:rPr lang="en-US" sz="1200" dirty="0" err="1"/>
              <a:t>relu</a:t>
            </a:r>
            <a:r>
              <a:rPr lang="en-US" sz="1200" dirty="0"/>
              <a:t> activation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16-bits integers parameters: decodable bitstream with bit-accurate decoded/reconstructed pictures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Homogeneous framework: NN inference realized with standard C++ code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Replace regular SAO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02AC117-11EC-4BC9-9021-171ABCB86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675654"/>
              </p:ext>
            </p:extLst>
          </p:nvPr>
        </p:nvGraphicFramePr>
        <p:xfrm>
          <a:off x="3652433" y="1954788"/>
          <a:ext cx="5241347" cy="1167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Visio" r:id="rId4" imgW="8972303" imgH="2000250" progId="Visio.Drawing.15">
                  <p:embed/>
                </p:oleObj>
              </mc:Choice>
              <mc:Fallback>
                <p:oleObj name="Visio" r:id="rId4" imgW="8972303" imgH="2000250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433" y="1954788"/>
                        <a:ext cx="5241347" cy="11675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2FFAAE1-C592-4D46-8855-F0BE27C4DD3D}"/>
              </a:ext>
            </a:extLst>
          </p:cNvPr>
          <p:cNvSpPr txBox="1"/>
          <p:nvPr/>
        </p:nvSpPr>
        <p:spPr>
          <a:xfrm>
            <a:off x="867376" y="2429751"/>
            <a:ext cx="2358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V1 architecture (6 </a:t>
            </a:r>
            <a:r>
              <a:rPr lang="fr-FR" dirty="0" err="1"/>
              <a:t>layers</a:t>
            </a:r>
            <a:r>
              <a:rPr lang="fr-FR" dirty="0"/>
              <a:t>)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05B727B-2303-4336-9492-FE44C76BA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009847"/>
              </p:ext>
            </p:extLst>
          </p:nvPr>
        </p:nvGraphicFramePr>
        <p:xfrm>
          <a:off x="4354685" y="3281069"/>
          <a:ext cx="4539095" cy="1151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Visio" r:id="rId6" imgW="7896074" imgH="2000250" progId="Visio.Drawing.15">
                  <p:embed/>
                </p:oleObj>
              </mc:Choice>
              <mc:Fallback>
                <p:oleObj name="Visio" r:id="rId6" imgW="7896074" imgH="2000250" progId="Visio.Drawing.15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1CBF9DE-89CC-4AB6-8A50-47B856FB1E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4685" y="3281069"/>
                        <a:ext cx="4539095" cy="1151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8EDEF37-E930-44C1-83A7-3014296BF933}"/>
              </a:ext>
            </a:extLst>
          </p:cNvPr>
          <p:cNvSpPr txBox="1"/>
          <p:nvPr/>
        </p:nvSpPr>
        <p:spPr>
          <a:xfrm>
            <a:off x="867376" y="3649703"/>
            <a:ext cx="2358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V2 architecture (5 </a:t>
            </a:r>
            <a:r>
              <a:rPr lang="fr-FR" dirty="0" err="1"/>
              <a:t>layers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Multiple models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Multiple models combinable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K=7 models for </a:t>
            </a:r>
            <a:r>
              <a:rPr lang="en-US" sz="1200" dirty="0" err="1"/>
              <a:t>luma</a:t>
            </a:r>
            <a:r>
              <a:rPr lang="en-US" sz="1200" dirty="0"/>
              <a:t>, K=1 for chroma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Models may be combined (weighted linear combination)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Parameters selectable per CTU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B70252-CB33-4724-A260-070ADA5FF22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27676" y="2346960"/>
            <a:ext cx="6037104" cy="23949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998B7-A076-4357-B84A-1B44CE172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1620836"/>
            <a:ext cx="2217420" cy="412386"/>
          </a:xfrm>
          <a:prstGeom prst="rect">
            <a:avLst/>
          </a:prstGeom>
        </p:spPr>
      </p:pic>
      <p:sp>
        <p:nvSpPr>
          <p:cNvPr id="9" name="Arc 8">
            <a:extLst>
              <a:ext uri="{FF2B5EF4-FFF2-40B4-BE49-F238E27FC236}">
                <a16:creationId xmlns:a16="http://schemas.microsoft.com/office/drawing/2014/main" id="{FEFE84F4-926D-4388-9DE2-D0D41ACD4628}"/>
              </a:ext>
            </a:extLst>
          </p:cNvPr>
          <p:cNvSpPr/>
          <p:nvPr/>
        </p:nvSpPr>
        <p:spPr>
          <a:xfrm>
            <a:off x="5234940" y="1827029"/>
            <a:ext cx="1005840" cy="1823372"/>
          </a:xfrm>
          <a:prstGeom prst="arc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F30F3CA-01E0-4764-BA72-9BD1F0131F17}"/>
              </a:ext>
            </a:extLst>
          </p:cNvPr>
          <p:cNvSpPr/>
          <p:nvPr/>
        </p:nvSpPr>
        <p:spPr>
          <a:xfrm rot="10800000" flipH="1">
            <a:off x="5684520" y="2052115"/>
            <a:ext cx="556260" cy="137202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678943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500C2D-0FA4-485D-A6A5-7EA5B4ACE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134" y="945589"/>
            <a:ext cx="4709602" cy="21093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B5155E-B8EC-4119-B2E6-DF24DEF42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18" y="945591"/>
            <a:ext cx="3372542" cy="20683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C90E6D-EF97-42AA-99FF-511ADB671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0093" y="3173210"/>
            <a:ext cx="3959157" cy="157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66939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394D4B-4F56-4E5E-859F-CBD32CC88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3" y="767796"/>
            <a:ext cx="3492689" cy="12454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F77CCD-42CB-4F91-8BA8-7E973C7D3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3" y="2051430"/>
            <a:ext cx="3509791" cy="12253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C7FFF8-9AED-424F-9D4B-8330EE2C7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3" y="3348626"/>
            <a:ext cx="3498703" cy="12253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D3ADC9-F47E-4F75-832D-64E255071D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048" y="768946"/>
            <a:ext cx="3479529" cy="12442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DCA7AE-D44E-43E5-B946-2C5A7EDB4C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0893" y="2051430"/>
            <a:ext cx="3490683" cy="12261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405CB4-5DEA-4228-8551-927B0F7719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2047" y="3363017"/>
            <a:ext cx="3479529" cy="12109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D5375B-5EC5-4521-8CD2-B7989B4AFDAD}"/>
              </a:ext>
            </a:extLst>
          </p:cNvPr>
          <p:cNvSpPr txBox="1"/>
          <p:nvPr/>
        </p:nvSpPr>
        <p:spPr>
          <a:xfrm>
            <a:off x="111755" y="493367"/>
            <a:ext cx="2047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V1 architecture (6 </a:t>
            </a:r>
            <a:r>
              <a:rPr lang="fr-FR" sz="1200" i="1" dirty="0" err="1"/>
              <a:t>layers</a:t>
            </a:r>
            <a:r>
              <a:rPr lang="fr-FR" sz="1200" i="1" dirty="0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A400A8-5896-4DFD-A4F0-4E29195E34DC}"/>
              </a:ext>
            </a:extLst>
          </p:cNvPr>
          <p:cNvSpPr txBox="1"/>
          <p:nvPr/>
        </p:nvSpPr>
        <p:spPr>
          <a:xfrm>
            <a:off x="6856787" y="514388"/>
            <a:ext cx="2047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V2 architecture (5 </a:t>
            </a:r>
            <a:r>
              <a:rPr lang="fr-FR" sz="1200" i="1" dirty="0" err="1"/>
              <a:t>layers</a:t>
            </a:r>
            <a:r>
              <a:rPr lang="fr-FR" sz="12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17752315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4923</TotalTime>
  <Words>164</Words>
  <Application>Microsoft Office PowerPoint</Application>
  <PresentationFormat>On-screen Show (16:9)</PresentationFormat>
  <Paragraphs>33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Office Theme</vt:lpstr>
      <vt:lpstr>Microsoft Visio Drawing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465</cp:revision>
  <dcterms:created xsi:type="dcterms:W3CDTF">2019-10-21T15:02:13Z</dcterms:created>
  <dcterms:modified xsi:type="dcterms:W3CDTF">2021-01-05T15:49:38Z</dcterms:modified>
</cp:coreProperties>
</file>