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5">
  <p:sldMasterIdLst>
    <p:sldMasterId id="2147483661" r:id="rId1"/>
  </p:sldMasterIdLst>
  <p:notesMasterIdLst>
    <p:notesMasterId r:id="rId9"/>
  </p:notesMasterIdLst>
  <p:handoutMasterIdLst>
    <p:handoutMasterId r:id="rId10"/>
  </p:handoutMasterIdLst>
  <p:sldIdLst>
    <p:sldId id="334" r:id="rId2"/>
    <p:sldId id="394" r:id="rId3"/>
    <p:sldId id="414" r:id="rId4"/>
    <p:sldId id="427" r:id="rId5"/>
    <p:sldId id="418" r:id="rId6"/>
    <p:sldId id="412" r:id="rId7"/>
    <p:sldId id="426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F9"/>
    <a:srgbClr val="FF6E9B"/>
    <a:srgbClr val="E9EBF5"/>
    <a:srgbClr val="008EF9"/>
    <a:srgbClr val="E7E6E6"/>
    <a:srgbClr val="8EFD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88797" autoAdjust="0"/>
  </p:normalViewPr>
  <p:slideViewPr>
    <p:cSldViewPr snapToGrid="0" snapToObjects="1">
      <p:cViewPr varScale="1">
        <p:scale>
          <a:sx n="97" d="100"/>
          <a:sy n="97" d="100"/>
        </p:scale>
        <p:origin x="1074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85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BF1AF8-18C9-6B41-80B9-5803F2C02F13}" type="datetimeFigureOut">
              <a:rPr kumimoji="1" lang="zh-CN" altLang="en-US" smtClean="0"/>
              <a:t>2021/1/5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8F61A-3756-8F47-A939-7025159FDBFD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346783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81E99E-6CDE-0945-8EA2-2F351A602D0D}" type="datetimeFigureOut">
              <a:rPr kumimoji="1" lang="zh-CN" altLang="en-US" smtClean="0"/>
              <a:t>2021/1/5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6290F-95E1-084E-BE33-5030BA1A83E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09188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14378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60039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60124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027489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113825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6290F-95E1-084E-BE33-5030BA1A83E4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41557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标题 1"/>
          <p:cNvSpPr>
            <a:spLocks noGrp="1"/>
          </p:cNvSpPr>
          <p:nvPr>
            <p:ph type="ctrTitle"/>
          </p:nvPr>
        </p:nvSpPr>
        <p:spPr>
          <a:xfrm>
            <a:off x="838199" y="1122363"/>
            <a:ext cx="9720715" cy="2387600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5400" spc="3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369056" cy="165576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/>
                </a:solidFill>
                <a:latin typeface="Microsoft YaHei" charset="-122"/>
                <a:ea typeface="Microsoft YaHei" charset="-122"/>
                <a:cs typeface="Microsoft YaHei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dirty="0"/>
              <a:t>单击此处编辑母版副标题样式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19387" y="6441610"/>
            <a:ext cx="2953228" cy="122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4311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horz"/>
          <a:lstStyle>
            <a:lvl1pPr marL="0" indent="0">
              <a:lnSpc>
                <a:spcPct val="150000"/>
              </a:lnSpc>
              <a:buFontTx/>
              <a:buNone/>
              <a:defRPr/>
            </a:lvl1pPr>
            <a:lvl2pPr marL="457200" indent="0">
              <a:lnSpc>
                <a:spcPct val="150000"/>
              </a:lnSpc>
              <a:buFontTx/>
              <a:buNone/>
              <a:defRPr/>
            </a:lvl2pPr>
            <a:lvl3pPr marL="914400" indent="0">
              <a:lnSpc>
                <a:spcPct val="150000"/>
              </a:lnSpc>
              <a:buFontTx/>
              <a:buNone/>
              <a:defRPr/>
            </a:lvl3pPr>
            <a:lvl4pPr marL="1371600" indent="0">
              <a:lnSpc>
                <a:spcPct val="150000"/>
              </a:lnSpc>
              <a:buFontTx/>
              <a:buNone/>
              <a:defRPr/>
            </a:lvl4pPr>
            <a:lvl5pPr marL="1828800" indent="0">
              <a:lnSpc>
                <a:spcPct val="150000"/>
              </a:lnSpc>
              <a:buFontTx/>
              <a:buNone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442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8174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839788" y="2766218"/>
            <a:ext cx="4628949" cy="1325563"/>
          </a:xfrm>
        </p:spPr>
        <p:txBody>
          <a:bodyPr>
            <a:normAutofit/>
          </a:bodyPr>
          <a:lstStyle>
            <a:lvl1pPr>
              <a:defRPr sz="4000" spc="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62811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8705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61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616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53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82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244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32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37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839788" y="1646859"/>
            <a:ext cx="6256751" cy="160020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9" name="图片占位符 2"/>
          <p:cNvSpPr>
            <a:spLocks noGrp="1"/>
          </p:cNvSpPr>
          <p:nvPr>
            <p:ph type="pic" idx="1"/>
          </p:nvPr>
        </p:nvSpPr>
        <p:spPr>
          <a:xfrm>
            <a:off x="7732642" y="735497"/>
            <a:ext cx="3622745" cy="512555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10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3424237"/>
            <a:ext cx="6256751" cy="1941167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0579569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39987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14731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1A1A3934-BF91-4F4B-BAD6-C2B4A25EEAA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872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</p:titleStyle>
    <p:bodyStyle>
      <a:lvl1pPr marL="228600" indent="-228600" algn="l" defTabSz="914400" rtl="0" eaLnBrk="1" latinLnBrk="0" hangingPunct="1">
        <a:lnSpc>
          <a:spcPct val="20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1pPr>
      <a:lvl2pPr marL="6858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2pPr>
      <a:lvl3pPr marL="11430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3pPr>
      <a:lvl4pPr marL="16002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4pPr>
      <a:lvl5pPr marL="2057400" indent="-228600" algn="l" defTabSz="914400" rtl="0" eaLnBrk="1" latinLnBrk="0" hangingPunct="1">
        <a:lnSpc>
          <a:spcPct val="20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Microsoft YaHei" charset="-122"/>
          <a:ea typeface="Microsoft YaHei" charset="-122"/>
          <a:cs typeface="Microsoft YaHei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1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>
          <a:xfrm>
            <a:off x="735368" y="1781236"/>
            <a:ext cx="10515600" cy="399870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JVET-U0067 </a:t>
            </a:r>
            <a:r>
              <a:rPr lang="en-US" altLang="zh-CN" sz="4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40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-CA" b="1" dirty="0" smtClean="0"/>
              <a:t>AHG8</a:t>
            </a:r>
            <a:r>
              <a:rPr lang="en-CA" b="1" dirty="0"/>
              <a:t>: </a:t>
            </a:r>
            <a:r>
              <a:rPr lang="en-CA" b="1" dirty="0" smtClean="0"/>
              <a:t>On </a:t>
            </a:r>
            <a:r>
              <a:rPr lang="en-CA" b="1" dirty="0"/>
              <a:t>ALF clipping of high bit-depth coding </a:t>
            </a:r>
            <a:r>
              <a:rPr lang="en-CA" b="1" dirty="0" smtClean="0"/>
              <a:t>  </a:t>
            </a:r>
            <a:endParaRPr lang="en-US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日期占位符 3"/>
          <p:cNvSpPr txBox="1">
            <a:spLocks/>
          </p:cNvSpPr>
          <p:nvPr/>
        </p:nvSpPr>
        <p:spPr>
          <a:xfrm>
            <a:off x="9534161" y="6173787"/>
            <a:ext cx="1969503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429CA18-0809-40B7-A7CE-37A82373AA09}" type="datetime1">
              <a:rPr lang="zh-CN" altLang="en-US" sz="2800" smtClean="0"/>
              <a:pPr/>
              <a:t>2021/1/5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9290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2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30812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Problem statement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The </a:t>
            </a:r>
            <a:r>
              <a:rPr lang="en-US" sz="2400" dirty="0"/>
              <a:t>coding gain of ALF is reduced if the coding bit-depth/bit-rate is increased. </a:t>
            </a:r>
            <a:endParaRPr lang="en-US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At </a:t>
            </a:r>
            <a:r>
              <a:rPr lang="en-US" sz="2400" dirty="0"/>
              <a:t>the very high bit-rate, the reconstructed frame consists of lot of details and high frequency components. Applying ALF </a:t>
            </a:r>
            <a:r>
              <a:rPr lang="en-US" sz="2400" dirty="0" smtClean="0"/>
              <a:t>may </a:t>
            </a:r>
            <a:r>
              <a:rPr lang="en-US" sz="2400" dirty="0"/>
              <a:t>remove the details/high frequencies which ultimately impact the coding performance</a:t>
            </a:r>
            <a:r>
              <a:rPr lang="en-US" sz="2400" dirty="0" smtClean="0"/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In order to reduce the over-filtering of high bit-depth and high bit-rate operating range, in the proposed method, the effect of over filtering process is reduced by adjusting the clipping </a:t>
            </a:r>
            <a:r>
              <a:rPr lang="en-US" sz="2400" dirty="0" smtClean="0"/>
              <a:t>values.  </a:t>
            </a:r>
            <a:endParaRPr lang="en-US" sz="2400" dirty="0"/>
          </a:p>
          <a:p>
            <a:r>
              <a:rPr lang="en-US" sz="2400" dirty="0" smtClean="0"/>
              <a:t>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5856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3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863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012723" y="1012174"/>
                <a:ext cx="6096000" cy="128849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algn="ctr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CA" sz="1600" i="1" smtClean="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𝑖𝑓</m:t>
                      </m:r>
                      <m:r>
                        <a:rPr lang="en-CA" sz="160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 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CA" sz="1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𝑐</m:t>
                          </m:r>
                          <m:d>
                            <m:dPr>
                              <m:ctrlPr>
                                <a:rPr lang="en-US" sz="16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CA" sz="16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𝑘</m:t>
                              </m:r>
                              <m:r>
                                <a:rPr lang="en-CA" sz="1600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, </m:t>
                              </m:r>
                              <m:r>
                                <a:rPr lang="en-CA" sz="16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𝑙</m:t>
                              </m:r>
                            </m:e>
                          </m:d>
                          <m:r>
                            <a:rPr lang="en-CA" sz="1600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&lt;</m:t>
                          </m:r>
                          <m:sSup>
                            <m:sSupPr>
                              <m:ctrlPr>
                                <a:rPr lang="en-US" sz="16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CA" sz="1600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CA" sz="16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</a:rPr>
                                <m:t>𝐵𝑖𝑡𝐷𝑒𝑝𝑡h</m:t>
                              </m:r>
                            </m:sup>
                          </m:sSup>
                        </m:e>
                      </m:d>
                      <m:r>
                        <a:rPr lang="en-CA" sz="1600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,</m:t>
                      </m:r>
                    </m:oMath>
                  </m:oMathPara>
                </a14:m>
                <a:endParaRPr lang="en-US" sz="1600" dirty="0" smtClean="0">
                  <a:latin typeface="Cambria Math" panose="02040503050406030204" pitchFamily="18" charset="0"/>
                  <a:ea typeface="Times New Roman" panose="02020603050405020304" pitchFamily="18" charset="0"/>
                </a:endParaRPr>
              </a:p>
              <a:p>
                <a:pPr algn="ctr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sz="1600" dirty="0" smtClean="0">
                    <a:ea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sz="160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c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𝑘</m:t>
                        </m:r>
                        <m:r>
                          <a:rPr lang="en-CA" sz="1600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, </m:t>
                        </m:r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𝑙</m:t>
                        </m:r>
                      </m:e>
                    </m:d>
                    <m:r>
                      <a:rPr lang="en-CA" sz="160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=</m:t>
                    </m:r>
                    <m:r>
                      <a:rPr lang="en-CA" sz="16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𝑐</m:t>
                    </m:r>
                    <m:d>
                      <m:dPr>
                        <m:ctrlPr>
                          <a:rPr lang="en-US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𝑘</m:t>
                        </m:r>
                        <m:r>
                          <a:rPr lang="en-CA" sz="1600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.</m:t>
                        </m:r>
                        <m:r>
                          <a:rPr lang="en-CA" sz="1600" i="1">
                            <a:latin typeface="Cambria Math" panose="02040503050406030204" pitchFamily="18" charset="0"/>
                            <a:ea typeface="Times New Roman" panose="02020603050405020304" pitchFamily="18" charset="0"/>
                          </a:rPr>
                          <m:t>𝑙</m:t>
                        </m:r>
                      </m:e>
                    </m:d>
                    <m:r>
                      <a:rPr lang="en-CA" sz="1600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≫</m:t>
                    </m:r>
                    <m:r>
                      <a:rPr lang="en-CA" sz="1600" i="1">
                        <a:latin typeface="Cambria Math" panose="02040503050406030204" pitchFamily="18" charset="0"/>
                        <a:ea typeface="Times New Roman" panose="02020603050405020304" pitchFamily="18" charset="0"/>
                      </a:rPr>
                      <m:t>𝑐𝑙𝑖𝑝𝑆h𝑖𝑓𝑡</m:t>
                    </m:r>
                  </m:oMath>
                </a14:m>
                <a:endParaRPr lang="en-US" sz="16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US" sz="16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The </a:t>
                </a:r>
                <a:r>
                  <a:rPr lang="en-CA" sz="1600" i="1" dirty="0" err="1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clipShift</a:t>
                </a:r>
                <a:r>
                  <a:rPr lang="en-CA" sz="1600" dirty="0"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is derived as follows:</a:t>
                </a:r>
                <a:endParaRPr lang="en-US" sz="1600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  <a:p>
                <a:pPr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𝑐𝑙𝑖𝑝𝑆h𝑖𝑓𝑡</m:t>
                      </m:r>
                      <m:r>
                        <a:rPr lang="en-US" sz="16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=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𝐵𝑖𝑡𝐷𝑒𝑝𝑡h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≤10</m:t>
                          </m:r>
                        </m:e>
                      </m:d>
                      <m:r>
                        <a:rPr lang="en-US" sz="1600" i="1">
                          <a:latin typeface="Cambria Math" panose="02040503050406030204" pitchFamily="18" charset="0"/>
                          <a:ea typeface="Times New Roman" panose="02020603050405020304" pitchFamily="18" charset="0"/>
                        </a:rPr>
                        <m:t>?0 :</m:t>
                      </m:r>
                      <m:d>
                        <m:dPr>
                          <m:ctrlPr>
                            <a:rPr lang="en-US" sz="1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𝐵𝑖𝑡𝐷𝑒𝑝𝑡h</m:t>
                          </m:r>
                          <m:r>
                            <a:rPr lang="en-US" sz="1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</a:rPr>
                            <m:t>−9</m:t>
                          </m:r>
                        </m:e>
                      </m:d>
                    </m:oMath>
                  </m:oMathPara>
                </a14:m>
                <a:endParaRPr lang="en-US" dirty="0">
                  <a:latin typeface="Times New Roman" panose="02020603050405020304" pitchFamily="18" charset="0"/>
                  <a:ea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2723" y="1012174"/>
                <a:ext cx="6096000" cy="1288494"/>
              </a:xfrm>
              <a:prstGeom prst="rect">
                <a:avLst/>
              </a:prstGeom>
              <a:blipFill>
                <a:blip r:embed="rId3"/>
                <a:stretch>
                  <a:fillRect l="-500" b="-28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90462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4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93848" y="0"/>
            <a:ext cx="28632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54305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937" y="486961"/>
            <a:ext cx="4786070" cy="586938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6080" y="-140810"/>
            <a:ext cx="5025209" cy="6862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95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9147313" y="6002380"/>
            <a:ext cx="2743200" cy="365125"/>
          </a:xfrm>
        </p:spPr>
        <p:txBody>
          <a:bodyPr/>
          <a:lstStyle/>
          <a:p>
            <a:fld id="{1A1A3934-BF91-4F4B-BAD6-C2B4A25EEAA6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637977" y="-90439"/>
            <a:ext cx="59525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results: Anchor VTM-11.0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48959" y="432781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4486438" y="525530"/>
            <a:ext cx="34973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Proposed method</a:t>
            </a:r>
            <a:endParaRPr lang="en-CA" sz="1600" dirty="0" smtClean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662085"/>
              </p:ext>
            </p:extLst>
          </p:nvPr>
        </p:nvGraphicFramePr>
        <p:xfrm>
          <a:off x="989254" y="818355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062981"/>
              </p:ext>
            </p:extLst>
          </p:nvPr>
        </p:nvGraphicFramePr>
        <p:xfrm>
          <a:off x="964357" y="2570803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2.01%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2.48%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3.92%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4.75%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7529110"/>
              </p:ext>
            </p:extLst>
          </p:nvPr>
        </p:nvGraphicFramePr>
        <p:xfrm>
          <a:off x="936334" y="4198987"/>
          <a:ext cx="10515602" cy="1104132"/>
        </p:xfrm>
        <a:graphic>
          <a:graphicData uri="http://schemas.openxmlformats.org/drawingml/2006/table">
            <a:tbl>
              <a:tblPr firstRow="1" firstCol="1" bandRow="1"/>
              <a:tblGrid>
                <a:gridCol w="786596">
                  <a:extLst>
                    <a:ext uri="{9D8B030D-6E8A-4147-A177-3AD203B41FA5}">
                      <a16:colId xmlns:a16="http://schemas.microsoft.com/office/drawing/2014/main" val="1306425423"/>
                    </a:ext>
                  </a:extLst>
                </a:gridCol>
                <a:gridCol w="680526">
                  <a:extLst>
                    <a:ext uri="{9D8B030D-6E8A-4147-A177-3AD203B41FA5}">
                      <a16:colId xmlns:a16="http://schemas.microsoft.com/office/drawing/2014/main" val="2043971341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436647514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945706564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7756474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00927127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1569253500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2713828509"/>
                    </a:ext>
                  </a:extLst>
                </a:gridCol>
                <a:gridCol w="597561">
                  <a:extLst>
                    <a:ext uri="{9D8B030D-6E8A-4147-A177-3AD203B41FA5}">
                      <a16:colId xmlns:a16="http://schemas.microsoft.com/office/drawing/2014/main" val="3509617675"/>
                    </a:ext>
                  </a:extLst>
                </a:gridCol>
                <a:gridCol w="569206">
                  <a:extLst>
                    <a:ext uri="{9D8B030D-6E8A-4147-A177-3AD203B41FA5}">
                      <a16:colId xmlns:a16="http://schemas.microsoft.com/office/drawing/2014/main" val="1312700401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1240464012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940287613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3894942239"/>
                    </a:ext>
                  </a:extLst>
                </a:gridCol>
                <a:gridCol w="702580">
                  <a:extLst>
                    <a:ext uri="{9D8B030D-6E8A-4147-A177-3AD203B41FA5}">
                      <a16:colId xmlns:a16="http://schemas.microsoft.com/office/drawing/2014/main" val="2176104723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12618211"/>
                    </a:ext>
                  </a:extLst>
                </a:gridCol>
                <a:gridCol w="757191">
                  <a:extLst>
                    <a:ext uri="{9D8B030D-6E8A-4147-A177-3AD203B41FA5}">
                      <a16:colId xmlns:a16="http://schemas.microsoft.com/office/drawing/2014/main" val="692825826"/>
                    </a:ext>
                  </a:extLst>
                </a:gridCol>
              </a:tblGrid>
              <a:tr h="184022">
                <a:tc rowSpan="2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PQ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HDR HLG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SVT RGB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3669224"/>
                  </a:ext>
                </a:extLst>
              </a:tr>
              <a:tr h="1840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wV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Y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U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V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Yu Mincho"/>
                        </a:rPr>
                        <a:t>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Enc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Dec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7429349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AI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1354106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LDB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3460313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</a:rPr>
                        <a:t>RA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37497"/>
                  </a:ext>
                </a:extLst>
              </a:tr>
              <a:tr h="184022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100" b="1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DengXian"/>
                          <a:cs typeface="+mn-cs"/>
                        </a:rPr>
                        <a:t>Overall</a:t>
                      </a:r>
                      <a:endParaRPr 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DengXian"/>
                        <a:cs typeface="+mn-cs"/>
                      </a:endParaRPr>
                    </a:p>
                  </a:txBody>
                  <a:tcPr marL="17789" marR="1778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1476801"/>
                  </a:ext>
                </a:extLst>
              </a:tr>
            </a:tbl>
          </a:graphicData>
        </a:graphic>
      </p:graphicFrame>
      <p:sp>
        <p:nvSpPr>
          <p:cNvPr id="20" name="Rectangle 19"/>
          <p:cNvSpPr/>
          <p:nvPr/>
        </p:nvSpPr>
        <p:spPr>
          <a:xfrm>
            <a:off x="4486438" y="2283193"/>
            <a:ext cx="350718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Tool OFF test: Disable ALF_CCALF</a:t>
            </a:r>
            <a:endParaRPr lang="en-CA" sz="1600" dirty="0" smtClean="0"/>
          </a:p>
        </p:txBody>
      </p:sp>
      <p:sp>
        <p:nvSpPr>
          <p:cNvPr id="13" name="Rectangle 12"/>
          <p:cNvSpPr/>
          <p:nvPr/>
        </p:nvSpPr>
        <p:spPr>
          <a:xfrm>
            <a:off x="4468563" y="3891231"/>
            <a:ext cx="350718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smtClean="0"/>
              <a:t>Tool OFF test: Disable ALF clipping</a:t>
            </a:r>
            <a:endParaRPr lang="en-CA" sz="1600" dirty="0" smtClean="0"/>
          </a:p>
        </p:txBody>
      </p:sp>
    </p:spTree>
    <p:extLst>
      <p:ext uri="{BB962C8B-B14F-4D97-AF65-F5344CB8AC3E}">
        <p14:creationId xmlns:p14="http://schemas.microsoft.com/office/powerpoint/2010/main" val="252764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6</a:t>
            </a:fld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37977" y="411013"/>
            <a:ext cx="20409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zh-CN" alt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Proposed to adjust ALF clipping values at high-bit depth</a:t>
            </a:r>
            <a:endParaRPr lang="en-CA" sz="2400" dirty="0" smtClean="0"/>
          </a:p>
          <a:p>
            <a:pPr lvl="1"/>
            <a:endParaRPr lang="en-CA" sz="24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 smtClean="0"/>
              <a:t>Following results are reported: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PQ sequence Y : -0.04% (AI), -0.29% (LDB), -0.26% (RA) </a:t>
            </a:r>
            <a:endParaRPr lang="en-US" sz="20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HLG sequence Y: </a:t>
            </a:r>
            <a:r>
              <a:rPr lang="en-US" sz="2000" dirty="0"/>
              <a:t>-</a:t>
            </a:r>
            <a:r>
              <a:rPr lang="en-US" sz="2000" dirty="0" smtClean="0"/>
              <a:t>0.01% </a:t>
            </a:r>
            <a:r>
              <a:rPr lang="en-US" sz="2000" dirty="0"/>
              <a:t>(AI), -</a:t>
            </a:r>
            <a:r>
              <a:rPr lang="en-US" sz="2000" dirty="0" smtClean="0"/>
              <a:t>0.04% </a:t>
            </a:r>
            <a:r>
              <a:rPr lang="en-US" sz="2000" dirty="0"/>
              <a:t>(LDB), -</a:t>
            </a:r>
            <a:r>
              <a:rPr lang="en-US" sz="2000" dirty="0" smtClean="0"/>
              <a:t>0.02% </a:t>
            </a:r>
            <a:r>
              <a:rPr lang="en-US" sz="2000" dirty="0"/>
              <a:t>(RA)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000" dirty="0" smtClean="0"/>
              <a:t>SVT sequence G: </a:t>
            </a:r>
            <a:r>
              <a:rPr lang="en-US" sz="2000" dirty="0"/>
              <a:t>-</a:t>
            </a:r>
            <a:r>
              <a:rPr lang="en-US" sz="2000" dirty="0" smtClean="0"/>
              <a:t>0.00% </a:t>
            </a:r>
            <a:r>
              <a:rPr lang="en-US" sz="2000" dirty="0"/>
              <a:t>(AI), </a:t>
            </a:r>
            <a:r>
              <a:rPr lang="en-US" sz="2000" dirty="0" smtClean="0"/>
              <a:t>0.01% </a:t>
            </a:r>
            <a:r>
              <a:rPr lang="en-US" sz="2000" dirty="0"/>
              <a:t>(LDB), </a:t>
            </a:r>
            <a:r>
              <a:rPr lang="en-US" sz="2000" dirty="0" smtClean="0"/>
              <a:t>0.00% </a:t>
            </a:r>
            <a:r>
              <a:rPr lang="en-US" sz="2000" dirty="0"/>
              <a:t>(RA) </a:t>
            </a:r>
            <a:endParaRPr lang="en-US" sz="24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47584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A1A3934-BF91-4F4B-BAD6-C2B4A25EEAA6}" type="slidenum">
              <a:rPr lang="zh-CN" altLang="en-US" smtClean="0"/>
              <a:pPr/>
              <a:t>7</a:t>
            </a:fld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763953" y="934233"/>
            <a:ext cx="10740903" cy="0"/>
          </a:xfrm>
          <a:prstGeom prst="line">
            <a:avLst/>
          </a:prstGeom>
          <a:ln w="22225">
            <a:solidFill>
              <a:srgbClr val="008EF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763953" y="1000166"/>
            <a:ext cx="108967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600" dirty="0" smtClean="0"/>
              <a:t>Thanks Qualcomm for cross-checking. </a:t>
            </a:r>
            <a:endParaRPr lang="en-US" sz="3600" dirty="0"/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77598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浅色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18254</TotalTime>
  <Words>655</Words>
  <Application>Microsoft Office PowerPoint</Application>
  <PresentationFormat>Widescreen</PresentationFormat>
  <Paragraphs>278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Microsoft YaHei</vt:lpstr>
      <vt:lpstr>宋体</vt:lpstr>
      <vt:lpstr>Arial</vt:lpstr>
      <vt:lpstr>Calibri</vt:lpstr>
      <vt:lpstr>Cambria Math</vt:lpstr>
      <vt:lpstr>DengXian</vt:lpstr>
      <vt:lpstr>Times New Roman</vt:lpstr>
      <vt:lpstr>Yu Mincho</vt:lpstr>
      <vt:lpstr>浅色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用户</dc:creator>
  <cp:lastModifiedBy>SARWER, Mohammed Golam</cp:lastModifiedBy>
  <cp:revision>1537</cp:revision>
  <dcterms:created xsi:type="dcterms:W3CDTF">2018-05-21T01:42:17Z</dcterms:created>
  <dcterms:modified xsi:type="dcterms:W3CDTF">2021-01-06T06:05:26Z</dcterms:modified>
</cp:coreProperties>
</file>