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031" r:id="rId1"/>
  </p:sldMasterIdLst>
  <p:notesMasterIdLst>
    <p:notesMasterId r:id="rId13"/>
  </p:notesMasterIdLst>
  <p:handoutMasterIdLst>
    <p:handoutMasterId r:id="rId14"/>
  </p:handoutMasterIdLst>
  <p:sldIdLst>
    <p:sldId id="315" r:id="rId2"/>
    <p:sldId id="321" r:id="rId3"/>
    <p:sldId id="335" r:id="rId4"/>
    <p:sldId id="336" r:id="rId5"/>
    <p:sldId id="337" r:id="rId6"/>
    <p:sldId id="339" r:id="rId7"/>
    <p:sldId id="340" r:id="rId8"/>
    <p:sldId id="341" r:id="rId9"/>
    <p:sldId id="342" r:id="rId10"/>
    <p:sldId id="343" r:id="rId11"/>
    <p:sldId id="320" r:id="rId12"/>
  </p:sldIdLst>
  <p:sldSz cx="9144000" cy="6858000" type="screen4x3"/>
  <p:notesSz cx="6805613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>
          <p15:clr>
            <a:srgbClr val="A4A3A4"/>
          </p15:clr>
        </p15:guide>
        <p15:guide id="2" orient="horz" pos="4046">
          <p15:clr>
            <a:srgbClr val="A4A3A4"/>
          </p15:clr>
        </p15:guide>
        <p15:guide id="3" orient="horz" pos="2159">
          <p15:clr>
            <a:srgbClr val="A4A3A4"/>
          </p15:clr>
        </p15:guide>
        <p15:guide id="4" orient="horz" pos="119">
          <p15:clr>
            <a:srgbClr val="A4A3A4"/>
          </p15:clr>
        </p15:guide>
        <p15:guide id="5" pos="274">
          <p15:clr>
            <a:srgbClr val="A4A3A4"/>
          </p15:clr>
        </p15:guide>
        <p15:guide id="6" pos="2879">
          <p15:clr>
            <a:srgbClr val="A4A3A4"/>
          </p15:clr>
        </p15:guide>
        <p15:guide id="7" pos="5621">
          <p15:clr>
            <a:srgbClr val="A4A3A4"/>
          </p15:clr>
        </p15:guide>
        <p15:guide id="8" pos="366">
          <p15:clr>
            <a:srgbClr val="A4A3A4"/>
          </p15:clr>
        </p15:guide>
        <p15:guide id="9" pos="44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CCFF"/>
    <a:srgbClr val="FFEEB9"/>
    <a:srgbClr val="FF9999"/>
    <a:srgbClr val="F3F3FB"/>
    <a:srgbClr val="E7F4F5"/>
    <a:srgbClr val="C9E7E9"/>
    <a:srgbClr val="FFDD71"/>
    <a:srgbClr val="FFE5E5"/>
    <a:srgbClr val="FFB9B9"/>
    <a:srgbClr val="DEF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07" autoAdjust="0"/>
    <p:restoredTop sz="96574" autoAdjust="0"/>
  </p:normalViewPr>
  <p:slideViewPr>
    <p:cSldViewPr>
      <p:cViewPr varScale="1">
        <p:scale>
          <a:sx n="103" d="100"/>
          <a:sy n="103" d="100"/>
        </p:scale>
        <p:origin x="2268" y="108"/>
      </p:cViewPr>
      <p:guideLst>
        <p:guide orient="horz" pos="232"/>
        <p:guide orient="horz" pos="4046"/>
        <p:guide orient="horz" pos="2159"/>
        <p:guide orient="horz" pos="119"/>
        <p:guide pos="274"/>
        <p:guide pos="2879"/>
        <p:guide pos="5621"/>
        <p:guide pos="366"/>
        <p:guide pos="4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0CA118E9-B086-42CD-921F-F42FE8E0173F}" type="datetime1">
              <a:rPr lang="ja-JP" altLang="en-US"/>
              <a:pPr>
                <a:defRPr/>
              </a:pPr>
              <a:t>2020/6/23</a:t>
            </a:fld>
            <a:endParaRPr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B55CAF1-C374-45EC-AA18-A0CBCF202F93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38148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57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660235A-EEE4-4233-821A-3370407A8DE7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93394982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227EB4-4E75-4FB9-9FF8-43F5EE0AD496}" type="slidenum">
              <a:rPr lang="en-US" altLang="ja-JP" smtClean="0">
                <a:ea typeface="ＭＳ Ｐゴシック" pitchFamily="50" charset="-128"/>
              </a:rPr>
              <a:pPr/>
              <a:t>1</a:t>
            </a:fld>
            <a:endParaRPr lang="en-US" altLang="ja-JP" dirty="0">
              <a:ea typeface="ＭＳ Ｐゴシック" pitchFamily="50" charset="-128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ja-JP" altLang="en-US" dirty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269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720000" y="2340000"/>
            <a:ext cx="7704000" cy="502629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200" baseline="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720000" y="3059999"/>
            <a:ext cx="7704000" cy="43200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>
              <a:buFontTx/>
              <a:buNone/>
              <a:defRPr sz="200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サブタイトルの書式設定</a:t>
            </a:r>
            <a:endParaRPr lang="en-US" altLang="ja-JP" dirty="0"/>
          </a:p>
        </p:txBody>
      </p:sp>
      <p:sp>
        <p:nvSpPr>
          <p:cNvPr id="8" name="テキスト プレースホルダ 9"/>
          <p:cNvSpPr>
            <a:spLocks noGrp="1"/>
          </p:cNvSpPr>
          <p:nvPr>
            <p:ph type="body" sz="quarter" idx="10"/>
          </p:nvPr>
        </p:nvSpPr>
        <p:spPr>
          <a:xfrm>
            <a:off x="720000" y="4320000"/>
            <a:ext cx="7704000" cy="432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spcAft>
                <a:spcPts val="0"/>
              </a:spcAft>
              <a:buFontTx/>
              <a:buNone/>
              <a:defRPr sz="1400">
                <a:solidFill>
                  <a:srgbClr val="FFFFFF"/>
                </a:solidFill>
                <a:latin typeface="+mn-lt"/>
                <a:ea typeface="HGPｺﾞｼｯｸE" pitchFamily="50" charset="-128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 dirty="0"/>
              <a:t>マスタ 部署名の書式設定</a:t>
            </a:r>
          </a:p>
        </p:txBody>
      </p:sp>
      <p:sp>
        <p:nvSpPr>
          <p:cNvPr id="9" name="テキスト プレースホルダ 11"/>
          <p:cNvSpPr>
            <a:spLocks noGrp="1"/>
          </p:cNvSpPr>
          <p:nvPr>
            <p:ph type="body" sz="quarter" idx="11"/>
          </p:nvPr>
        </p:nvSpPr>
        <p:spPr>
          <a:xfrm>
            <a:off x="720000" y="6048000"/>
            <a:ext cx="7704000" cy="36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buFontTx/>
              <a:buNone/>
              <a:defRPr sz="1000" baseline="0">
                <a:solidFill>
                  <a:srgbClr val="FFFFFF"/>
                </a:solidFill>
                <a:latin typeface="+mn-lt"/>
                <a:ea typeface="メイリオ"/>
                <a:cs typeface="メイリオ"/>
              </a:defRPr>
            </a:lvl1pPr>
          </a:lstStyle>
          <a:p>
            <a:pPr lvl="0"/>
            <a:r>
              <a:rPr lang="ja-JP" altLang="en-US" dirty="0"/>
              <a:t>マスタ ライツ表記の書式設定</a:t>
            </a:r>
          </a:p>
        </p:txBody>
      </p:sp>
      <p:pic>
        <p:nvPicPr>
          <p:cNvPr id="12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000" y="358775"/>
            <a:ext cx="127000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 userDrawn="1"/>
        </p:nvSpPr>
        <p:spPr>
          <a:xfrm>
            <a:off x="432000" y="618332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0" y="0"/>
            <a:ext cx="9142413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1" name="Rectangle 13"/>
          <p:cNvSpPr>
            <a:spLocks noChangeArrowheads="1"/>
          </p:cNvSpPr>
          <p:nvPr userDrawn="1"/>
        </p:nvSpPr>
        <p:spPr bwMode="auto">
          <a:xfrm>
            <a:off x="0" y="6426198"/>
            <a:ext cx="9140313" cy="432000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="1" baseline="0">
                <a:solidFill>
                  <a:srgbClr val="003366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 hasCustomPrompt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20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8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2pPr>
            <a:lvl3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600" baseline="0">
                <a:latin typeface="+mn-lt"/>
                <a:cs typeface="Arial" pitchFamily="34" charset="0"/>
              </a:defRPr>
            </a:lvl3pPr>
            <a:lvl4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400" baseline="0"/>
            </a:lvl4pPr>
            <a:lvl5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200" baseline="0"/>
            </a:lvl5pPr>
            <a:lvl6pPr>
              <a:lnSpc>
                <a:spcPct val="100000"/>
              </a:lnSpc>
              <a:spcAft>
                <a:spcPts val="600"/>
              </a:spcAft>
              <a:defRPr sz="1400" baseline="0"/>
            </a:lvl6pPr>
            <a:lvl7pPr>
              <a:lnSpc>
                <a:spcPct val="100000"/>
              </a:lnSpc>
              <a:spcAft>
                <a:spcPts val="600"/>
              </a:spcAft>
              <a:defRPr sz="1050" baseline="0"/>
            </a:lvl7pPr>
            <a:lvl8pPr>
              <a:lnSpc>
                <a:spcPct val="100000"/>
              </a:lnSpc>
              <a:spcAft>
                <a:spcPts val="600"/>
              </a:spcAft>
              <a:defRPr sz="900"/>
            </a:lvl8pPr>
            <a:lvl9pPr>
              <a:lnSpc>
                <a:spcPct val="100000"/>
              </a:lnSpc>
              <a:spcAft>
                <a:spcPts val="600"/>
              </a:spcAft>
              <a:defRPr sz="900" baseline="0"/>
            </a:lvl9pPr>
          </a:lstStyle>
          <a:p>
            <a:pPr lvl="0"/>
            <a:r>
              <a:rPr lang="en-GB" altLang="ja-JP" dirty="0"/>
              <a:t>24pnt level</a:t>
            </a:r>
            <a:endParaRPr lang="ja-JP" altLang="en-US" dirty="0"/>
          </a:p>
          <a:p>
            <a:pPr lvl="1"/>
            <a:r>
              <a:rPr lang="en-GB" altLang="ja-JP" dirty="0"/>
              <a:t>20pnt level</a:t>
            </a:r>
          </a:p>
          <a:p>
            <a:pPr lvl="2"/>
            <a:r>
              <a:rPr lang="en-GB" altLang="ja-JP" dirty="0"/>
              <a:t>18pnt level</a:t>
            </a:r>
          </a:p>
          <a:p>
            <a:pPr lvl="3"/>
            <a:r>
              <a:rPr lang="en-GB" altLang="ja-JP" dirty="0"/>
              <a:t>16pnt level</a:t>
            </a:r>
          </a:p>
          <a:p>
            <a:pPr lvl="4"/>
            <a:r>
              <a:rPr lang="en-GB" altLang="ja-JP" dirty="0"/>
              <a:t>14pnt level</a:t>
            </a:r>
          </a:p>
          <a:p>
            <a:pPr lvl="5"/>
            <a:r>
              <a:rPr lang="en-GB" altLang="ja-JP" sz="1200" dirty="0"/>
              <a:t>12pnt level</a:t>
            </a:r>
          </a:p>
          <a:p>
            <a:pPr lvl="6"/>
            <a:r>
              <a:rPr lang="en-GB" altLang="ja-JP" sz="1000" dirty="0"/>
              <a:t>10pnt level</a:t>
            </a:r>
          </a:p>
          <a:p>
            <a:pPr lvl="7"/>
            <a:r>
              <a:rPr lang="en-GB" altLang="ja-JP" sz="800" dirty="0"/>
              <a:t>8pnt level</a:t>
            </a:r>
          </a:p>
          <a:p>
            <a:pPr lvl="8"/>
            <a:r>
              <a:rPr lang="en-GB" altLang="ja-JP" sz="600" dirty="0"/>
              <a:t>6 </a:t>
            </a:r>
            <a:r>
              <a:rPr lang="en-GB" altLang="ja-JP" sz="600" dirty="0" err="1"/>
              <a:t>pnt</a:t>
            </a:r>
            <a:r>
              <a:rPr lang="en-GB" altLang="ja-JP" sz="600" dirty="0"/>
              <a:t> level</a:t>
            </a:r>
            <a:endParaRPr lang="en-GB" altLang="ja-JP" sz="800" dirty="0"/>
          </a:p>
          <a:p>
            <a:pPr lvl="8"/>
            <a:endParaRPr lang="en-GB" altLang="ja-JP" dirty="0"/>
          </a:p>
          <a:p>
            <a:pPr lvl="8"/>
            <a:endParaRPr lang="ja-JP" altLang="en-US" dirty="0"/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/>
              <a:t>JVET-S0243</a:t>
            </a:r>
          </a:p>
        </p:txBody>
      </p:sp>
      <p:sp>
        <p:nvSpPr>
          <p:cNvPr id="16" name="Rectangle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行書体" pitchFamily="66" charset="-128"/>
                <a:cs typeface="Arial" pitchFamily="34" charset="0"/>
              </a:defRPr>
            </a:lvl1pPr>
          </a:lstStyle>
          <a:p>
            <a:pPr>
              <a:defRPr/>
            </a:pPr>
            <a:fld id="{21D5FF0A-B22E-451D-A1F0-F12CAE8E1569}" type="datetime1">
              <a:rPr lang="ja-JP" altLang="en-US" smtClean="0"/>
              <a:t>2020/6/23</a:t>
            </a:fld>
            <a:endParaRPr lang="en-US" altLang="ja-JP" dirty="0"/>
          </a:p>
        </p:txBody>
      </p:sp>
      <p:sp>
        <p:nvSpPr>
          <p:cNvPr id="17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26" name="直線コネクタ 25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2_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aseline="0">
                <a:solidFill>
                  <a:srgbClr val="FFFFFF"/>
                </a:solidFill>
                <a:latin typeface="+mj-lt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6" name="コンテンツ プレースホルダ 2"/>
          <p:cNvSpPr>
            <a:spLocks noGrp="1"/>
          </p:cNvSpPr>
          <p:nvPr>
            <p:ph idx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2pPr>
            <a:lvl3pPr>
              <a:buFont typeface="Arial" pitchFamily="34" charset="0"/>
              <a:buChar char="•"/>
              <a:defRPr/>
            </a:lvl3pPr>
            <a:lvl4pPr>
              <a:buFont typeface="Arial" pitchFamily="34" charset="0"/>
              <a:buChar char="•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</p:txBody>
      </p:sp>
      <p:sp>
        <p:nvSpPr>
          <p:cNvPr id="16" name="Rectangle 13"/>
          <p:cNvSpPr>
            <a:spLocks noChangeArrowheads="1"/>
          </p:cNvSpPr>
          <p:nvPr userDrawn="1"/>
        </p:nvSpPr>
        <p:spPr bwMode="auto">
          <a:xfrm>
            <a:off x="0" y="6426199"/>
            <a:ext cx="9144000" cy="431801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10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/>
              <a:t>JVET-R0351</a:t>
            </a:r>
          </a:p>
        </p:txBody>
      </p:sp>
      <p:sp>
        <p:nvSpPr>
          <p:cNvPr id="11" name="Date Placeholder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創英角ｺﾞｼｯｸUB" pitchFamily="50" charset="-128"/>
                <a:cs typeface="Arial"/>
              </a:defRPr>
            </a:lvl1pPr>
          </a:lstStyle>
          <a:p>
            <a:pPr>
              <a:defRPr/>
            </a:pPr>
            <a:fld id="{50DB6231-1B8D-42FD-8152-4156DA001916}" type="datetime1">
              <a:rPr lang="ja-JP" altLang="en-US" smtClean="0"/>
              <a:t>2020/6/23</a:t>
            </a:fld>
            <a:endParaRPr lang="en-US" altLang="ja-JP" dirty="0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19" name="直線コネクタ 18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63" descr="english_naka_confidential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8963" y="6462713"/>
            <a:ext cx="935037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 userDrawn="1"/>
        </p:nvSpPr>
        <p:spPr>
          <a:xfrm>
            <a:off x="7814140" y="406847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pic>
        <p:nvPicPr>
          <p:cNvPr id="5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0" name="図 9" descr="mblogo_w.pd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600000" y="3114000"/>
            <a:ext cx="1944000" cy="659449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 userDrawn="1"/>
        </p:nvSpPr>
        <p:spPr bwMode="white">
          <a:xfrm>
            <a:off x="359999" y="6011999"/>
            <a:ext cx="8424000" cy="68578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“SONY” is a registered trademark and/or trademark of Sony Corporation.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Other company names and product names are the registered trademarks and/or trademarks of the respective companies.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600000" y="3527153"/>
            <a:ext cx="194400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14325" y="417513"/>
            <a:ext cx="8372475" cy="798512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581775" y="6542088"/>
            <a:ext cx="213360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22B22C0E-0753-4F14-8276-9B8BF2E15898}" type="datetime1">
              <a:rPr lang="ja-JP" altLang="en-US" smtClean="0"/>
              <a:t>2020/6/23</a:t>
            </a:fld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4325" y="6540500"/>
            <a:ext cx="62674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altLang="ja-JP" dirty="0"/>
              <a:t>JVET-R0351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358188" y="6542088"/>
            <a:ext cx="6413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93FB7ED-E398-470A-A047-E362B4515958}" type="slidenum">
              <a:rPr lang="ja-JP" altLang="en-US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23" descr="GBM_top_4-3.jpg"/>
          <p:cNvPicPr>
            <a:picLocks noChangeAspect="1"/>
          </p:cNvPicPr>
          <p:nvPr userDrawn="1"/>
        </p:nvPicPr>
        <p:blipFill>
          <a:blip r:embed="rId9" cstate="print">
            <a:lum/>
          </a:blip>
          <a:srcRect r="287" b="377"/>
          <a:stretch>
            <a:fillRect/>
          </a:stretch>
        </p:blipFill>
        <p:spPr bwMode="auto">
          <a:xfrm>
            <a:off x="-6350" y="0"/>
            <a:ext cx="9153525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35" r:id="rId6"/>
    <p:sldLayoutId id="2147484055" r:id="rId7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+mj-lt"/>
          <a:ea typeface="+mj-ea"/>
          <a:cs typeface="HGP創英角ｺﾞｼｯｸUB" pitchFamily="5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8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9"/>
          <p:cNvSpPr>
            <a:spLocks noGrp="1"/>
          </p:cNvSpPr>
          <p:nvPr>
            <p:ph type="ctrTitle"/>
          </p:nvPr>
        </p:nvSpPr>
        <p:spPr>
          <a:xfrm>
            <a:off x="720000" y="1427018"/>
            <a:ext cx="7963142" cy="1415612"/>
          </a:xfrm>
        </p:spPr>
        <p:txBody>
          <a:bodyPr/>
          <a:lstStyle/>
          <a:p>
            <a:pPr marL="1346200" indent="-1346200">
              <a:tabLst>
                <a:tab pos="1433513" algn="l"/>
              </a:tabLst>
            </a:pPr>
            <a:r>
              <a:rPr lang="en-GB" sz="2800" b="1" dirty="0"/>
              <a:t>On operation beyond 10-bit</a:t>
            </a:r>
            <a:endParaRPr lang="ja-JP" altLang="en-US" sz="2400" dirty="0"/>
          </a:p>
        </p:txBody>
      </p:sp>
      <p:sp>
        <p:nvSpPr>
          <p:cNvPr id="6" name="サブタイトル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JVET-S0243</a:t>
            </a:r>
            <a:endParaRPr kumimoji="1" lang="ja-JP" altLang="en-US" dirty="0"/>
          </a:p>
        </p:txBody>
      </p:sp>
      <p:sp>
        <p:nvSpPr>
          <p:cNvPr id="12" name="テキスト プレースホルダ 11"/>
          <p:cNvSpPr>
            <a:spLocks noGrp="1"/>
          </p:cNvSpPr>
          <p:nvPr>
            <p:ph type="body" sz="quarter" idx="10"/>
          </p:nvPr>
        </p:nvSpPr>
        <p:spPr>
          <a:xfrm>
            <a:off x="720000" y="4319999"/>
            <a:ext cx="7704000" cy="966375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Advanced Technology Team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European Professional Engineering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Sony Europe BV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Adrian Browne</a:t>
            </a:r>
          </a:p>
        </p:txBody>
      </p:sp>
      <p:sp>
        <p:nvSpPr>
          <p:cNvPr id="13" name="テキスト プレースホルダ 1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ja-JP" dirty="0">
                <a:latin typeface="Arial" charset="0"/>
              </a:rPr>
              <a:t>Sony Corp.</a:t>
            </a:r>
          </a:p>
        </p:txBody>
      </p:sp>
    </p:spTree>
    <p:extLst>
      <p:ext uri="{BB962C8B-B14F-4D97-AF65-F5344CB8AC3E}">
        <p14:creationId xmlns:p14="http://schemas.microsoft.com/office/powerpoint/2010/main" val="65992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JVET-S0243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21D5FF0A-B22E-451D-A1F0-F12CAE8E1569}" type="datetime1">
              <a:rPr lang="ja-JP" altLang="en-US" smtClean="0"/>
              <a:t>2020/6/23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10</a:t>
            </a:fld>
            <a:endParaRPr lang="en-US" altLang="ja-JP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76000" y="396001"/>
            <a:ext cx="7164000" cy="557850"/>
          </a:xfrm>
        </p:spPr>
        <p:txBody>
          <a:bodyPr/>
          <a:lstStyle/>
          <a:p>
            <a:r>
              <a:rPr lang="en-GB" sz="2800" dirty="0"/>
              <a:t>Conclusions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 smtClean="0"/>
              <a:t>A </a:t>
            </a:r>
            <a:r>
              <a:rPr lang="en-GB" sz="1800" dirty="0"/>
              <a:t>12-bit profile seems reasonable for v2</a:t>
            </a:r>
          </a:p>
          <a:p>
            <a:pPr lvl="1"/>
            <a:r>
              <a:rPr lang="en-GB" sz="1600" dirty="0"/>
              <a:t>VTM offers gains over HM</a:t>
            </a:r>
          </a:p>
          <a:p>
            <a:pPr lvl="1"/>
            <a:r>
              <a:rPr lang="en-GB" sz="1600" dirty="0"/>
              <a:t>At least some 12-bit content will be within bit </a:t>
            </a:r>
            <a:r>
              <a:rPr lang="en-GB" sz="1600" dirty="0" smtClean="0"/>
              <a:t>rate limit</a:t>
            </a:r>
            <a:endParaRPr lang="en-GB" sz="1600" dirty="0"/>
          </a:p>
          <a:p>
            <a:r>
              <a:rPr lang="en-GB" sz="1800" dirty="0"/>
              <a:t>A 12-bit still picture </a:t>
            </a:r>
            <a:r>
              <a:rPr lang="en-GB" sz="1800" dirty="0" smtClean="0"/>
              <a:t>is </a:t>
            </a:r>
            <a:r>
              <a:rPr lang="en-GB" sz="1800" dirty="0"/>
              <a:t>another use case</a:t>
            </a:r>
          </a:p>
          <a:p>
            <a:endParaRPr lang="en-GB" dirty="0"/>
          </a:p>
          <a:p>
            <a:r>
              <a:rPr lang="en-GB" sz="1800" dirty="0"/>
              <a:t>Above 12 bit is a more difficult argument</a:t>
            </a:r>
          </a:p>
          <a:p>
            <a:pPr lvl="1"/>
            <a:r>
              <a:rPr lang="en-GB" sz="1600" dirty="0"/>
              <a:t>VTM in present form underperforms due to Golomb-Rice coding issues</a:t>
            </a:r>
          </a:p>
          <a:p>
            <a:pPr lvl="1"/>
            <a:r>
              <a:rPr lang="en-GB" sz="1600" dirty="0"/>
              <a:t>VTM/VVC needs to show real bitrate savings over </a:t>
            </a:r>
            <a:r>
              <a:rPr lang="en-GB" sz="1600" dirty="0" smtClean="0"/>
              <a:t>HM/HEVC</a:t>
            </a:r>
          </a:p>
          <a:p>
            <a:pPr lvl="1"/>
            <a:endParaRPr lang="en-GB" dirty="0"/>
          </a:p>
          <a:p>
            <a:r>
              <a:rPr lang="en-GB" sz="1800" dirty="0" smtClean="0"/>
              <a:t>For both 12-bit and above 12-bit it would be helpful to consider test conditions</a:t>
            </a:r>
          </a:p>
          <a:p>
            <a:endParaRPr lang="en-GB" dirty="0" smtClean="0"/>
          </a:p>
          <a:p>
            <a:r>
              <a:rPr lang="en-GB" dirty="0" smtClean="0"/>
              <a:t>Document describes methods to modify Golomb-Rice coding</a:t>
            </a:r>
          </a:p>
          <a:p>
            <a:pPr lvl="1"/>
            <a:r>
              <a:rPr lang="en-GB" dirty="0" smtClean="0"/>
              <a:t>Improvements over HM at all operating points</a:t>
            </a:r>
          </a:p>
          <a:p>
            <a:pPr lvl="2"/>
            <a:r>
              <a:rPr lang="en-GB" dirty="0" smtClean="0"/>
              <a:t>12-bit and above </a:t>
            </a:r>
            <a:r>
              <a:rPr lang="en-GB" dirty="0" smtClean="0"/>
              <a:t>12-bit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34337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254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1"/>
            <a:ext cx="7164000" cy="557850"/>
          </a:xfrm>
        </p:spPr>
        <p:txBody>
          <a:bodyPr/>
          <a:lstStyle/>
          <a:p>
            <a:r>
              <a:rPr lang="en-GB" sz="2800" dirty="0"/>
              <a:t>Is a 12-bit profile practical?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sz="1800" dirty="0"/>
          </a:p>
          <a:p>
            <a:r>
              <a:rPr lang="en-CA" sz="1800" dirty="0"/>
              <a:t>If 12-bit profiles have a bit rate 20% higher than equivalent 10-bit profile:</a:t>
            </a:r>
          </a:p>
          <a:p>
            <a:pPr lvl="1"/>
            <a:r>
              <a:rPr lang="en-CA" sz="1600" dirty="0"/>
              <a:t>150Mbps </a:t>
            </a:r>
            <a:r>
              <a:rPr lang="en-CA" sz="1600" dirty="0" smtClean="0"/>
              <a:t>for Main </a:t>
            </a:r>
            <a:r>
              <a:rPr lang="en-CA" sz="1600" dirty="0"/>
              <a:t>12 4:4:4 60P (Level 4.1 high tier) (CrowdRun 60P RGB 444)</a:t>
            </a:r>
          </a:p>
          <a:p>
            <a:pPr lvl="1"/>
            <a:r>
              <a:rPr lang="en-CA" sz="1600" dirty="0"/>
              <a:t>90Mbps for Main 12 4:4:4 30P (Level 4.0, high tier) (Balloon 30P YUV 444 PQ)</a:t>
            </a:r>
          </a:p>
          <a:p>
            <a:endParaRPr lang="en-CA" sz="1800" dirty="0"/>
          </a:p>
          <a:p>
            <a:r>
              <a:rPr lang="en-CA" sz="1800" dirty="0"/>
              <a:t>Should achieve higher PSNR than 10-bit allows</a:t>
            </a:r>
          </a:p>
          <a:p>
            <a:endParaRPr lang="en-CA" sz="1800" dirty="0"/>
          </a:p>
          <a:p>
            <a:endParaRPr lang="en-CA" sz="1800" dirty="0"/>
          </a:p>
          <a:p>
            <a:endParaRPr lang="en-CA" sz="1800" dirty="0"/>
          </a:p>
          <a:p>
            <a:endParaRPr lang="en-CA" sz="1800" dirty="0"/>
          </a:p>
          <a:p>
            <a:endParaRPr lang="en-CA" sz="1800" dirty="0"/>
          </a:p>
          <a:p>
            <a:endParaRPr lang="en-CA" sz="1800" dirty="0"/>
          </a:p>
          <a:p>
            <a:r>
              <a:rPr lang="en-CA" sz="1800" dirty="0"/>
              <a:t>Therefore 12-bit processing should approach or exceed 60dB</a:t>
            </a:r>
          </a:p>
          <a:p>
            <a:pPr marL="0" indent="0">
              <a:buNone/>
            </a:pPr>
            <a:endParaRPr lang="en-CA" sz="1800" dirty="0"/>
          </a:p>
          <a:p>
            <a:endParaRPr lang="en-GB" sz="1800" dirty="0"/>
          </a:p>
          <a:p>
            <a:pPr lvl="1"/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GB" dirty="0"/>
          </a:p>
          <a:p>
            <a:endParaRPr lang="en-GB" dirty="0"/>
          </a:p>
          <a:p>
            <a:endParaRPr lang="en-GB" sz="1800" dirty="0"/>
          </a:p>
          <a:p>
            <a:endParaRPr lang="en-GB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JVET-S0243</a:t>
            </a:r>
            <a:endParaRPr lang="ja-JP" alt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508C27EC-4F0C-4D49-8B47-F42373D5B294}" type="datetime1">
              <a:rPr lang="ja-JP" altLang="en-US" smtClean="0"/>
              <a:t>2020/6/23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6461748"/>
              </p:ext>
            </p:extLst>
          </p:nvPr>
        </p:nvGraphicFramePr>
        <p:xfrm>
          <a:off x="1603375" y="3498374"/>
          <a:ext cx="5200872" cy="15868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00635">
                  <a:extLst>
                    <a:ext uri="{9D8B030D-6E8A-4147-A177-3AD203B41FA5}">
                      <a16:colId xmlns:a16="http://schemas.microsoft.com/office/drawing/2014/main" val="262785230"/>
                    </a:ext>
                  </a:extLst>
                </a:gridCol>
                <a:gridCol w="1300635">
                  <a:extLst>
                    <a:ext uri="{9D8B030D-6E8A-4147-A177-3AD203B41FA5}">
                      <a16:colId xmlns:a16="http://schemas.microsoft.com/office/drawing/2014/main" val="4194465704"/>
                    </a:ext>
                  </a:extLst>
                </a:gridCol>
                <a:gridCol w="1299801">
                  <a:extLst>
                    <a:ext uri="{9D8B030D-6E8A-4147-A177-3AD203B41FA5}">
                      <a16:colId xmlns:a16="http://schemas.microsoft.com/office/drawing/2014/main" val="3577880572"/>
                    </a:ext>
                  </a:extLst>
                </a:gridCol>
                <a:gridCol w="1299801">
                  <a:extLst>
                    <a:ext uri="{9D8B030D-6E8A-4147-A177-3AD203B41FA5}">
                      <a16:colId xmlns:a16="http://schemas.microsoft.com/office/drawing/2014/main" val="3003059549"/>
                    </a:ext>
                  </a:extLst>
                </a:gridCol>
              </a:tblGrid>
              <a:tr h="264468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MSE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Bit depth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4455890"/>
                  </a:ext>
                </a:extLst>
              </a:tr>
              <a:tr h="26446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8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10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12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11991475"/>
                  </a:ext>
                </a:extLst>
              </a:tr>
              <a:tr h="26446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1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48.1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60.2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72.2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1899768"/>
                  </a:ext>
                </a:extLst>
              </a:tr>
              <a:tr h="26446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2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45.1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57.2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69.2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19493225"/>
                  </a:ext>
                </a:extLst>
              </a:tr>
              <a:tr h="26446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4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42.1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54.2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66.2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14331889"/>
                  </a:ext>
                </a:extLst>
              </a:tr>
              <a:tr h="26446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8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39.1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51.2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63.2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14101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771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63688" y="1052736"/>
            <a:ext cx="5657686" cy="3774322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JVET-S0243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21D5FF0A-B22E-451D-A1F0-F12CAE8E1569}" type="datetime1">
              <a:rPr lang="ja-JP" altLang="en-US" smtClean="0"/>
              <a:t>2020/6/23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76000" y="396001"/>
            <a:ext cx="7164000" cy="557850"/>
          </a:xfrm>
        </p:spPr>
        <p:txBody>
          <a:bodyPr/>
          <a:lstStyle/>
          <a:p>
            <a:r>
              <a:rPr lang="en-GB" sz="2800" dirty="0"/>
              <a:t>Is a 12-bit profile practical?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575999" y="4827058"/>
            <a:ext cx="8352000" cy="1436942"/>
          </a:xfrm>
          <a:prstGeom prst="rect">
            <a:avLst/>
          </a:prstGeom>
        </p:spPr>
        <p:txBody>
          <a:bodyPr lIns="0" tIns="0" rIns="0" bIns="0"/>
          <a:lstStyle>
            <a:lvl1pPr marL="342900" indent="-342900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sz="20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sz="18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  <a:defRPr kumimoji="1" sz="1600" baseline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  <a:defRPr kumimoji="1" sz="1400" baseline="0">
                <a:solidFill>
                  <a:schemeClr val="tx1"/>
                </a:solidFill>
                <a:latin typeface="+mn-lt"/>
                <a:ea typeface="+mn-ea"/>
                <a:cs typeface="HGP創英角ｺﾞｼｯｸUB" pitchFamily="50" charset="-128"/>
              </a:defRPr>
            </a:lvl4pPr>
            <a:lvl5pPr marL="2057400" indent="-22860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  <a:defRPr kumimoji="1" sz="1200" baseline="0">
                <a:solidFill>
                  <a:schemeClr val="tx1"/>
                </a:solidFill>
                <a:latin typeface="+mn-lt"/>
                <a:ea typeface="+mn-ea"/>
                <a:cs typeface="HGP創英角ｺﾞｼｯｸUB" pitchFamily="50" charset="-128"/>
              </a:defRPr>
            </a:lvl5pPr>
            <a:lvl6pPr marL="2514600" indent="-228600" algn="l" rtl="0" fontAlgn="base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har char="»"/>
              <a:defRPr kumimoji="1" sz="1400" baseline="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har char="»"/>
              <a:defRPr kumimoji="1" sz="1050" baseline="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har char="»"/>
              <a:defRPr kumimoji="1" sz="9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har char="»"/>
              <a:defRPr kumimoji="1" sz="900" baseline="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CA" sz="1800" kern="0" dirty="0"/>
              <a:t>RGB 444 test sequences hard to compress</a:t>
            </a:r>
          </a:p>
          <a:p>
            <a:pPr lvl="1"/>
            <a:r>
              <a:rPr lang="en-CA" sz="1600" kern="0" dirty="0"/>
              <a:t>At 150Mbps, less than 40dB implies no need for 12-bit processing</a:t>
            </a:r>
          </a:p>
          <a:p>
            <a:pPr lvl="1"/>
            <a:r>
              <a:rPr lang="en-CA" sz="1600" kern="0" dirty="0"/>
              <a:t>Much higher bitrate required to justify 12-bit</a:t>
            </a:r>
          </a:p>
          <a:p>
            <a:r>
              <a:rPr lang="en-CA" sz="1800" kern="0" dirty="0"/>
              <a:t>VTM does outperform </a:t>
            </a:r>
            <a:r>
              <a:rPr lang="en-CA" sz="1800" kern="0" dirty="0" smtClean="0"/>
              <a:t>HM</a:t>
            </a:r>
            <a:endParaRPr lang="en-CA" sz="1800" kern="0" dirty="0"/>
          </a:p>
        </p:txBody>
      </p:sp>
    </p:spTree>
    <p:extLst>
      <p:ext uri="{BB962C8B-B14F-4D97-AF65-F5344CB8AC3E}">
        <p14:creationId xmlns:p14="http://schemas.microsoft.com/office/powerpoint/2010/main" val="2777024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JVET-S0243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21D5FF0A-B22E-451D-A1F0-F12CAE8E1569}" type="datetime1">
              <a:rPr lang="ja-JP" altLang="en-US" smtClean="0"/>
              <a:t>2020/6/23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76000" y="396001"/>
            <a:ext cx="7164000" cy="557850"/>
          </a:xfrm>
        </p:spPr>
        <p:txBody>
          <a:bodyPr/>
          <a:lstStyle/>
          <a:p>
            <a:r>
              <a:rPr lang="en-GB" sz="2800" dirty="0"/>
              <a:t>Is a 12-bit profile practical?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575999" y="4827058"/>
            <a:ext cx="8352000" cy="1436942"/>
          </a:xfrm>
          <a:prstGeom prst="rect">
            <a:avLst/>
          </a:prstGeom>
        </p:spPr>
        <p:txBody>
          <a:bodyPr lIns="0" tIns="0" rIns="0" bIns="0"/>
          <a:lstStyle>
            <a:lvl1pPr marL="342900" indent="-342900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sz="20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sz="18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  <a:defRPr kumimoji="1" sz="1600" baseline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  <a:defRPr kumimoji="1" sz="1400" baseline="0">
                <a:solidFill>
                  <a:schemeClr val="tx1"/>
                </a:solidFill>
                <a:latin typeface="+mn-lt"/>
                <a:ea typeface="+mn-ea"/>
                <a:cs typeface="HGP創英角ｺﾞｼｯｸUB" pitchFamily="50" charset="-128"/>
              </a:defRPr>
            </a:lvl4pPr>
            <a:lvl5pPr marL="2057400" indent="-22860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  <a:defRPr kumimoji="1" sz="1200" baseline="0">
                <a:solidFill>
                  <a:schemeClr val="tx1"/>
                </a:solidFill>
                <a:latin typeface="+mn-lt"/>
                <a:ea typeface="+mn-ea"/>
                <a:cs typeface="HGP創英角ｺﾞｼｯｸUB" pitchFamily="50" charset="-128"/>
              </a:defRPr>
            </a:lvl5pPr>
            <a:lvl6pPr marL="2514600" indent="-228600" algn="l" rtl="0" fontAlgn="base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har char="»"/>
              <a:defRPr kumimoji="1" sz="1400" baseline="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har char="»"/>
              <a:defRPr kumimoji="1" sz="1050" baseline="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har char="»"/>
              <a:defRPr kumimoji="1" sz="9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har char="»"/>
              <a:defRPr kumimoji="1" sz="900" baseline="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CA" sz="1800" kern="0" dirty="0"/>
              <a:t>YUV 444 HDR test sequences seem easier to compress</a:t>
            </a:r>
          </a:p>
          <a:p>
            <a:pPr lvl="1"/>
            <a:r>
              <a:rPr lang="en-CA" sz="1600" kern="0" dirty="0"/>
              <a:t>At 90Mbps, in excess of 55dB (RA)</a:t>
            </a:r>
          </a:p>
          <a:p>
            <a:pPr lvl="1"/>
            <a:r>
              <a:rPr lang="en-CA" sz="1600" kern="0" dirty="0" smtClean="0"/>
              <a:t>LSBs in decoded stream likely </a:t>
            </a:r>
            <a:r>
              <a:rPr lang="en-CA" sz="1600" kern="0" dirty="0"/>
              <a:t>to </a:t>
            </a:r>
            <a:r>
              <a:rPr lang="en-CA" sz="1600" kern="0" dirty="0" smtClean="0"/>
              <a:t>preserve structure in 12-bit source</a:t>
            </a:r>
            <a:endParaRPr lang="en-CA" sz="1600" kern="0" dirty="0"/>
          </a:p>
          <a:p>
            <a:r>
              <a:rPr lang="en-CA" sz="1800" kern="0" dirty="0"/>
              <a:t>VTM outperforms HM over this range of </a:t>
            </a:r>
            <a:r>
              <a:rPr lang="en-CA" sz="1800" kern="0" dirty="0" smtClean="0"/>
              <a:t>PSNR</a:t>
            </a:r>
            <a:endParaRPr lang="en-CA" sz="1800" kern="0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64000" y="1051200"/>
            <a:ext cx="5655404" cy="377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326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JVET-S0243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21D5FF0A-B22E-451D-A1F0-F12CAE8E1569}" type="datetime1">
              <a:rPr lang="ja-JP" altLang="en-US" smtClean="0"/>
              <a:t>2020/6/23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76000" y="396001"/>
            <a:ext cx="7164000" cy="557850"/>
          </a:xfrm>
        </p:spPr>
        <p:txBody>
          <a:bodyPr/>
          <a:lstStyle/>
          <a:p>
            <a:r>
              <a:rPr lang="en-GB" sz="2800" dirty="0"/>
              <a:t>Is a 12-bit profile practical?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Yes</a:t>
            </a:r>
          </a:p>
          <a:p>
            <a:pPr lvl="1"/>
            <a:r>
              <a:rPr lang="en-GB" dirty="0"/>
              <a:t>At least for some content</a:t>
            </a:r>
          </a:p>
          <a:p>
            <a:pPr lvl="1"/>
            <a:r>
              <a:rPr lang="en-GB" dirty="0"/>
              <a:t>As long as VVC performance outweighs complexity vs HEVC</a:t>
            </a:r>
          </a:p>
          <a:p>
            <a:pPr lvl="1"/>
            <a:endParaRPr lang="en-GB" dirty="0"/>
          </a:p>
          <a:p>
            <a:r>
              <a:rPr lang="en-GB" dirty="0"/>
              <a:t>Other applications:</a:t>
            </a:r>
          </a:p>
          <a:p>
            <a:pPr lvl="1"/>
            <a:r>
              <a:rPr lang="en-GB" dirty="0"/>
              <a:t>12-bit still picture profile</a:t>
            </a:r>
          </a:p>
          <a:p>
            <a:pPr lvl="1"/>
            <a:r>
              <a:rPr lang="en-GB" dirty="0"/>
              <a:t>12-bit lossless</a:t>
            </a:r>
          </a:p>
          <a:p>
            <a:pPr lvl="1"/>
            <a:endParaRPr lang="en-GB" dirty="0"/>
          </a:p>
          <a:p>
            <a:r>
              <a:rPr lang="en-GB" dirty="0"/>
              <a:t>Next steps?</a:t>
            </a:r>
          </a:p>
          <a:p>
            <a:pPr lvl="1"/>
            <a:r>
              <a:rPr lang="en-GB" dirty="0"/>
              <a:t>Identify suitable test sequences and establish CTC</a:t>
            </a:r>
          </a:p>
          <a:p>
            <a:pPr lvl="1"/>
            <a:r>
              <a:rPr lang="en-GB" dirty="0"/>
              <a:t>Identify which existing tools work well at higher PSNR</a:t>
            </a:r>
          </a:p>
        </p:txBody>
      </p:sp>
    </p:spTree>
    <p:extLst>
      <p:ext uri="{BB962C8B-B14F-4D97-AF65-F5344CB8AC3E}">
        <p14:creationId xmlns:p14="http://schemas.microsoft.com/office/powerpoint/2010/main" val="550014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JVET-S0243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21D5FF0A-B22E-451D-A1F0-F12CAE8E1569}" type="datetime1">
              <a:rPr lang="ja-JP" altLang="en-US" smtClean="0"/>
              <a:t>2020/6/23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76000" y="396001"/>
            <a:ext cx="7164000" cy="557850"/>
          </a:xfrm>
        </p:spPr>
        <p:txBody>
          <a:bodyPr/>
          <a:lstStyle/>
          <a:p>
            <a:r>
              <a:rPr lang="en-GB" sz="2800" dirty="0"/>
              <a:t>Beyond 12-bit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As QPs become more negative:</a:t>
            </a:r>
          </a:p>
          <a:p>
            <a:pPr lvl="1"/>
            <a:r>
              <a:rPr lang="en-GB" dirty="0"/>
              <a:t>VTM bitrates start significantly exceeding those of HM</a:t>
            </a:r>
          </a:p>
          <a:p>
            <a:pPr lvl="2"/>
            <a:r>
              <a:rPr lang="en-GB" dirty="0" smtClean="0"/>
              <a:t>Also affects </a:t>
            </a:r>
            <a:r>
              <a:rPr lang="en-GB" dirty="0"/>
              <a:t>12-bit processing for RGB 444 content (outside suggested profile)</a:t>
            </a:r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endParaRPr lang="en-GB" dirty="0"/>
          </a:p>
          <a:p>
            <a:r>
              <a:rPr lang="en-GB" dirty="0"/>
              <a:t>Bitrate increase identified as due to Golomb-Rice coding of </a:t>
            </a:r>
            <a:r>
              <a:rPr lang="en-GB" dirty="0" smtClean="0"/>
              <a:t>coefficients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629" y="2420888"/>
            <a:ext cx="4093043" cy="3240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9543" y="2420888"/>
            <a:ext cx="4158456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20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JVET-S0243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21D5FF0A-B22E-451D-A1F0-F12CAE8E1569}" type="datetime1">
              <a:rPr lang="ja-JP" altLang="en-US" smtClean="0"/>
              <a:t>2020/6/23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76000" y="396001"/>
            <a:ext cx="7164000" cy="557850"/>
          </a:xfrm>
        </p:spPr>
        <p:txBody>
          <a:bodyPr/>
          <a:lstStyle/>
          <a:p>
            <a:r>
              <a:rPr lang="en-GB" sz="2800" dirty="0"/>
              <a:t>Beyond 12-bit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VVC version 1 has very restricted Rice parameter range (0-&gt;3)</a:t>
            </a:r>
          </a:p>
          <a:p>
            <a:r>
              <a:rPr lang="en-GB" dirty="0"/>
              <a:t>HEVC allows Rice parameter to increase as coefficient size increases</a:t>
            </a:r>
          </a:p>
          <a:p>
            <a:pPr lvl="1"/>
            <a:r>
              <a:rPr lang="en-GB" dirty="0"/>
              <a:t>Tried HEVC-based technique in VTM</a:t>
            </a:r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endParaRPr lang="en-GB" dirty="0"/>
          </a:p>
          <a:p>
            <a:r>
              <a:rPr lang="en-GB" dirty="0"/>
              <a:t>Experiments are described in more detail in the contribution </a:t>
            </a:r>
            <a:r>
              <a:rPr lang="en-GB" dirty="0" smtClean="0"/>
              <a:t>document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800" y="2420888"/>
            <a:ext cx="4093043" cy="3240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0000" y="2420888"/>
            <a:ext cx="4158456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77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JVET-S0243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21D5FF0A-B22E-451D-A1F0-F12CAE8E1569}" type="datetime1">
              <a:rPr lang="ja-JP" altLang="en-US" smtClean="0"/>
              <a:t>2020/6/23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8</a:t>
            </a:fld>
            <a:endParaRPr lang="en-US" altLang="ja-JP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76000" y="396001"/>
            <a:ext cx="7164000" cy="557850"/>
          </a:xfrm>
        </p:spPr>
        <p:txBody>
          <a:bodyPr/>
          <a:lstStyle/>
          <a:p>
            <a:r>
              <a:rPr lang="en-GB" sz="2800" dirty="0"/>
              <a:t>Beyond 12-bit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M</a:t>
            </a:r>
            <a:r>
              <a:rPr lang="en-GB" dirty="0" smtClean="0"/>
              <a:t>odifi</a:t>
            </a:r>
            <a:r>
              <a:rPr lang="en-GB" dirty="0" smtClean="0"/>
              <a:t>ed VTM </a:t>
            </a:r>
            <a:r>
              <a:rPr lang="en-GB" dirty="0"/>
              <a:t>and HM bitrates are </a:t>
            </a:r>
            <a:r>
              <a:rPr lang="en-GB" dirty="0" smtClean="0"/>
              <a:t>similar for highest PSNRs</a:t>
            </a:r>
            <a:endParaRPr lang="en-GB" dirty="0"/>
          </a:p>
          <a:p>
            <a:r>
              <a:rPr lang="en-GB" dirty="0"/>
              <a:t>Gains can be made at intermediate PSNRs</a:t>
            </a:r>
          </a:p>
          <a:p>
            <a:pPr lvl="1"/>
            <a:r>
              <a:rPr lang="en-GB" dirty="0"/>
              <a:t>Where VTM performance currently starts weakening </a:t>
            </a:r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endParaRPr lang="en-GB" dirty="0"/>
          </a:p>
          <a:p>
            <a:r>
              <a:rPr lang="en-GB" dirty="0"/>
              <a:t>Experiments are described in more detail in the contribution </a:t>
            </a:r>
            <a:r>
              <a:rPr lang="en-GB" dirty="0" smtClean="0"/>
              <a:t>document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4000" y="2276872"/>
            <a:ext cx="5385508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74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JVET-S0243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21D5FF0A-B22E-451D-A1F0-F12CAE8E1569}" type="datetime1">
              <a:rPr lang="ja-JP" altLang="en-US" smtClean="0"/>
              <a:t>2020/6/23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9</a:t>
            </a:fld>
            <a:endParaRPr lang="en-US" altLang="ja-JP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76000" y="396001"/>
            <a:ext cx="7164000" cy="557850"/>
          </a:xfrm>
        </p:spPr>
        <p:txBody>
          <a:bodyPr/>
          <a:lstStyle/>
          <a:p>
            <a:r>
              <a:rPr lang="en-GB" sz="2800" dirty="0"/>
              <a:t>Beyond 12-bit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/>
              <a:t>Question:</a:t>
            </a:r>
          </a:p>
          <a:p>
            <a:pPr lvl="1"/>
            <a:r>
              <a:rPr lang="en-CA" sz="1600" dirty="0"/>
              <a:t>How can VVC/VTM be modified so that its complexity/coding trade off is seen to give an advantage of HEVC/HM?</a:t>
            </a:r>
            <a:endParaRPr lang="en-GB" sz="1600" dirty="0"/>
          </a:p>
          <a:p>
            <a:pPr lvl="2"/>
            <a:r>
              <a:rPr lang="en-GB" sz="1400" dirty="0" smtClean="0"/>
              <a:t>VTM requires fix to Golomb-Rice coding to outperform HM for high PSNR</a:t>
            </a:r>
          </a:p>
          <a:p>
            <a:pPr lvl="2"/>
            <a:r>
              <a:rPr lang="en-GB" sz="1400" dirty="0" smtClean="0"/>
              <a:t>HM and patched VTM have very similar </a:t>
            </a:r>
            <a:r>
              <a:rPr lang="en-GB" sz="1400" dirty="0" smtClean="0"/>
              <a:t>performance</a:t>
            </a:r>
          </a:p>
          <a:p>
            <a:pPr lvl="2"/>
            <a:r>
              <a:rPr lang="en-US" sz="1400" dirty="0"/>
              <a:t>VTM encoder 20-25 times slower than HM</a:t>
            </a:r>
            <a:endParaRPr lang="en-GB" sz="1400" dirty="0"/>
          </a:p>
          <a:p>
            <a:r>
              <a:rPr lang="en-GB" sz="1800" dirty="0"/>
              <a:t>Possible solutions:</a:t>
            </a:r>
          </a:p>
          <a:p>
            <a:pPr lvl="1"/>
            <a:r>
              <a:rPr lang="en-GB" sz="1600" dirty="0"/>
              <a:t>Some tools show reduced/zero gain as QP </a:t>
            </a:r>
            <a:r>
              <a:rPr lang="en-GB" sz="1600" dirty="0" smtClean="0"/>
              <a:t>decreases </a:t>
            </a:r>
            <a:r>
              <a:rPr lang="en-GB" sz="1600" dirty="0"/>
              <a:t>– could be excluded</a:t>
            </a:r>
          </a:p>
          <a:p>
            <a:pPr lvl="1"/>
            <a:r>
              <a:rPr lang="en-GB" sz="1600" dirty="0"/>
              <a:t>Others may need </a:t>
            </a:r>
            <a:r>
              <a:rPr lang="en-GB" sz="1600" dirty="0" smtClean="0"/>
              <a:t>modification</a:t>
            </a:r>
            <a:endParaRPr lang="en-GB" sz="16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311841"/>
              </p:ext>
            </p:extLst>
          </p:nvPr>
        </p:nvGraphicFramePr>
        <p:xfrm>
          <a:off x="1300040" y="4120909"/>
          <a:ext cx="6054290" cy="20574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0858">
                  <a:extLst>
                    <a:ext uri="{9D8B030D-6E8A-4147-A177-3AD203B41FA5}">
                      <a16:colId xmlns:a16="http://schemas.microsoft.com/office/drawing/2014/main" val="1647753292"/>
                    </a:ext>
                  </a:extLst>
                </a:gridCol>
                <a:gridCol w="1210858">
                  <a:extLst>
                    <a:ext uri="{9D8B030D-6E8A-4147-A177-3AD203B41FA5}">
                      <a16:colId xmlns:a16="http://schemas.microsoft.com/office/drawing/2014/main" val="2071015101"/>
                    </a:ext>
                  </a:extLst>
                </a:gridCol>
                <a:gridCol w="1210858">
                  <a:extLst>
                    <a:ext uri="{9D8B030D-6E8A-4147-A177-3AD203B41FA5}">
                      <a16:colId xmlns:a16="http://schemas.microsoft.com/office/drawing/2014/main" val="1868183941"/>
                    </a:ext>
                  </a:extLst>
                </a:gridCol>
                <a:gridCol w="1210858">
                  <a:extLst>
                    <a:ext uri="{9D8B030D-6E8A-4147-A177-3AD203B41FA5}">
                      <a16:colId xmlns:a16="http://schemas.microsoft.com/office/drawing/2014/main" val="3084447974"/>
                    </a:ext>
                  </a:extLst>
                </a:gridCol>
                <a:gridCol w="1210858">
                  <a:extLst>
                    <a:ext uri="{9D8B030D-6E8A-4147-A177-3AD203B41FA5}">
                      <a16:colId xmlns:a16="http://schemas.microsoft.com/office/drawing/2014/main" val="3003911809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Tool</a:t>
                      </a:r>
                    </a:p>
                  </a:txBody>
                  <a:tcP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Combined YUV gain</a:t>
                      </a:r>
                      <a:r>
                        <a:rPr lang="en-GB" sz="1400" baseline="0" dirty="0"/>
                        <a:t> at QP range</a:t>
                      </a:r>
                      <a:endParaRPr lang="en-GB" sz="1400" dirty="0"/>
                    </a:p>
                  </a:txBody>
                  <a:tcP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751648"/>
                  </a:ext>
                </a:extLst>
              </a:tr>
              <a:tr h="350537">
                <a:tc vMerge="1"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22 </a:t>
                      </a:r>
                      <a:r>
                        <a:rPr kumimoji="1" lang="en-GB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→ </a:t>
                      </a:r>
                      <a:r>
                        <a:rPr lang="en-GB" sz="1400" dirty="0"/>
                        <a:t>37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2 </a:t>
                      </a:r>
                      <a:r>
                        <a:rPr kumimoji="1" lang="en-GB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→ </a:t>
                      </a:r>
                      <a:r>
                        <a:rPr lang="en-GB" sz="1400" dirty="0"/>
                        <a:t>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-18 </a:t>
                      </a:r>
                      <a:r>
                        <a:rPr kumimoji="1" lang="en-GB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→</a:t>
                      </a:r>
                      <a:r>
                        <a:rPr lang="en-GB" sz="1400" dirty="0"/>
                        <a:t> -3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-38 </a:t>
                      </a:r>
                      <a:r>
                        <a:rPr kumimoji="1" lang="en-GB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→ -23</a:t>
                      </a:r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8252920"/>
                  </a:ext>
                </a:extLst>
              </a:tr>
              <a:tr h="350537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SBT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0.49%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0.14%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0.00%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0.00%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983214"/>
                  </a:ext>
                </a:extLst>
              </a:tr>
              <a:tr h="350537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GPM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0.26%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0.01%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0.02%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0.02%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0567119"/>
                  </a:ext>
                </a:extLst>
              </a:tr>
              <a:tr h="350537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JCCR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0.16%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0.60%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0.00%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0.00%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1859392"/>
                  </a:ext>
                </a:extLst>
              </a:tr>
              <a:tr h="350537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ALF+CCALF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3.00%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1.06%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0.06%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0.00%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1591636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607871" y="6166832"/>
            <a:ext cx="55018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Example of declining </a:t>
            </a:r>
            <a:r>
              <a:rPr lang="en-GB" sz="1200" dirty="0" smtClean="0"/>
              <a:t>gains from tools </a:t>
            </a:r>
            <a:r>
              <a:rPr lang="en-GB" sz="1200" dirty="0"/>
              <a:t>as QPs decrease (CrowdRun + Balloon) </a:t>
            </a:r>
          </a:p>
        </p:txBody>
      </p:sp>
    </p:spTree>
    <p:extLst>
      <p:ext uri="{BB962C8B-B14F-4D97-AF65-F5344CB8AC3E}">
        <p14:creationId xmlns:p14="http://schemas.microsoft.com/office/powerpoint/2010/main" val="2560797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BM_Master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rial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kumimoji="1" sz="1600" dirty="0" err="1" smtClean="0"/>
        </a:defPPr>
      </a:lstStyle>
      <a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a:style>
    </a:sp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621</Words>
  <Application>Microsoft Office PowerPoint</Application>
  <PresentationFormat>On-screen Show (4:3)</PresentationFormat>
  <Paragraphs>196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2" baseType="lpstr">
      <vt:lpstr>Arial Unicode MS</vt:lpstr>
      <vt:lpstr>メイリオ</vt:lpstr>
      <vt:lpstr>ＭＳ Ｐゴシック</vt:lpstr>
      <vt:lpstr>Arial</vt:lpstr>
      <vt:lpstr>HGPｺﾞｼｯｸE</vt:lpstr>
      <vt:lpstr>HGP行書体</vt:lpstr>
      <vt:lpstr>HGP創英角ｺﾞｼｯｸUB</vt:lpstr>
      <vt:lpstr>Lucida Sans</vt:lpstr>
      <vt:lpstr>ＭＳ Ｐ明朝</vt:lpstr>
      <vt:lpstr>Times New Roman</vt:lpstr>
      <vt:lpstr>GBM_Master</vt:lpstr>
      <vt:lpstr>On operation beyond 10-bit</vt:lpstr>
      <vt:lpstr>Is a 12-bit profile practical?</vt:lpstr>
      <vt:lpstr>Is a 12-bit profile practical?</vt:lpstr>
      <vt:lpstr>Is a 12-bit profile practical?</vt:lpstr>
      <vt:lpstr>Is a 12-bit profile practical?</vt:lpstr>
      <vt:lpstr>Beyond 12-bit</vt:lpstr>
      <vt:lpstr>Beyond 12-bit</vt:lpstr>
      <vt:lpstr>Beyond 12-bit</vt:lpstr>
      <vt:lpstr>Beyond 12-bit</vt:lpstr>
      <vt:lpstr>Conclusions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2013-10-18T14:36:38Z</dcterms:created>
  <dcterms:modified xsi:type="dcterms:W3CDTF">2020-06-23T12:55:44Z</dcterms:modified>
</cp:coreProperties>
</file>