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83" r:id="rId3"/>
    <p:sldId id="270" r:id="rId4"/>
    <p:sldId id="279" r:id="rId5"/>
    <p:sldId id="282" r:id="rId6"/>
    <p:sldId id="284" r:id="rId7"/>
    <p:sldId id="26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3602" autoAdjust="0"/>
  </p:normalViewPr>
  <p:slideViewPr>
    <p:cSldViewPr snapToGrid="0" snapToObjects="1">
      <p:cViewPr varScale="1">
        <p:scale>
          <a:sx n="56" d="100"/>
          <a:sy n="56" d="100"/>
        </p:scale>
        <p:origin x="10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167C29-B34E-234F-9E97-BB5333B161D5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916C95-A497-5346-8298-F751AC2A5F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7060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12179300" cy="68765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304239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5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0"/>
            <a:ext cx="12179300" cy="68765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31179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16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60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54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756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140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422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584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956F8-CA4C-CB45-B2F9-04ADAF628076}" type="datetimeFigureOut">
              <a:rPr lang="en-US" smtClean="0"/>
              <a:t>6/19/2020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3A952-11FF-0248-AEDE-7CC3E4FBB2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1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1440" y="1137286"/>
            <a:ext cx="9306560" cy="2387600"/>
          </a:xfrm>
        </p:spPr>
        <p:txBody>
          <a:bodyPr/>
          <a:lstStyle/>
          <a:p>
            <a:r>
              <a:rPr lang="en-CA" b="1" dirty="0"/>
              <a:t>On chroma QP mapping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29919"/>
            <a:ext cx="9144000" cy="1655762"/>
          </a:xfrm>
        </p:spPr>
        <p:txBody>
          <a:bodyPr/>
          <a:lstStyle/>
          <a:p>
            <a:r>
              <a:rPr lang="en-CA" dirty="0"/>
              <a:t>JVET-S0130</a:t>
            </a:r>
          </a:p>
          <a:p>
            <a:r>
              <a:rPr lang="en-CA" dirty="0"/>
              <a:t>L</a:t>
            </a:r>
            <a:r>
              <a:rPr lang="en-US" dirty="0" err="1"/>
              <a:t>ing</a:t>
            </a:r>
            <a:r>
              <a:rPr lang="en-CA" dirty="0"/>
              <a:t> Li, X. Li, S. Liu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594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Chroma QP mapping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BC23AA1-ACC5-48C9-A102-7EA2FAB55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760" y="1361440"/>
            <a:ext cx="11318240" cy="240550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For 420 in HEVC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For non-420 in HEVC </a:t>
            </a:r>
            <a:r>
              <a:rPr lang="en-US" b="1" dirty="0"/>
              <a:t>(identical QP)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CA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CA" sz="2400" dirty="0"/>
              <a:t>In VVC</a:t>
            </a:r>
          </a:p>
          <a:p>
            <a:pPr>
              <a:buFontTx/>
              <a:buChar char="-"/>
            </a:pPr>
            <a:r>
              <a:rPr lang="en-CA" dirty="0"/>
              <a:t>Mapping table can be configured using a flexible piecewise linear model regardless of chroma format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For 420 CTC in VTM</a:t>
            </a:r>
          </a:p>
          <a:p>
            <a:pPr>
              <a:buFont typeface="Arial" panose="020B0604020202020204" pitchFamily="34" charset="0"/>
              <a:buChar char="•"/>
            </a:pPr>
            <a:endParaRPr lang="en-CA" dirty="0"/>
          </a:p>
          <a:p>
            <a:pPr>
              <a:buFont typeface="Arial" panose="020B0604020202020204" pitchFamily="34" charset="0"/>
              <a:buChar char="•"/>
            </a:pPr>
            <a:r>
              <a:rPr lang="en-CA" dirty="0"/>
              <a:t>For non-420 in VTM </a:t>
            </a:r>
            <a:r>
              <a:rPr lang="en-CA" b="1" dirty="0"/>
              <a:t>(identical QP)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4EECEDA-D4B5-4571-9156-F0ED2F1117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816649"/>
              </p:ext>
            </p:extLst>
          </p:nvPr>
        </p:nvGraphicFramePr>
        <p:xfrm>
          <a:off x="914400" y="1847374"/>
          <a:ext cx="8554720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602917">
                  <a:extLst>
                    <a:ext uri="{9D8B030D-6E8A-4147-A177-3AD203B41FA5}">
                      <a16:colId xmlns:a16="http://schemas.microsoft.com/office/drawing/2014/main" val="897586545"/>
                    </a:ext>
                  </a:extLst>
                </a:gridCol>
                <a:gridCol w="673257">
                  <a:extLst>
                    <a:ext uri="{9D8B030D-6E8A-4147-A177-3AD203B41FA5}">
                      <a16:colId xmlns:a16="http://schemas.microsoft.com/office/drawing/2014/main" val="3424712469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499847101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97483176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1192503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02679810"/>
                    </a:ext>
                  </a:extLst>
                </a:gridCol>
                <a:gridCol w="542625">
                  <a:extLst>
                    <a:ext uri="{9D8B030D-6E8A-4147-A177-3AD203B41FA5}">
                      <a16:colId xmlns:a16="http://schemas.microsoft.com/office/drawing/2014/main" val="107162694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1529037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268536474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04954895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62132030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3628384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26170078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39584016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322620570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66090517"/>
                    </a:ext>
                  </a:extLst>
                </a:gridCol>
                <a:gridCol w="988114">
                  <a:extLst>
                    <a:ext uri="{9D8B030D-6E8A-4147-A177-3AD203B41FA5}">
                      <a16:colId xmlns:a16="http://schemas.microsoft.com/office/drawing/2014/main" val="42773611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qPi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&lt; 30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30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31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41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42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43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&gt; 43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54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 err="1">
                          <a:effectLst/>
                        </a:rPr>
                        <a:t>Qp</a:t>
                      </a:r>
                      <a:r>
                        <a:rPr lang="en-GB" sz="1400" baseline="-25000" dirty="0" err="1">
                          <a:effectLst/>
                        </a:rPr>
                        <a:t>C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= qPi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29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34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</a:rPr>
                        <a:t>37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</a:rPr>
                        <a:t>= </a:t>
                      </a:r>
                      <a:r>
                        <a:rPr lang="en-GB" sz="1400" dirty="0" err="1">
                          <a:effectLst/>
                        </a:rPr>
                        <a:t>qPi</a:t>
                      </a:r>
                      <a:r>
                        <a:rPr lang="en-GB" sz="1400" dirty="0">
                          <a:effectLst/>
                        </a:rPr>
                        <a:t> − 6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125470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FFC2CFD8-91A6-414F-B326-E088394E1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834453"/>
              </p:ext>
            </p:extLst>
          </p:nvPr>
        </p:nvGraphicFramePr>
        <p:xfrm>
          <a:off x="914400" y="2938229"/>
          <a:ext cx="8554720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602917">
                  <a:extLst>
                    <a:ext uri="{9D8B030D-6E8A-4147-A177-3AD203B41FA5}">
                      <a16:colId xmlns:a16="http://schemas.microsoft.com/office/drawing/2014/main" val="897586545"/>
                    </a:ext>
                  </a:extLst>
                </a:gridCol>
                <a:gridCol w="673257">
                  <a:extLst>
                    <a:ext uri="{9D8B030D-6E8A-4147-A177-3AD203B41FA5}">
                      <a16:colId xmlns:a16="http://schemas.microsoft.com/office/drawing/2014/main" val="3424712469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499847101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97483176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1192503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02679810"/>
                    </a:ext>
                  </a:extLst>
                </a:gridCol>
                <a:gridCol w="542625">
                  <a:extLst>
                    <a:ext uri="{9D8B030D-6E8A-4147-A177-3AD203B41FA5}">
                      <a16:colId xmlns:a16="http://schemas.microsoft.com/office/drawing/2014/main" val="107162694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1529037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268536474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04954895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62132030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3628384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26170078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39584016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322620570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66090517"/>
                    </a:ext>
                  </a:extLst>
                </a:gridCol>
                <a:gridCol w="988114">
                  <a:extLst>
                    <a:ext uri="{9D8B030D-6E8A-4147-A177-3AD203B41FA5}">
                      <a16:colId xmlns:a16="http://schemas.microsoft.com/office/drawing/2014/main" val="42773611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  <a:latin typeface="+mn-lt"/>
                        </a:rPr>
                        <a:t>qPi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42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43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44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48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&gt; 51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54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>
                          <a:effectLst/>
                          <a:latin typeface="+mn-lt"/>
                        </a:rPr>
                        <a:t>Qp</a:t>
                      </a:r>
                      <a:r>
                        <a:rPr lang="en-GB" sz="1400" baseline="-25000">
                          <a:effectLst/>
                          <a:latin typeface="+mn-lt"/>
                        </a:rPr>
                        <a:t>C</a:t>
                      </a:r>
                      <a:endParaRPr lang="en-US" sz="140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42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43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44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51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125470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EF75AFC9-912A-41B4-B019-05F2290AED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351731"/>
              </p:ext>
            </p:extLst>
          </p:nvPr>
        </p:nvGraphicFramePr>
        <p:xfrm>
          <a:off x="883920" y="4811405"/>
          <a:ext cx="5588350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897586545"/>
                    </a:ext>
                  </a:extLst>
                </a:gridCol>
                <a:gridCol w="673257">
                  <a:extLst>
                    <a:ext uri="{9D8B030D-6E8A-4147-A177-3AD203B41FA5}">
                      <a16:colId xmlns:a16="http://schemas.microsoft.com/office/drawing/2014/main" val="3424712469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499847101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97483176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1192503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02679810"/>
                    </a:ext>
                  </a:extLst>
                </a:gridCol>
                <a:gridCol w="542625">
                  <a:extLst>
                    <a:ext uri="{9D8B030D-6E8A-4147-A177-3AD203B41FA5}">
                      <a16:colId xmlns:a16="http://schemas.microsoft.com/office/drawing/2014/main" val="107162694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1529037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268536474"/>
                    </a:ext>
                  </a:extLst>
                </a:gridCol>
                <a:gridCol w="988114">
                  <a:extLst>
                    <a:ext uri="{9D8B030D-6E8A-4147-A177-3AD203B41FA5}">
                      <a16:colId xmlns:a16="http://schemas.microsoft.com/office/drawing/2014/main" val="42773611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Luma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32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44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54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chroma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17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29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34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125470"/>
                  </a:ext>
                </a:extLst>
              </a:tr>
            </a:tbl>
          </a:graphicData>
        </a:graphic>
      </p:graphicFrame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7E4D987F-EDB6-4AA2-9DFF-723E677BEA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982515"/>
              </p:ext>
            </p:extLst>
          </p:nvPr>
        </p:nvGraphicFramePr>
        <p:xfrm>
          <a:off x="883920" y="5688900"/>
          <a:ext cx="8683323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897586545"/>
                    </a:ext>
                  </a:extLst>
                </a:gridCol>
                <a:gridCol w="673257">
                  <a:extLst>
                    <a:ext uri="{9D8B030D-6E8A-4147-A177-3AD203B41FA5}">
                      <a16:colId xmlns:a16="http://schemas.microsoft.com/office/drawing/2014/main" val="3424712469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499847101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97483176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1192503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602679810"/>
                    </a:ext>
                  </a:extLst>
                </a:gridCol>
                <a:gridCol w="542625">
                  <a:extLst>
                    <a:ext uri="{9D8B030D-6E8A-4147-A177-3AD203B41FA5}">
                      <a16:colId xmlns:a16="http://schemas.microsoft.com/office/drawing/2014/main" val="107162694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1529037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2268536474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04954895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621320308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36283845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26170078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395840162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322620570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66090517"/>
                    </a:ext>
                  </a:extLst>
                </a:gridCol>
                <a:gridCol w="988114">
                  <a:extLst>
                    <a:ext uri="{9D8B030D-6E8A-4147-A177-3AD203B41FA5}">
                      <a16:colId xmlns:a16="http://schemas.microsoft.com/office/drawing/2014/main" val="42773611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Luma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42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43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44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48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63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54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chroma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39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41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42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43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44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45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46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47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48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49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50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125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9030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Chroma QP mapping derivation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BC23AA1-ACC5-48C9-A102-7EA2FAB55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493" y="1192625"/>
            <a:ext cx="11318240" cy="77077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/>
              <a:t>sps_qp_table_start_minus26[ </a:t>
            </a:r>
            <a:r>
              <a:rPr lang="en-US" sz="1800" dirty="0" err="1"/>
              <a:t>i</a:t>
            </a:r>
            <a:r>
              <a:rPr lang="en-US" sz="1800" dirty="0"/>
              <a:t> ] : has range of </a:t>
            </a:r>
            <a:r>
              <a:rPr lang="en-US" sz="1800" b="1" dirty="0"/>
              <a:t>[−26 − QpBdOffset, 36] </a:t>
            </a:r>
          </a:p>
          <a:p>
            <a:pPr marL="0" indent="0">
              <a:buNone/>
            </a:pPr>
            <a:r>
              <a:rPr lang="en-US" sz="1800" dirty="0"/>
              <a:t>sps_num_points_in_qp_table_minus1[ </a:t>
            </a:r>
            <a:r>
              <a:rPr lang="en-US" sz="1800" dirty="0" err="1"/>
              <a:t>i</a:t>
            </a:r>
            <a:r>
              <a:rPr lang="en-US" sz="1800" dirty="0"/>
              <a:t> ] : has range of </a:t>
            </a:r>
            <a:r>
              <a:rPr lang="en-US" sz="1800" b="1" dirty="0"/>
              <a:t>[0, 63 + QpBdOffset] </a:t>
            </a:r>
          </a:p>
        </p:txBody>
      </p: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66FBE28A-A05D-4E6F-8C5B-4C0DADCA4019}"/>
              </a:ext>
            </a:extLst>
          </p:cNvPr>
          <p:cNvSpPr txBox="1">
            <a:spLocks/>
          </p:cNvSpPr>
          <p:nvPr/>
        </p:nvSpPr>
        <p:spPr>
          <a:xfrm>
            <a:off x="156056" y="6517611"/>
            <a:ext cx="11318240" cy="3511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en-US" sz="1000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2F6382C4-43FE-4A04-A3E5-92E5918FFCC4}"/>
              </a:ext>
            </a:extLst>
          </p:cNvPr>
          <p:cNvSpPr txBox="1">
            <a:spLocks/>
          </p:cNvSpPr>
          <p:nvPr/>
        </p:nvSpPr>
        <p:spPr>
          <a:xfrm>
            <a:off x="531493" y="2030618"/>
            <a:ext cx="7894320" cy="2185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1400" dirty="0"/>
              <a:t>qpInVal[ </a:t>
            </a:r>
            <a:r>
              <a:rPr lang="en-CA" sz="1400" dirty="0" err="1"/>
              <a:t>i</a:t>
            </a:r>
            <a:r>
              <a:rPr lang="en-CA" sz="1400" dirty="0"/>
              <a:t> ][ 0 ] = sps_qp_table_start_minus26[ </a:t>
            </a:r>
            <a:r>
              <a:rPr lang="en-CA" sz="1400" dirty="0" err="1"/>
              <a:t>i</a:t>
            </a:r>
            <a:r>
              <a:rPr lang="en-CA" sz="1400" dirty="0"/>
              <a:t> ] + 26</a:t>
            </a:r>
            <a:br>
              <a:rPr lang="en-CA" sz="1400" dirty="0"/>
            </a:br>
            <a:r>
              <a:rPr lang="en-CA" sz="1400" dirty="0"/>
              <a:t>qpOutVal[ </a:t>
            </a:r>
            <a:r>
              <a:rPr lang="en-CA" sz="1400" dirty="0" err="1"/>
              <a:t>i</a:t>
            </a:r>
            <a:r>
              <a:rPr lang="en-CA" sz="1400" dirty="0"/>
              <a:t> ][ 0 ] = qpInVal[ </a:t>
            </a:r>
            <a:r>
              <a:rPr lang="en-CA" sz="1400" dirty="0" err="1"/>
              <a:t>i</a:t>
            </a:r>
            <a:r>
              <a:rPr lang="en-CA" sz="1400" dirty="0"/>
              <a:t> ][ 0 ]</a:t>
            </a:r>
            <a:br>
              <a:rPr lang="en-CA" sz="1400" dirty="0"/>
            </a:br>
            <a:r>
              <a:rPr lang="en-CA" sz="1400" dirty="0"/>
              <a:t>for( j = 0; j  &lt;=  sps_num_points_in_qp_table_minus1[ </a:t>
            </a:r>
            <a:r>
              <a:rPr lang="en-CA" sz="1400" dirty="0" err="1"/>
              <a:t>i</a:t>
            </a:r>
            <a:r>
              <a:rPr lang="en-CA" sz="1400" dirty="0"/>
              <a:t> ]; </a:t>
            </a:r>
            <a:r>
              <a:rPr lang="en-CA" sz="1400" dirty="0" err="1"/>
              <a:t>j++</a:t>
            </a:r>
            <a:r>
              <a:rPr lang="en-CA" sz="1400" dirty="0"/>
              <a:t> ) {</a:t>
            </a:r>
            <a:br>
              <a:rPr lang="en-CA" sz="1400" dirty="0"/>
            </a:br>
            <a:r>
              <a:rPr lang="en-CA" sz="1400" dirty="0"/>
              <a:t>   </a:t>
            </a:r>
            <a:r>
              <a:rPr lang="en-CA" sz="1400" dirty="0">
                <a:highlight>
                  <a:srgbClr val="FFFF00"/>
                </a:highlight>
              </a:rPr>
              <a:t>qpInVal[ </a:t>
            </a:r>
            <a:r>
              <a:rPr lang="en-CA" sz="1400" dirty="0" err="1">
                <a:highlight>
                  <a:srgbClr val="FFFF00"/>
                </a:highlight>
              </a:rPr>
              <a:t>i</a:t>
            </a:r>
            <a:r>
              <a:rPr lang="en-CA" sz="1400" dirty="0">
                <a:highlight>
                  <a:srgbClr val="FFFF00"/>
                </a:highlight>
              </a:rPr>
              <a:t> ][ j + 1 ] = qpInVal[ </a:t>
            </a:r>
            <a:r>
              <a:rPr lang="en-CA" sz="1400" dirty="0" err="1">
                <a:highlight>
                  <a:srgbClr val="FFFF00"/>
                </a:highlight>
              </a:rPr>
              <a:t>i</a:t>
            </a:r>
            <a:r>
              <a:rPr lang="en-CA" sz="1400" dirty="0">
                <a:highlight>
                  <a:srgbClr val="FFFF00"/>
                </a:highlight>
              </a:rPr>
              <a:t> ][ j ] + sps_delta_qp_in_val_minus1[ </a:t>
            </a:r>
            <a:r>
              <a:rPr lang="en-CA" sz="1400" dirty="0" err="1">
                <a:highlight>
                  <a:srgbClr val="FFFF00"/>
                </a:highlight>
              </a:rPr>
              <a:t>i</a:t>
            </a:r>
            <a:r>
              <a:rPr lang="en-CA" sz="1400" dirty="0">
                <a:highlight>
                  <a:srgbClr val="FFFF00"/>
                </a:highlight>
              </a:rPr>
              <a:t> ][ j ] + 1</a:t>
            </a:r>
            <a:br>
              <a:rPr lang="en-CA" sz="1400" dirty="0">
                <a:highlight>
                  <a:srgbClr val="FFFF00"/>
                </a:highlight>
              </a:rPr>
            </a:br>
            <a:r>
              <a:rPr lang="en-CA" sz="1400" dirty="0"/>
              <a:t>   qpOutVal[ </a:t>
            </a:r>
            <a:r>
              <a:rPr lang="en-CA" sz="1400" dirty="0" err="1"/>
              <a:t>i</a:t>
            </a:r>
            <a:r>
              <a:rPr lang="en-CA" sz="1400" dirty="0"/>
              <a:t> ][ j + 1 ] = qpOutVal[ </a:t>
            </a:r>
            <a:r>
              <a:rPr lang="en-CA" sz="1400" dirty="0" err="1"/>
              <a:t>i</a:t>
            </a:r>
            <a:r>
              <a:rPr lang="en-CA" sz="1400" dirty="0"/>
              <a:t> ][ j ] +</a:t>
            </a:r>
            <a:br>
              <a:rPr lang="en-CA" sz="1400" dirty="0"/>
            </a:br>
            <a:r>
              <a:rPr lang="en-CA" sz="1400" dirty="0"/>
              <a:t>		( sps_delta_qp_in_val_minus1[ </a:t>
            </a:r>
            <a:r>
              <a:rPr lang="en-CA" sz="1400" dirty="0" err="1"/>
              <a:t>i</a:t>
            </a:r>
            <a:r>
              <a:rPr lang="en-CA" sz="1400" dirty="0"/>
              <a:t> ][ j ] ^ </a:t>
            </a:r>
            <a:r>
              <a:rPr lang="en-CA" sz="1400" dirty="0" err="1"/>
              <a:t>sps_delta_qp_diff_val</a:t>
            </a:r>
            <a:r>
              <a:rPr lang="en-CA" sz="1400" dirty="0"/>
              <a:t>[ </a:t>
            </a:r>
            <a:r>
              <a:rPr lang="en-CA" sz="1400" dirty="0" err="1"/>
              <a:t>i</a:t>
            </a:r>
            <a:r>
              <a:rPr lang="en-CA" sz="1400" dirty="0"/>
              <a:t> ][ j ] )</a:t>
            </a:r>
            <a:br>
              <a:rPr lang="en-CA" sz="1400" dirty="0"/>
            </a:br>
            <a:r>
              <a:rPr lang="en-CA" sz="1400" dirty="0"/>
              <a:t>}</a:t>
            </a:r>
          </a:p>
          <a:p>
            <a:pPr marL="0" indent="0">
              <a:buNone/>
            </a:pPr>
            <a:r>
              <a:rPr lang="en-US" sz="1400" dirty="0"/>
              <a:t>It is a requirement of bitstream conformance that the values of qpInVal[ </a:t>
            </a:r>
            <a:r>
              <a:rPr lang="en-US" sz="1400" dirty="0" err="1"/>
              <a:t>i</a:t>
            </a:r>
            <a:r>
              <a:rPr lang="en-US" sz="1400" dirty="0"/>
              <a:t> ][ j ] and qpOutVal[ </a:t>
            </a:r>
            <a:r>
              <a:rPr lang="en-US" sz="1400" dirty="0" err="1"/>
              <a:t>i</a:t>
            </a:r>
            <a:r>
              <a:rPr lang="en-US" sz="1400" dirty="0"/>
              <a:t> ][ j ] shall be in the range of −QpBdOffset to 63, inclusive for </a:t>
            </a:r>
            <a:r>
              <a:rPr lang="en-US" sz="1400" dirty="0" err="1"/>
              <a:t>i</a:t>
            </a:r>
            <a:r>
              <a:rPr lang="en-US" sz="1400" dirty="0"/>
              <a:t> in the range of 0 to </a:t>
            </a:r>
            <a:r>
              <a:rPr lang="en-US" sz="1400" dirty="0" err="1"/>
              <a:t>numQpTables</a:t>
            </a:r>
            <a:r>
              <a:rPr lang="en-US" sz="1400" dirty="0"/>
              <a:t> − 1, inclusive, and j in the range of 0 to sps_num_points_in_qp_table_minus1[ </a:t>
            </a:r>
            <a:r>
              <a:rPr lang="en-US" sz="1400" dirty="0" err="1"/>
              <a:t>i</a:t>
            </a:r>
            <a:r>
              <a:rPr lang="en-US" sz="1400" dirty="0"/>
              <a:t> ] + 1, inclusive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F6A5CC85-4A7A-471C-89C8-ADB5AF28A639}"/>
              </a:ext>
            </a:extLst>
          </p:cNvPr>
          <p:cNvSpPr txBox="1">
            <a:spLocks/>
          </p:cNvSpPr>
          <p:nvPr/>
        </p:nvSpPr>
        <p:spPr>
          <a:xfrm>
            <a:off x="247013" y="4332131"/>
            <a:ext cx="11602720" cy="7707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/>
              <a:t>Note that, when sps_qp_table_start_minus26[ </a:t>
            </a:r>
            <a:r>
              <a:rPr lang="en-US" sz="1800" dirty="0" err="1"/>
              <a:t>i</a:t>
            </a:r>
            <a:r>
              <a:rPr lang="en-US" sz="1800" dirty="0"/>
              <a:t> ] has value 37, then qpInVal[</a:t>
            </a:r>
            <a:r>
              <a:rPr lang="en-US" sz="1800" dirty="0" err="1"/>
              <a:t>i</a:t>
            </a:r>
            <a:r>
              <a:rPr lang="en-US" sz="1800" dirty="0"/>
              <a:t>][0] is 63 which is the upper bound of luma QP. However, highlighted equation generates </a:t>
            </a:r>
          </a:p>
          <a:p>
            <a:pPr marL="0" indent="0">
              <a:buNone/>
            </a:pPr>
            <a:r>
              <a:rPr lang="en-US" sz="1800" dirty="0"/>
              <a:t>qpInVal[</a:t>
            </a:r>
            <a:r>
              <a:rPr lang="en-US" sz="1800" dirty="0" err="1"/>
              <a:t>i</a:t>
            </a:r>
            <a:r>
              <a:rPr lang="en-US" sz="1800" dirty="0"/>
              <a:t>][1] = 64 + </a:t>
            </a:r>
            <a:r>
              <a:rPr lang="sv-SE" sz="1800" dirty="0"/>
              <a:t>sps_delta_qp_in_val_minus1[ i ][ 0 ]. This violates the bitstream conformance. </a:t>
            </a:r>
          </a:p>
          <a:p>
            <a:pPr marL="0" indent="0">
              <a:buNone/>
            </a:pPr>
            <a:endParaRPr lang="sv-SE" sz="800" dirty="0"/>
          </a:p>
          <a:p>
            <a:pPr marL="0" indent="0">
              <a:buNone/>
            </a:pPr>
            <a:r>
              <a:rPr lang="sv-SE" sz="1800" dirty="0">
                <a:solidFill>
                  <a:srgbClr val="FF0000"/>
                </a:solidFill>
              </a:rPr>
              <a:t>Similarly, when QpBdOffset is 0 and  </a:t>
            </a:r>
            <a:r>
              <a:rPr lang="en-US" sz="1800" dirty="0">
                <a:solidFill>
                  <a:srgbClr val="FF0000"/>
                </a:solidFill>
              </a:rPr>
              <a:t>sps_num_points_in_qp_table_minus1[ </a:t>
            </a:r>
            <a:r>
              <a:rPr lang="en-US" sz="1800" dirty="0" err="1">
                <a:solidFill>
                  <a:srgbClr val="FF0000"/>
                </a:solidFill>
              </a:rPr>
              <a:t>i</a:t>
            </a:r>
            <a:r>
              <a:rPr lang="en-US" sz="1800" dirty="0">
                <a:solidFill>
                  <a:srgbClr val="FF0000"/>
                </a:solidFill>
              </a:rPr>
              <a:t> ] is 63, which means there are 64 entries in luma QP. However, highlighted equation generates 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FF0000"/>
                </a:solidFill>
              </a:rPr>
              <a:t>qpInVal[</a:t>
            </a:r>
            <a:r>
              <a:rPr lang="en-US" sz="1800" dirty="0" err="1">
                <a:solidFill>
                  <a:srgbClr val="FF0000"/>
                </a:solidFill>
              </a:rPr>
              <a:t>i</a:t>
            </a:r>
            <a:r>
              <a:rPr lang="en-US" sz="1800" dirty="0">
                <a:solidFill>
                  <a:srgbClr val="FF0000"/>
                </a:solidFill>
              </a:rPr>
              <a:t>][64]=qpInVal[</a:t>
            </a:r>
            <a:r>
              <a:rPr lang="en-US" sz="1800" dirty="0" err="1">
                <a:solidFill>
                  <a:srgbClr val="FF0000"/>
                </a:solidFill>
              </a:rPr>
              <a:t>i</a:t>
            </a:r>
            <a:r>
              <a:rPr lang="en-US" sz="1800" dirty="0">
                <a:solidFill>
                  <a:srgbClr val="FF0000"/>
                </a:solidFill>
              </a:rPr>
              <a:t>][63]</a:t>
            </a:r>
            <a:r>
              <a:rPr lang="sv-SE" sz="1800" dirty="0">
                <a:solidFill>
                  <a:srgbClr val="FF0000"/>
                </a:solidFill>
              </a:rPr>
              <a:t> + sps_delta_qp_in_val_minus1[ i ][ j ] + 1. This violates the bitstream conformance. </a:t>
            </a:r>
            <a:br>
              <a:rPr lang="sv-SE" sz="1800" dirty="0"/>
            </a:br>
            <a:endParaRPr lang="en-US" sz="1800" dirty="0"/>
          </a:p>
        </p:txBody>
      </p:sp>
      <p:graphicFrame>
        <p:nvGraphicFramePr>
          <p:cNvPr id="34" name="Table 33">
            <a:extLst>
              <a:ext uri="{FF2B5EF4-FFF2-40B4-BE49-F238E27FC236}">
                <a16:creationId xmlns:a16="http://schemas.microsoft.com/office/drawing/2014/main" id="{32D69D18-14FF-48C3-B06F-EA64B9F46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250389"/>
              </p:ext>
            </p:extLst>
          </p:nvPr>
        </p:nvGraphicFramePr>
        <p:xfrm>
          <a:off x="8293383" y="1259839"/>
          <a:ext cx="2713078" cy="4267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731520">
                  <a:extLst>
                    <a:ext uri="{9D8B030D-6E8A-4147-A177-3AD203B41FA5}">
                      <a16:colId xmlns:a16="http://schemas.microsoft.com/office/drawing/2014/main" val="89758654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val="3424712469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3499847101"/>
                    </a:ext>
                  </a:extLst>
                </a:gridCol>
                <a:gridCol w="442139">
                  <a:extLst>
                    <a:ext uri="{9D8B030D-6E8A-4147-A177-3AD203B41FA5}">
                      <a16:colId xmlns:a16="http://schemas.microsoft.com/office/drawing/2014/main" val="11974831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Luma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-QpBdOffset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…</a:t>
                      </a: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63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58254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dirty="0">
                          <a:effectLst/>
                          <a:latin typeface="+mn-lt"/>
                          <a:ea typeface="SimSun" panose="02010600030101010101" pitchFamily="2" charset="-122"/>
                        </a:rPr>
                        <a:t>chroma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endParaRPr lang="en-US" sz="1400" dirty="0">
                        <a:effectLst/>
                        <a:latin typeface="+mn-lt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31254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1899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EAF43465-99A1-4D1B-88CC-0A29DC05D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639" y="1537696"/>
            <a:ext cx="10515600" cy="4731024"/>
          </a:xfrm>
        </p:spPr>
        <p:txBody>
          <a:bodyPr>
            <a:normAutofit/>
          </a:bodyPr>
          <a:lstStyle/>
          <a:p>
            <a:pPr hangingPunct="0"/>
            <a:r>
              <a:rPr lang="en-CA" sz="2400" dirty="0"/>
              <a:t>Aspect 1: Bugfix for the range of sps_num_points_in_qp_table_minus1[ </a:t>
            </a:r>
            <a:r>
              <a:rPr lang="en-CA" sz="2400" dirty="0" err="1"/>
              <a:t>i</a:t>
            </a:r>
            <a:r>
              <a:rPr lang="en-CA" sz="2400" dirty="0"/>
              <a:t> ] </a:t>
            </a:r>
          </a:p>
          <a:p>
            <a:pPr marL="0" indent="0" hangingPunct="0">
              <a:buNone/>
            </a:pPr>
            <a:r>
              <a:rPr lang="en-CA" dirty="0"/>
              <a:t>Propose change the range from [0, 63 + QpBdOffset] to [0, </a:t>
            </a:r>
            <a:r>
              <a:rPr lang="en-CA" dirty="0">
                <a:highlight>
                  <a:srgbClr val="FFFF00"/>
                </a:highlight>
              </a:rPr>
              <a:t>62</a:t>
            </a:r>
            <a:r>
              <a:rPr lang="en-CA" dirty="0"/>
              <a:t> + QpBdOffset] </a:t>
            </a:r>
            <a:endParaRPr lang="en-US" dirty="0"/>
          </a:p>
          <a:p>
            <a:pPr hangingPunct="0"/>
            <a:r>
              <a:rPr lang="en-CA" sz="2400" dirty="0"/>
              <a:t>Aspect 2: introduce sps_chroma_qp_identical_to_luma_flag in SPS </a:t>
            </a:r>
          </a:p>
          <a:p>
            <a:pPr marL="0" indent="0" hangingPunct="0">
              <a:buNone/>
            </a:pPr>
            <a:r>
              <a:rPr lang="en-CA" dirty="0"/>
              <a:t>It is asserted that this shortcut is the common case for 4:2:2 and 4:4:4, and substantive bits can be saved by skipping all the chroma QP mapping related syntax elements in SPS. 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838309-63DB-4703-8DDB-BDEDB747C8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1586" y="3641785"/>
            <a:ext cx="6934813" cy="335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692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Analysis for aspect 2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9DF3F8D-8093-468E-A877-54765C33E0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7288" y="1415512"/>
            <a:ext cx="6680543" cy="2387723"/>
          </a:xfrm>
        </p:spPr>
      </p:pic>
      <p:sp>
        <p:nvSpPr>
          <p:cNvPr id="9" name="Content Placeholder 30">
            <a:extLst>
              <a:ext uri="{FF2B5EF4-FFF2-40B4-BE49-F238E27FC236}">
                <a16:creationId xmlns:a16="http://schemas.microsoft.com/office/drawing/2014/main" id="{8A8D3EA7-6D8F-4AD2-B5D3-79C5FFD5D7CF}"/>
              </a:ext>
            </a:extLst>
          </p:cNvPr>
          <p:cNvSpPr txBox="1">
            <a:spLocks/>
          </p:cNvSpPr>
          <p:nvPr/>
        </p:nvSpPr>
        <p:spPr>
          <a:xfrm>
            <a:off x="838200" y="4048585"/>
            <a:ext cx="10515600" cy="6148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CA" dirty="0">
                <a:solidFill>
                  <a:srgbClr val="FF0000"/>
                </a:solidFill>
              </a:rPr>
              <a:t>Only need 1 bit sps_chroma_qp_identical_to_luma_flag to generate identical QP mapping table</a:t>
            </a: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Font typeface="Arial"/>
              <a:buNone/>
            </a:pP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554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760" y="178117"/>
            <a:ext cx="10515600" cy="1325563"/>
          </a:xfrm>
        </p:spPr>
        <p:txBody>
          <a:bodyPr/>
          <a:lstStyle/>
          <a:p>
            <a:r>
              <a:rPr lang="en-US" dirty="0"/>
              <a:t>Simulation results for aspect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869854-CAC9-411B-8585-887C39D0F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0" y="1503680"/>
            <a:ext cx="10515600" cy="4351338"/>
          </a:xfrm>
        </p:spPr>
        <p:txBody>
          <a:bodyPr/>
          <a:lstStyle/>
          <a:p>
            <a:r>
              <a:rPr lang="en-US" dirty="0"/>
              <a:t>It is implemented on VTM 9.0rc1 and tested using non 420 test condition. Only 1 frame is tested under AI configuration with worst cast QP configured*. 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52741020-A3A4-4944-B135-5582E9709BFC}"/>
              </a:ext>
            </a:extLst>
          </p:cNvPr>
          <p:cNvSpPr txBox="1">
            <a:spLocks/>
          </p:cNvSpPr>
          <p:nvPr/>
        </p:nvSpPr>
        <p:spPr>
          <a:xfrm>
            <a:off x="462280" y="6454140"/>
            <a:ext cx="10515600" cy="4038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/>
              <a:t>* The worst case QP configuration is sending all the QP entries in the chroma QP mapping table.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285BB75-713B-421E-98A6-372461EA3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531" y="2188118"/>
            <a:ext cx="6578938" cy="17907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F35A290-B1E4-4DB8-9278-D9A2EC24C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528" y="3982767"/>
            <a:ext cx="5283472" cy="217181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AE68380-0A6F-41F0-A0D6-3838C8C176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0383" y="4046271"/>
            <a:ext cx="5188217" cy="2108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273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1DD6A-A00C-46E0-8007-8FE840FA2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39640" y="2437765"/>
            <a:ext cx="10515600" cy="1325563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8129695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</TotalTime>
  <Words>490</Words>
  <Application>Microsoft Office PowerPoint</Application>
  <PresentationFormat>Widescreen</PresentationFormat>
  <Paragraphs>173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On chroma QP mapping</vt:lpstr>
      <vt:lpstr>Chroma QP mapping</vt:lpstr>
      <vt:lpstr>Chroma QP mapping derivation</vt:lpstr>
      <vt:lpstr>Proposed Method</vt:lpstr>
      <vt:lpstr>Analysis for aspect 2</vt:lpstr>
      <vt:lpstr>Simulation results for aspect 2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Serena Chen</dc:creator>
  <cp:lastModifiedBy>Ling Li</cp:lastModifiedBy>
  <cp:revision>85</cp:revision>
  <dcterms:created xsi:type="dcterms:W3CDTF">2019-05-07T23:36:51Z</dcterms:created>
  <dcterms:modified xsi:type="dcterms:W3CDTF">2020-06-19T12:51:20Z</dcterms:modified>
</cp:coreProperties>
</file>