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19"/>
  </p:notesMasterIdLst>
  <p:handoutMasterIdLst>
    <p:handoutMasterId r:id="rId20"/>
  </p:handoutMasterIdLst>
  <p:sldIdLst>
    <p:sldId id="334" r:id="rId2"/>
    <p:sldId id="394" r:id="rId3"/>
    <p:sldId id="396" r:id="rId4"/>
    <p:sldId id="397" r:id="rId5"/>
    <p:sldId id="399" r:id="rId6"/>
    <p:sldId id="400" r:id="rId7"/>
    <p:sldId id="401" r:id="rId8"/>
    <p:sldId id="402" r:id="rId9"/>
    <p:sldId id="403" r:id="rId10"/>
    <p:sldId id="404" r:id="rId11"/>
    <p:sldId id="413" r:id="rId12"/>
    <p:sldId id="412" r:id="rId13"/>
    <p:sldId id="406" r:id="rId14"/>
    <p:sldId id="414" r:id="rId15"/>
    <p:sldId id="409" r:id="rId16"/>
    <p:sldId id="410" r:id="rId17"/>
    <p:sldId id="411"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8CF9"/>
    <a:srgbClr val="FF6E9B"/>
    <a:srgbClr val="E9EBF5"/>
    <a:srgbClr val="008EF9"/>
    <a:srgbClr val="E7E6E6"/>
    <a:srgbClr val="8EFD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5" autoAdjust="0"/>
    <p:restoredTop sz="88797" autoAdjust="0"/>
  </p:normalViewPr>
  <p:slideViewPr>
    <p:cSldViewPr snapToGrid="0" snapToObjects="1">
      <p:cViewPr varScale="1">
        <p:scale>
          <a:sx n="57" d="100"/>
          <a:sy n="57" d="100"/>
        </p:scale>
        <p:origin x="1002"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56" d="100"/>
          <a:sy n="56" d="100"/>
        </p:scale>
        <p:origin x="2856"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BF1AF8-18C9-6B41-80B9-5803F2C02F13}" type="datetimeFigureOut">
              <a:rPr kumimoji="1" lang="zh-CN" altLang="en-US" smtClean="0"/>
              <a:t>2020/5/26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18F61A-3756-8F47-A939-7025159FDBFD}" type="slidenum">
              <a:rPr kumimoji="1" lang="zh-CN" altLang="en-US" smtClean="0"/>
              <a:t>‹#›</a:t>
            </a:fld>
            <a:endParaRPr kumimoji="1" lang="zh-CN" altLang="en-US"/>
          </a:p>
        </p:txBody>
      </p:sp>
    </p:spTree>
    <p:extLst>
      <p:ext uri="{BB962C8B-B14F-4D97-AF65-F5344CB8AC3E}">
        <p14:creationId xmlns:p14="http://schemas.microsoft.com/office/powerpoint/2010/main" val="3934678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81E99E-6CDE-0945-8EA2-2F351A602D0D}" type="datetimeFigureOut">
              <a:rPr kumimoji="1" lang="zh-CN" altLang="en-US" smtClean="0"/>
              <a:t>2020/5/26</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D6290F-95E1-084E-BE33-5030BA1A83E4}" type="slidenum">
              <a:rPr kumimoji="1" lang="zh-CN" altLang="en-US" smtClean="0"/>
              <a:t>‹#›</a:t>
            </a:fld>
            <a:endParaRPr kumimoji="1" lang="zh-CN" altLang="en-US"/>
          </a:p>
        </p:txBody>
      </p:sp>
    </p:spTree>
    <p:extLst>
      <p:ext uri="{BB962C8B-B14F-4D97-AF65-F5344CB8AC3E}">
        <p14:creationId xmlns:p14="http://schemas.microsoft.com/office/powerpoint/2010/main" val="18709188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a:t>
            </a:fld>
            <a:endParaRPr kumimoji="1" lang="zh-CN" altLang="en-US"/>
          </a:p>
        </p:txBody>
      </p:sp>
    </p:spTree>
    <p:extLst>
      <p:ext uri="{BB962C8B-B14F-4D97-AF65-F5344CB8AC3E}">
        <p14:creationId xmlns:p14="http://schemas.microsoft.com/office/powerpoint/2010/main" val="3401437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11</a:t>
            </a:fld>
            <a:endParaRPr kumimoji="1" lang="zh-CN" altLang="en-US"/>
          </a:p>
        </p:txBody>
      </p:sp>
    </p:spTree>
    <p:extLst>
      <p:ext uri="{BB962C8B-B14F-4D97-AF65-F5344CB8AC3E}">
        <p14:creationId xmlns:p14="http://schemas.microsoft.com/office/powerpoint/2010/main" val="3832009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12</a:t>
            </a:fld>
            <a:endParaRPr kumimoji="1" lang="zh-CN" altLang="en-US"/>
          </a:p>
        </p:txBody>
      </p:sp>
    </p:spTree>
    <p:extLst>
      <p:ext uri="{BB962C8B-B14F-4D97-AF65-F5344CB8AC3E}">
        <p14:creationId xmlns:p14="http://schemas.microsoft.com/office/powerpoint/2010/main" val="2611382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14</a:t>
            </a:fld>
            <a:endParaRPr kumimoji="1" lang="zh-CN" altLang="en-US"/>
          </a:p>
        </p:txBody>
      </p:sp>
    </p:spTree>
    <p:extLst>
      <p:ext uri="{BB962C8B-B14F-4D97-AF65-F5344CB8AC3E}">
        <p14:creationId xmlns:p14="http://schemas.microsoft.com/office/powerpoint/2010/main" val="875520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15</a:t>
            </a:fld>
            <a:endParaRPr kumimoji="1" lang="zh-CN" altLang="en-US"/>
          </a:p>
        </p:txBody>
      </p:sp>
    </p:spTree>
    <p:extLst>
      <p:ext uri="{BB962C8B-B14F-4D97-AF65-F5344CB8AC3E}">
        <p14:creationId xmlns:p14="http://schemas.microsoft.com/office/powerpoint/2010/main" val="108425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16</a:t>
            </a:fld>
            <a:endParaRPr kumimoji="1" lang="zh-CN" altLang="en-US"/>
          </a:p>
        </p:txBody>
      </p:sp>
    </p:spTree>
    <p:extLst>
      <p:ext uri="{BB962C8B-B14F-4D97-AF65-F5344CB8AC3E}">
        <p14:creationId xmlns:p14="http://schemas.microsoft.com/office/powerpoint/2010/main" val="1378562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17</a:t>
            </a:fld>
            <a:endParaRPr kumimoji="1" lang="zh-CN" altLang="en-US"/>
          </a:p>
        </p:txBody>
      </p:sp>
    </p:spTree>
    <p:extLst>
      <p:ext uri="{BB962C8B-B14F-4D97-AF65-F5344CB8AC3E}">
        <p14:creationId xmlns:p14="http://schemas.microsoft.com/office/powerpoint/2010/main" val="2782748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3</a:t>
            </a:fld>
            <a:endParaRPr kumimoji="1" lang="zh-CN" altLang="en-US"/>
          </a:p>
        </p:txBody>
      </p:sp>
    </p:spTree>
    <p:extLst>
      <p:ext uri="{BB962C8B-B14F-4D97-AF65-F5344CB8AC3E}">
        <p14:creationId xmlns:p14="http://schemas.microsoft.com/office/powerpoint/2010/main" val="2921808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4</a:t>
            </a:fld>
            <a:endParaRPr kumimoji="1" lang="zh-CN" altLang="en-US"/>
          </a:p>
        </p:txBody>
      </p:sp>
    </p:spTree>
    <p:extLst>
      <p:ext uri="{BB962C8B-B14F-4D97-AF65-F5344CB8AC3E}">
        <p14:creationId xmlns:p14="http://schemas.microsoft.com/office/powerpoint/2010/main" val="3202977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5</a:t>
            </a:fld>
            <a:endParaRPr kumimoji="1" lang="zh-CN" altLang="en-US"/>
          </a:p>
        </p:txBody>
      </p:sp>
    </p:spTree>
    <p:extLst>
      <p:ext uri="{BB962C8B-B14F-4D97-AF65-F5344CB8AC3E}">
        <p14:creationId xmlns:p14="http://schemas.microsoft.com/office/powerpoint/2010/main" val="2409857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6</a:t>
            </a:fld>
            <a:endParaRPr kumimoji="1" lang="zh-CN" altLang="en-US"/>
          </a:p>
        </p:txBody>
      </p:sp>
    </p:spTree>
    <p:extLst>
      <p:ext uri="{BB962C8B-B14F-4D97-AF65-F5344CB8AC3E}">
        <p14:creationId xmlns:p14="http://schemas.microsoft.com/office/powerpoint/2010/main" val="1089032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7</a:t>
            </a:fld>
            <a:endParaRPr kumimoji="1" lang="zh-CN" altLang="en-US"/>
          </a:p>
        </p:txBody>
      </p:sp>
    </p:spTree>
    <p:extLst>
      <p:ext uri="{BB962C8B-B14F-4D97-AF65-F5344CB8AC3E}">
        <p14:creationId xmlns:p14="http://schemas.microsoft.com/office/powerpoint/2010/main" val="3594520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8</a:t>
            </a:fld>
            <a:endParaRPr kumimoji="1" lang="zh-CN" altLang="en-US"/>
          </a:p>
        </p:txBody>
      </p:sp>
    </p:spTree>
    <p:extLst>
      <p:ext uri="{BB962C8B-B14F-4D97-AF65-F5344CB8AC3E}">
        <p14:creationId xmlns:p14="http://schemas.microsoft.com/office/powerpoint/2010/main" val="4179721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9</a:t>
            </a:fld>
            <a:endParaRPr kumimoji="1" lang="zh-CN" altLang="en-US"/>
          </a:p>
        </p:txBody>
      </p:sp>
    </p:spTree>
    <p:extLst>
      <p:ext uri="{BB962C8B-B14F-4D97-AF65-F5344CB8AC3E}">
        <p14:creationId xmlns:p14="http://schemas.microsoft.com/office/powerpoint/2010/main" val="4030308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10</a:t>
            </a:fld>
            <a:endParaRPr kumimoji="1" lang="zh-CN" altLang="en-US"/>
          </a:p>
        </p:txBody>
      </p:sp>
    </p:spTree>
    <p:extLst>
      <p:ext uri="{BB962C8B-B14F-4D97-AF65-F5344CB8AC3E}">
        <p14:creationId xmlns:p14="http://schemas.microsoft.com/office/powerpoint/2010/main" val="35333678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2000" cy="6858000"/>
          </a:xfrm>
          <a:prstGeom prst="rect">
            <a:avLst/>
          </a:prstGeom>
        </p:spPr>
      </p:pic>
      <p:sp>
        <p:nvSpPr>
          <p:cNvPr id="9" name="标题 1"/>
          <p:cNvSpPr>
            <a:spLocks noGrp="1"/>
          </p:cNvSpPr>
          <p:nvPr>
            <p:ph type="ctrTitle"/>
          </p:nvPr>
        </p:nvSpPr>
        <p:spPr>
          <a:xfrm>
            <a:off x="838199" y="1122363"/>
            <a:ext cx="9720715" cy="2387600"/>
          </a:xfrm>
        </p:spPr>
        <p:txBody>
          <a:bodyPr anchor="b">
            <a:normAutofit/>
          </a:bodyPr>
          <a:lstStyle>
            <a:lvl1pPr algn="l">
              <a:lnSpc>
                <a:spcPct val="110000"/>
              </a:lnSpc>
              <a:defRPr sz="5400" spc="300">
                <a:solidFill>
                  <a:schemeClr val="tx1"/>
                </a:solidFill>
                <a:latin typeface="Microsoft YaHei" charset="-122"/>
                <a:ea typeface="Microsoft YaHei" charset="-122"/>
                <a:cs typeface="Microsoft YaHei" charset="-122"/>
              </a:defRPr>
            </a:lvl1pPr>
          </a:lstStyle>
          <a:p>
            <a:r>
              <a:rPr kumimoji="1" lang="zh-CN" altLang="en-US" dirty="0"/>
              <a:t>单击此处编辑母版标题样式</a:t>
            </a:r>
          </a:p>
        </p:txBody>
      </p:sp>
      <p:sp>
        <p:nvSpPr>
          <p:cNvPr id="10" name="副标题 2"/>
          <p:cNvSpPr>
            <a:spLocks noGrp="1"/>
          </p:cNvSpPr>
          <p:nvPr>
            <p:ph type="subTitle" idx="1"/>
          </p:nvPr>
        </p:nvSpPr>
        <p:spPr>
          <a:xfrm>
            <a:off x="838200" y="3602038"/>
            <a:ext cx="9369056" cy="1655762"/>
          </a:xfrm>
        </p:spPr>
        <p:txBody>
          <a:bodyPr/>
          <a:lstStyle>
            <a:lvl1pPr marL="0" indent="0" algn="l">
              <a:buNone/>
              <a:defRPr sz="2400">
                <a:solidFill>
                  <a:schemeClr val="tx1"/>
                </a:solidFill>
                <a:latin typeface="Microsoft YaHei" charset="-122"/>
                <a:ea typeface="Microsoft YaHei" charset="-122"/>
                <a:cs typeface="Microsoft YaHei"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dirty="0"/>
              <a:t>单击此处编辑母版副标题样式</a:t>
            </a:r>
          </a:p>
        </p:txBody>
      </p:sp>
      <p:pic>
        <p:nvPicPr>
          <p:cNvPr id="5" name="图片 4"/>
          <p:cNvPicPr>
            <a:picLocks noChangeAspect="1"/>
          </p:cNvPicPr>
          <p:nvPr userDrawn="1"/>
        </p:nvPicPr>
        <p:blipFill>
          <a:blip r:embed="rId3"/>
          <a:stretch>
            <a:fillRect/>
          </a:stretch>
        </p:blipFill>
        <p:spPr>
          <a:xfrm>
            <a:off x="4619387" y="6441610"/>
            <a:ext cx="2953228" cy="122766"/>
          </a:xfrm>
          <a:prstGeom prst="rect">
            <a:avLst/>
          </a:prstGeom>
        </p:spPr>
      </p:pic>
    </p:spTree>
    <p:extLst>
      <p:ext uri="{BB962C8B-B14F-4D97-AF65-F5344CB8AC3E}">
        <p14:creationId xmlns:p14="http://schemas.microsoft.com/office/powerpoint/2010/main" val="794311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horz"/>
          <a:lstStyle>
            <a:lvl1pPr marL="0" indent="0">
              <a:lnSpc>
                <a:spcPct val="150000"/>
              </a:lnSpc>
              <a:buFontTx/>
              <a:buNone/>
              <a:defRPr/>
            </a:lvl1pPr>
            <a:lvl2pPr marL="457200" indent="0">
              <a:lnSpc>
                <a:spcPct val="150000"/>
              </a:lnSpc>
              <a:buFontTx/>
              <a:buNone/>
              <a:defRPr/>
            </a:lvl2pPr>
            <a:lvl3pPr marL="914400" indent="0">
              <a:lnSpc>
                <a:spcPct val="150000"/>
              </a:lnSpc>
              <a:buFontTx/>
              <a:buNone/>
              <a:defRPr/>
            </a:lvl3pPr>
            <a:lvl4pPr marL="1371600" indent="0">
              <a:lnSpc>
                <a:spcPct val="150000"/>
              </a:lnSpc>
              <a:buFontTx/>
              <a:buNone/>
              <a:defRPr/>
            </a:lvl4pPr>
            <a:lvl5pPr marL="1828800" indent="0">
              <a:lnSpc>
                <a:spcPct val="150000"/>
              </a:lnSpc>
              <a:buFontTx/>
              <a:buNone/>
              <a:defRPr/>
            </a:lvl5pPr>
          </a:lstStyle>
          <a:p>
            <a:pPr lvl="0"/>
            <a:r>
              <a:rPr kumimoji="1" lang="zh-CN" altLang="en-US"/>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5"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711344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521817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a:stretch>
            <a:fillRect/>
          </a:stretch>
        </p:blipFill>
        <p:spPr>
          <a:xfrm>
            <a:off x="0" y="0"/>
            <a:ext cx="12192000" cy="6858000"/>
          </a:xfrm>
          <a:prstGeom prst="rect">
            <a:avLst/>
          </a:prstGeom>
        </p:spPr>
      </p:pic>
      <p:sp>
        <p:nvSpPr>
          <p:cNvPr id="5" name="标题 1"/>
          <p:cNvSpPr>
            <a:spLocks noGrp="1"/>
          </p:cNvSpPr>
          <p:nvPr>
            <p:ph type="title"/>
          </p:nvPr>
        </p:nvSpPr>
        <p:spPr>
          <a:xfrm>
            <a:off x="839788" y="2766218"/>
            <a:ext cx="4628949" cy="1325563"/>
          </a:xfrm>
        </p:spPr>
        <p:txBody>
          <a:bodyPr>
            <a:normAutofit/>
          </a:bodyPr>
          <a:lstStyle>
            <a:lvl1pPr>
              <a:defRPr sz="4000" spc="0"/>
            </a:lvl1pPr>
          </a:lstStyle>
          <a:p>
            <a:r>
              <a:rPr kumimoji="1" lang="zh-CN" altLang="en-US"/>
              <a:t>单击此处编辑母版标题样式</a:t>
            </a:r>
          </a:p>
        </p:txBody>
      </p:sp>
    </p:spTree>
    <p:extLst>
      <p:ext uri="{BB962C8B-B14F-4D97-AF65-F5344CB8AC3E}">
        <p14:creationId xmlns:p14="http://schemas.microsoft.com/office/powerpoint/2010/main" val="162811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a:xfrm>
            <a:off x="838200" y="1825625"/>
            <a:ext cx="10515600" cy="3998705"/>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29618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5"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969616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36534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8" name="灯片编号占位符 5"/>
          <p:cNvSpPr>
            <a:spLocks noGrp="1"/>
          </p:cNvSpPr>
          <p:nvPr>
            <p:ph type="sldNum" sz="quarter" idx="10"/>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41182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4"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037244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485732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6"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125037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
        <p:nvSpPr>
          <p:cNvPr id="7" name="标题 1"/>
          <p:cNvSpPr>
            <a:spLocks noGrp="1"/>
          </p:cNvSpPr>
          <p:nvPr>
            <p:ph type="title"/>
          </p:nvPr>
        </p:nvSpPr>
        <p:spPr>
          <a:xfrm>
            <a:off x="839788" y="1646859"/>
            <a:ext cx="6256751" cy="1600200"/>
          </a:xfrm>
        </p:spPr>
        <p:txBody>
          <a:bodyPr anchor="b">
            <a:normAutofit/>
          </a:bodyPr>
          <a:lstStyle>
            <a:lvl1pPr>
              <a:defRPr sz="3600">
                <a:solidFill>
                  <a:schemeClr val="tx1"/>
                </a:solidFill>
              </a:defRPr>
            </a:lvl1pPr>
          </a:lstStyle>
          <a:p>
            <a:r>
              <a:rPr kumimoji="1" lang="zh-CN" altLang="en-US"/>
              <a:t>单击此处编辑母版标题样式</a:t>
            </a:r>
          </a:p>
        </p:txBody>
      </p:sp>
      <p:sp>
        <p:nvSpPr>
          <p:cNvPr id="9" name="图片占位符 2"/>
          <p:cNvSpPr>
            <a:spLocks noGrp="1"/>
          </p:cNvSpPr>
          <p:nvPr>
            <p:ph type="pic" idx="1"/>
          </p:nvPr>
        </p:nvSpPr>
        <p:spPr>
          <a:xfrm>
            <a:off x="7732642" y="735497"/>
            <a:ext cx="3622745" cy="5125554"/>
          </a:xfrm>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10" name="文本占位符 3"/>
          <p:cNvSpPr>
            <a:spLocks noGrp="1"/>
          </p:cNvSpPr>
          <p:nvPr>
            <p:ph type="body" sz="half" idx="2"/>
          </p:nvPr>
        </p:nvSpPr>
        <p:spPr>
          <a:xfrm>
            <a:off x="839788" y="3424237"/>
            <a:ext cx="6256751" cy="1941167"/>
          </a:xfrm>
        </p:spPr>
        <p:txBody>
          <a:bodyPr>
            <a:normAutofit/>
          </a:bodyPr>
          <a:lstStyle>
            <a:lvl1pPr marL="0" indent="0">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Tree>
    <p:extLst>
      <p:ext uri="{BB962C8B-B14F-4D97-AF65-F5344CB8AC3E}">
        <p14:creationId xmlns:p14="http://schemas.microsoft.com/office/powerpoint/2010/main" val="2057956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14"/>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3998705"/>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9"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4548725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icrosoft YaHei" charset="-122"/>
          <a:ea typeface="Microsoft YaHei" charset="-122"/>
          <a:cs typeface="Microsoft YaHei" charset="-122"/>
        </a:defRPr>
      </a:lvl1pPr>
    </p:titleStyle>
    <p:bodyStyle>
      <a:lvl1pPr marL="228600" indent="-228600" algn="l" defTabSz="914400" rtl="0" eaLnBrk="1" latinLnBrk="0" hangingPunct="1">
        <a:lnSpc>
          <a:spcPct val="200000"/>
        </a:lnSpc>
        <a:spcBef>
          <a:spcPts val="1000"/>
        </a:spcBef>
        <a:buFont typeface="Arial"/>
        <a:buChar char="•"/>
        <a:defRPr sz="2800" kern="1200">
          <a:solidFill>
            <a:schemeClr val="tx1"/>
          </a:solidFill>
          <a:latin typeface="Microsoft YaHei" charset="-122"/>
          <a:ea typeface="Microsoft YaHei" charset="-122"/>
          <a:cs typeface="Microsoft YaHei" charset="-122"/>
        </a:defRPr>
      </a:lvl1pPr>
      <a:lvl2pPr marL="685800" indent="-228600" algn="l" defTabSz="914400" rtl="0" eaLnBrk="1" latinLnBrk="0" hangingPunct="1">
        <a:lnSpc>
          <a:spcPct val="200000"/>
        </a:lnSpc>
        <a:spcBef>
          <a:spcPts val="500"/>
        </a:spcBef>
        <a:buFont typeface="Arial"/>
        <a:buChar char="•"/>
        <a:defRPr sz="2400" kern="1200">
          <a:solidFill>
            <a:schemeClr val="tx1"/>
          </a:solidFill>
          <a:latin typeface="Microsoft YaHei" charset="-122"/>
          <a:ea typeface="Microsoft YaHei" charset="-122"/>
          <a:cs typeface="Microsoft YaHei" charset="-122"/>
        </a:defRPr>
      </a:lvl2pPr>
      <a:lvl3pPr marL="1143000" indent="-228600" algn="l" defTabSz="914400" rtl="0" eaLnBrk="1" latinLnBrk="0" hangingPunct="1">
        <a:lnSpc>
          <a:spcPct val="200000"/>
        </a:lnSpc>
        <a:spcBef>
          <a:spcPts val="500"/>
        </a:spcBef>
        <a:buFont typeface="Arial"/>
        <a:buChar char="•"/>
        <a:defRPr sz="2000" kern="1200">
          <a:solidFill>
            <a:schemeClr val="tx1"/>
          </a:solidFill>
          <a:latin typeface="Microsoft YaHei" charset="-122"/>
          <a:ea typeface="Microsoft YaHei" charset="-122"/>
          <a:cs typeface="Microsoft YaHei" charset="-122"/>
        </a:defRPr>
      </a:lvl3pPr>
      <a:lvl4pPr marL="1600200" indent="-228600" algn="l" defTabSz="914400"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4pPr>
      <a:lvl5pPr marL="2057400" indent="-228600" algn="l" defTabSz="914400"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a:t>
            </a:fld>
            <a:endParaRPr lang="zh-CN" altLang="en-US"/>
          </a:p>
        </p:txBody>
      </p:sp>
      <p:sp>
        <p:nvSpPr>
          <p:cNvPr id="9" name="内容占位符 8"/>
          <p:cNvSpPr>
            <a:spLocks noGrp="1"/>
          </p:cNvSpPr>
          <p:nvPr>
            <p:ph idx="1"/>
          </p:nvPr>
        </p:nvSpPr>
        <p:spPr>
          <a:xfrm>
            <a:off x="735368" y="1781236"/>
            <a:ext cx="10515600" cy="3998705"/>
          </a:xfrm>
        </p:spPr>
        <p:txBody>
          <a:bodyPr>
            <a:normAutofit/>
          </a:bodyPr>
          <a:lstStyle/>
          <a:p>
            <a:pPr marL="0" indent="0" algn="ctr">
              <a:lnSpc>
                <a:spcPct val="150000"/>
              </a:lnSpc>
              <a:buNone/>
            </a:pPr>
            <a:endParaRPr lang="en-US" altLang="zh-CN" sz="1800" dirty="0">
              <a:latin typeface="Times New Roman" panose="02020603050405020304" pitchFamily="18" charset="0"/>
              <a:cs typeface="Times New Roman" panose="02020603050405020304" pitchFamily="18" charset="0"/>
            </a:endParaRPr>
          </a:p>
          <a:p>
            <a:pPr marL="0" indent="0" algn="ctr">
              <a:lnSpc>
                <a:spcPct val="150000"/>
              </a:lnSpc>
              <a:buNone/>
            </a:pPr>
            <a:r>
              <a:rPr lang="en-US" altLang="zh-CN" sz="3200" b="1" dirty="0" smtClean="0">
                <a:latin typeface="宋体" panose="02010600030101010101" pitchFamily="2" charset="-122"/>
                <a:ea typeface="宋体" panose="02010600030101010101" pitchFamily="2" charset="-122"/>
                <a:cs typeface="Times New Roman" panose="02020603050405020304" pitchFamily="18" charset="0"/>
              </a:rPr>
              <a:t>JVET-S0072 </a:t>
            </a:r>
            <a:r>
              <a:rPr lang="en-US" altLang="zh-CN" sz="4000" b="1" dirty="0" smtClean="0">
                <a:latin typeface="宋体" panose="02010600030101010101" pitchFamily="2" charset="-122"/>
                <a:ea typeface="宋体" panose="02010600030101010101" pitchFamily="2" charset="-122"/>
                <a:cs typeface="Times New Roman" panose="02020603050405020304" pitchFamily="18" charset="0"/>
              </a:rPr>
              <a:t> </a:t>
            </a:r>
            <a:endParaRPr lang="en-US" altLang="zh-CN" sz="4000" b="1" dirty="0">
              <a:latin typeface="宋体" panose="02010600030101010101" pitchFamily="2" charset="-122"/>
              <a:ea typeface="宋体" panose="02010600030101010101" pitchFamily="2" charset="-122"/>
              <a:cs typeface="Times New Roman" panose="02020603050405020304" pitchFamily="18" charset="0"/>
            </a:endParaRPr>
          </a:p>
          <a:p>
            <a:pPr marL="0" indent="0" algn="ctr">
              <a:lnSpc>
                <a:spcPct val="100000"/>
              </a:lnSpc>
              <a:buNone/>
            </a:pPr>
            <a:r>
              <a:rPr lang="en-CA" b="1" dirty="0" smtClean="0"/>
              <a:t>AHG9</a:t>
            </a:r>
            <a:r>
              <a:rPr lang="en-CA" b="1" dirty="0"/>
              <a:t>: On PDPC and reference sample filtering of non-420 sequences </a:t>
            </a:r>
            <a:endParaRPr lang="en-US" altLang="zh-CN" sz="1800" dirty="0">
              <a:latin typeface="Times New Roman" panose="02020603050405020304" pitchFamily="18" charset="0"/>
              <a:cs typeface="Times New Roman" panose="02020603050405020304" pitchFamily="18" charset="0"/>
            </a:endParaRPr>
          </a:p>
        </p:txBody>
      </p:sp>
      <p:sp>
        <p:nvSpPr>
          <p:cNvPr id="5" name="日期占位符 3"/>
          <p:cNvSpPr txBox="1">
            <a:spLocks/>
          </p:cNvSpPr>
          <p:nvPr/>
        </p:nvSpPr>
        <p:spPr>
          <a:xfrm>
            <a:off x="9534161" y="6173787"/>
            <a:ext cx="1969503"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29CA18-0809-40B7-A7CE-37A82373AA09}" type="datetime1">
              <a:rPr lang="zh-CN" altLang="en-US" sz="2800" smtClean="0"/>
              <a:pPr/>
              <a:t>2020/5/26</a:t>
            </a:fld>
            <a:endParaRPr lang="zh-CN" altLang="en-US" dirty="0"/>
          </a:p>
        </p:txBody>
      </p:sp>
    </p:spTree>
    <p:extLst>
      <p:ext uri="{BB962C8B-B14F-4D97-AF65-F5344CB8AC3E}">
        <p14:creationId xmlns:p14="http://schemas.microsoft.com/office/powerpoint/2010/main" val="5929071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10</a:t>
            </a:fld>
            <a:endParaRPr lang="zh-CN" altLang="en-US"/>
          </a:p>
        </p:txBody>
      </p:sp>
      <p:sp>
        <p:nvSpPr>
          <p:cNvPr id="10" name="文本框 9"/>
          <p:cNvSpPr txBox="1"/>
          <p:nvPr/>
        </p:nvSpPr>
        <p:spPr>
          <a:xfrm>
            <a:off x="637977" y="411013"/>
            <a:ext cx="8044062"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a:t>
            </a:r>
            <a:r>
              <a:rPr lang="en-US" altLang="zh-CN" sz="2800" b="1" dirty="0" smtClean="0">
                <a:solidFill>
                  <a:srgbClr val="FF0000"/>
                </a:solidFill>
                <a:latin typeface="Times New Roman" panose="02020603050405020304" pitchFamily="18" charset="0"/>
                <a:cs typeface="Times New Roman" panose="02020603050405020304" pitchFamily="18" charset="0"/>
              </a:rPr>
              <a:t>YUV-444</a:t>
            </a:r>
            <a:r>
              <a:rPr lang="en-US" altLang="zh-CN" sz="2800" b="1" dirty="0" smtClean="0">
                <a:latin typeface="Times New Roman" panose="02020603050405020304" pitchFamily="18" charset="0"/>
                <a:cs typeface="Times New Roman" panose="02020603050405020304" pitchFamily="18" charset="0"/>
              </a:rPr>
              <a:t>, anchor VTM-8.0, CTC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ext uri="{D42A27DB-BD31-4B8C-83A1-F6EECF244321}">
                <p14:modId xmlns:p14="http://schemas.microsoft.com/office/powerpoint/2010/main" val="713551462"/>
              </p:ext>
            </p:extLst>
          </p:nvPr>
        </p:nvGraphicFramePr>
        <p:xfrm>
          <a:off x="494950" y="1819000"/>
          <a:ext cx="5475972" cy="3413760"/>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-0.08%</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-0.02%</a:t>
                      </a:r>
                    </a:p>
                  </a:txBody>
                  <a:tcPr marL="68580" marR="68580" marT="0" marB="0" anchor="b">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0.02%</a:t>
                      </a:r>
                    </a:p>
                  </a:txBody>
                  <a:tcPr marL="68580" marR="68580" marT="0" marB="0" anchor="b">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ctr">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218671171"/>
              </p:ext>
            </p:extLst>
          </p:nvPr>
        </p:nvGraphicFramePr>
        <p:xfrm>
          <a:off x="6263022" y="1819000"/>
          <a:ext cx="5724847" cy="3413760"/>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-0.09%</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a:solidFill>
                            <a:schemeClr val="dk1"/>
                          </a:solidFill>
                          <a:effectLst/>
                          <a:latin typeface="+mn-lt"/>
                          <a:ea typeface="+mn-ea"/>
                          <a:cs typeface="+mn-cs"/>
                        </a:rPr>
                        <a:t>-0.07%</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-0.04%</a:t>
                      </a:r>
                    </a:p>
                  </a:txBody>
                  <a:tcPr marL="68580" marR="68580" marT="0" marB="0" anchor="b">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0.02%</a:t>
                      </a:r>
                    </a:p>
                  </a:txBody>
                  <a:tcPr marL="68580" marR="68580" marT="0" marB="0" anchor="b">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VTM-8.0 +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VTM-8.0 + PDPC OFF + Ref filter OFF</a:t>
            </a:r>
            <a:endParaRPr lang="en-US" dirty="0"/>
          </a:p>
        </p:txBody>
      </p:sp>
    </p:spTree>
    <p:extLst>
      <p:ext uri="{BB962C8B-B14F-4D97-AF65-F5344CB8AC3E}">
        <p14:creationId xmlns:p14="http://schemas.microsoft.com/office/powerpoint/2010/main" val="8330066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11</a:t>
            </a:fld>
            <a:endParaRPr lang="zh-CN" altLang="en-US"/>
          </a:p>
        </p:txBody>
      </p:sp>
      <p:sp>
        <p:nvSpPr>
          <p:cNvPr id="10" name="文本框 9"/>
          <p:cNvSpPr txBox="1"/>
          <p:nvPr/>
        </p:nvSpPr>
        <p:spPr>
          <a:xfrm>
            <a:off x="637977" y="411013"/>
            <a:ext cx="742363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a:t>
            </a:r>
            <a:r>
              <a:rPr lang="en-US" altLang="zh-CN" sz="2800" b="1" dirty="0" smtClean="0">
                <a:solidFill>
                  <a:srgbClr val="FF0000"/>
                </a:solidFill>
                <a:latin typeface="Times New Roman" panose="02020603050405020304" pitchFamily="18" charset="0"/>
                <a:cs typeface="Times New Roman" panose="02020603050405020304" pitchFamily="18" charset="0"/>
              </a:rPr>
              <a:t>RGB</a:t>
            </a:r>
            <a:r>
              <a:rPr lang="en-US" altLang="zh-CN" sz="2800" b="1" dirty="0" smtClean="0">
                <a:latin typeface="Times New Roman" panose="02020603050405020304" pitchFamily="18" charset="0"/>
                <a:cs typeface="Times New Roman" panose="02020603050405020304" pitchFamily="18" charset="0"/>
              </a:rPr>
              <a:t>, anchor VTM-8.0, CTC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ext uri="{D42A27DB-BD31-4B8C-83A1-F6EECF244321}">
                <p14:modId xmlns:p14="http://schemas.microsoft.com/office/powerpoint/2010/main" val="4162714277"/>
              </p:ext>
            </p:extLst>
          </p:nvPr>
        </p:nvGraphicFramePr>
        <p:xfrm>
          <a:off x="494950" y="1819000"/>
          <a:ext cx="5475972" cy="3437575"/>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4763" marR="4763" marT="4763" marB="0" anchor="b">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4763" marR="4763" marT="4763" marB="0" anchor="b">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4763" marR="4763" marT="4763"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4763" marR="4763" marT="4763"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ctr">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61615387"/>
              </p:ext>
            </p:extLst>
          </p:nvPr>
        </p:nvGraphicFramePr>
        <p:xfrm>
          <a:off x="6263022" y="1819000"/>
          <a:ext cx="5724847" cy="3437575"/>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-0.4%</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4763" marR="4763" marT="4763"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4763" marR="4763" marT="4763"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4763" marR="4763" marT="4763"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VTM-8.0 +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VTM-8.0 + PDPC OFF + Ref filter OFF</a:t>
            </a:r>
            <a:endParaRPr lang="en-US" dirty="0"/>
          </a:p>
        </p:txBody>
      </p:sp>
    </p:spTree>
    <p:extLst>
      <p:ext uri="{BB962C8B-B14F-4D97-AF65-F5344CB8AC3E}">
        <p14:creationId xmlns:p14="http://schemas.microsoft.com/office/powerpoint/2010/main" val="36704591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12</a:t>
            </a:fld>
            <a:endParaRPr lang="zh-CN" altLang="en-US"/>
          </a:p>
        </p:txBody>
      </p:sp>
      <p:sp>
        <p:nvSpPr>
          <p:cNvPr id="10" name="文本框 9"/>
          <p:cNvSpPr txBox="1"/>
          <p:nvPr/>
        </p:nvSpPr>
        <p:spPr>
          <a:xfrm>
            <a:off x="637977" y="411013"/>
            <a:ext cx="1901483"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Conclusion</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63953" y="1000166"/>
            <a:ext cx="10896744" cy="3785652"/>
          </a:xfrm>
          <a:prstGeom prst="rect">
            <a:avLst/>
          </a:prstGeom>
        </p:spPr>
        <p:txBody>
          <a:bodyPr wrap="square">
            <a:spAutoFit/>
          </a:bodyPr>
          <a:lstStyle/>
          <a:p>
            <a:pPr marL="457200" indent="-457200">
              <a:buFont typeface="Arial" panose="020B0604020202020204" pitchFamily="34" charset="0"/>
              <a:buChar char="•"/>
            </a:pPr>
            <a:r>
              <a:rPr lang="en-US" sz="2400" dirty="0" smtClean="0"/>
              <a:t>SPS level control of PDPC and reference sample filtering is proposed.</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smtClean="0"/>
              <a:t>The constraint flags of PDPC and reference filtering is also proposed</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Observed some visual benefits </a:t>
            </a:r>
            <a:r>
              <a:rPr lang="en-US" sz="2400" dirty="0" smtClean="0"/>
              <a:t>(especially </a:t>
            </a:r>
            <a:r>
              <a:rPr lang="en-US" sz="2400" dirty="0"/>
              <a:t>for 444 content</a:t>
            </a:r>
            <a:r>
              <a:rPr lang="en-US" sz="2400" dirty="0" smtClean="0"/>
              <a:t>)</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smtClean="0"/>
              <a:t>Allow encoder to </a:t>
            </a:r>
            <a:r>
              <a:rPr lang="en-US" sz="2400" dirty="0"/>
              <a:t>disable PDPC and reference filtering process for content (such as text, graphics, computer screen) where filtering and PDPC do not </a:t>
            </a:r>
            <a:r>
              <a:rPr lang="en-US" sz="2400" dirty="0" smtClean="0"/>
              <a:t>help. </a:t>
            </a:r>
            <a:endParaRPr lang="en-US" sz="2400" dirty="0"/>
          </a:p>
          <a:p>
            <a:r>
              <a:rPr lang="en-US" sz="2400" dirty="0" smtClean="0"/>
              <a:t> </a:t>
            </a:r>
            <a:endParaRPr lang="en-US" sz="2400" dirty="0"/>
          </a:p>
        </p:txBody>
      </p:sp>
    </p:spTree>
    <p:extLst>
      <p:ext uri="{BB962C8B-B14F-4D97-AF65-F5344CB8AC3E}">
        <p14:creationId xmlns:p14="http://schemas.microsoft.com/office/powerpoint/2010/main" val="14758450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A1A3934-BF91-4F4B-BAD6-C2B4A25EEAA6}" type="slidenum">
              <a:rPr lang="zh-CN" altLang="en-US" smtClean="0"/>
              <a:pPr/>
              <a:t>13</a:t>
            </a:fld>
            <a:endParaRPr lang="zh-CN" altLang="en-US"/>
          </a:p>
        </p:txBody>
      </p:sp>
    </p:spTree>
    <p:extLst>
      <p:ext uri="{BB962C8B-B14F-4D97-AF65-F5344CB8AC3E}">
        <p14:creationId xmlns:p14="http://schemas.microsoft.com/office/powerpoint/2010/main" val="10194510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14</a:t>
            </a:fld>
            <a:endParaRPr lang="zh-CN" altLang="en-US"/>
          </a:p>
        </p:txBody>
      </p:sp>
      <p:sp>
        <p:nvSpPr>
          <p:cNvPr id="10" name="文本框 9"/>
          <p:cNvSpPr txBox="1"/>
          <p:nvPr/>
        </p:nvSpPr>
        <p:spPr>
          <a:xfrm>
            <a:off x="637977" y="411013"/>
            <a:ext cx="1088804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YUV-444, anchor VTM-8.0, PLT OFF, </a:t>
            </a:r>
            <a:r>
              <a:rPr lang="en-US" altLang="zh-CN" sz="2800" b="1" dirty="0" err="1" smtClean="0">
                <a:latin typeface="Times New Roman" panose="02020603050405020304" pitchFamily="18" charset="0"/>
                <a:cs typeface="Times New Roman" panose="02020603050405020304" pitchFamily="18" charset="0"/>
              </a:rPr>
              <a:t>dualTree</a:t>
            </a:r>
            <a:r>
              <a:rPr lang="en-US" altLang="zh-CN" sz="2800" b="1" dirty="0" smtClean="0">
                <a:latin typeface="Times New Roman" panose="02020603050405020304" pitchFamily="18" charset="0"/>
                <a:cs typeface="Times New Roman" panose="02020603050405020304" pitchFamily="18" charset="0"/>
              </a:rPr>
              <a:t> ON</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nvPr>
        </p:nvGraphicFramePr>
        <p:xfrm>
          <a:off x="494950" y="1819000"/>
          <a:ext cx="5475972" cy="3413760"/>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-0.17%</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-0.33%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-0.35%</a:t>
                      </a:r>
                    </a:p>
                  </a:txBody>
                  <a:tcPr marL="68580" marR="68580" marT="0" marB="0" anchor="b">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ctr">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nvPr>
        </p:nvGraphicFramePr>
        <p:xfrm>
          <a:off x="6263022" y="1819000"/>
          <a:ext cx="5724847" cy="3413760"/>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-0.5%</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-0.20%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-0.35%</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-0.38%</a:t>
                      </a:r>
                    </a:p>
                  </a:txBody>
                  <a:tcPr marL="68580" marR="68580" marT="0" marB="0" anchor="b">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-0.5%</a:t>
                      </a: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-0.26%</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-0.30%</a:t>
                      </a:r>
                    </a:p>
                  </a:txBody>
                  <a:tcPr marL="68580" marR="68580" marT="0" marB="0" anchor="b">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-0.05%</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-0.28%</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-0.24%</a:t>
                      </a:r>
                    </a:p>
                  </a:txBody>
                  <a:tcPr marL="68580" marR="68580" marT="0" marB="0" anchor="b">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VTM-8.0 +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VTM-8.0 + PDPC OFF + Ref filter OFF</a:t>
            </a:r>
            <a:endParaRPr lang="en-US" dirty="0"/>
          </a:p>
        </p:txBody>
      </p:sp>
    </p:spTree>
    <p:extLst>
      <p:ext uri="{BB962C8B-B14F-4D97-AF65-F5344CB8AC3E}">
        <p14:creationId xmlns:p14="http://schemas.microsoft.com/office/powerpoint/2010/main" val="30230530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15</a:t>
            </a:fld>
            <a:endParaRPr lang="zh-CN" altLang="en-US"/>
          </a:p>
        </p:txBody>
      </p:sp>
      <p:sp>
        <p:nvSpPr>
          <p:cNvPr id="10" name="文本框 9"/>
          <p:cNvSpPr txBox="1"/>
          <p:nvPr/>
        </p:nvSpPr>
        <p:spPr>
          <a:xfrm>
            <a:off x="637977" y="411013"/>
            <a:ext cx="299735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 VTM-8.0 </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3"/>
          <a:stretch>
            <a:fillRect/>
          </a:stretch>
        </p:blipFill>
        <p:spPr>
          <a:xfrm>
            <a:off x="1280160" y="1097280"/>
            <a:ext cx="3810330" cy="2286198"/>
          </a:xfrm>
          <a:prstGeom prst="rect">
            <a:avLst/>
          </a:prstGeom>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097280"/>
            <a:ext cx="4822190" cy="1487805"/>
          </a:xfrm>
          <a:prstGeom prst="rect">
            <a:avLst/>
          </a:prstGeom>
          <a:noFill/>
        </p:spPr>
      </p:pic>
      <p:pic>
        <p:nvPicPr>
          <p:cNvPr id="8" name="Picture 7"/>
          <p:cNvPicPr/>
          <p:nvPr/>
        </p:nvPicPr>
        <p:blipFill>
          <a:blip r:embed="rId5">
            <a:extLst>
              <a:ext uri="{28A0092B-C50C-407E-A947-70E740481C1C}">
                <a14:useLocalDpi xmlns:a14="http://schemas.microsoft.com/office/drawing/2010/main" val="0"/>
              </a:ext>
            </a:extLst>
          </a:blip>
          <a:srcRect/>
          <a:stretch>
            <a:fillRect/>
          </a:stretch>
        </p:blipFill>
        <p:spPr bwMode="auto">
          <a:xfrm>
            <a:off x="4800600" y="3749040"/>
            <a:ext cx="2212975" cy="2133600"/>
          </a:xfrm>
          <a:prstGeom prst="rect">
            <a:avLst/>
          </a:prstGeom>
          <a:noFill/>
        </p:spPr>
      </p:pic>
    </p:spTree>
    <p:extLst>
      <p:ext uri="{BB962C8B-B14F-4D97-AF65-F5344CB8AC3E}">
        <p14:creationId xmlns:p14="http://schemas.microsoft.com/office/powerpoint/2010/main" val="4400902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16</a:t>
            </a:fld>
            <a:endParaRPr lang="zh-CN" altLang="en-US"/>
          </a:p>
        </p:txBody>
      </p:sp>
      <p:sp>
        <p:nvSpPr>
          <p:cNvPr id="10" name="文本框 9"/>
          <p:cNvSpPr txBox="1"/>
          <p:nvPr/>
        </p:nvSpPr>
        <p:spPr>
          <a:xfrm>
            <a:off x="637977" y="411013"/>
            <a:ext cx="5225020"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 VTM-8.0 + PDPC OFF  </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1280160" y="1097280"/>
            <a:ext cx="3810635" cy="2286000"/>
          </a:xfrm>
          <a:prstGeom prst="rect">
            <a:avLst/>
          </a:prstGeom>
          <a:noFill/>
        </p:spPr>
      </p:pic>
      <p:pic>
        <p:nvPicPr>
          <p:cNvPr id="11" name="Picture 10"/>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097280"/>
            <a:ext cx="4822190" cy="1487805"/>
          </a:xfrm>
          <a:prstGeom prst="rect">
            <a:avLst/>
          </a:prstGeom>
          <a:noFill/>
        </p:spPr>
      </p:pic>
      <p:pic>
        <p:nvPicPr>
          <p:cNvPr id="12" name="Picture 1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3749040"/>
            <a:ext cx="2212975" cy="2133600"/>
          </a:xfrm>
          <a:prstGeom prst="rect">
            <a:avLst/>
          </a:prstGeom>
          <a:noFill/>
        </p:spPr>
      </p:pic>
    </p:spTree>
    <p:extLst>
      <p:ext uri="{BB962C8B-B14F-4D97-AF65-F5344CB8AC3E}">
        <p14:creationId xmlns:p14="http://schemas.microsoft.com/office/powerpoint/2010/main" val="2307907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17</a:t>
            </a:fld>
            <a:endParaRPr lang="zh-CN" altLang="en-US"/>
          </a:p>
        </p:txBody>
      </p:sp>
      <p:sp>
        <p:nvSpPr>
          <p:cNvPr id="10" name="文本框 9"/>
          <p:cNvSpPr txBox="1"/>
          <p:nvPr/>
        </p:nvSpPr>
        <p:spPr>
          <a:xfrm>
            <a:off x="637977" y="411013"/>
            <a:ext cx="725384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 VTM-8.0 + PDPC OFF + Filter OFF  </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1280160" y="1097280"/>
            <a:ext cx="3810635" cy="2286000"/>
          </a:xfrm>
          <a:prstGeom prst="rect">
            <a:avLst/>
          </a:prstGeom>
          <a:noFill/>
        </p:spPr>
      </p:pic>
      <p:pic>
        <p:nvPicPr>
          <p:cNvPr id="13" name="Picture 12"/>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097280"/>
            <a:ext cx="4822190" cy="1487805"/>
          </a:xfrm>
          <a:prstGeom prst="rect">
            <a:avLst/>
          </a:prstGeom>
          <a:noFill/>
        </p:spPr>
      </p:pic>
      <p:pic>
        <p:nvPicPr>
          <p:cNvPr id="14" name="Picture 13"/>
          <p:cNvPicPr/>
          <p:nvPr/>
        </p:nvPicPr>
        <p:blipFill>
          <a:blip r:embed="rId5">
            <a:extLst>
              <a:ext uri="{28A0092B-C50C-407E-A947-70E740481C1C}">
                <a14:useLocalDpi xmlns:a14="http://schemas.microsoft.com/office/drawing/2010/main" val="0"/>
              </a:ext>
            </a:extLst>
          </a:blip>
          <a:srcRect/>
          <a:stretch>
            <a:fillRect/>
          </a:stretch>
        </p:blipFill>
        <p:spPr bwMode="auto">
          <a:xfrm>
            <a:off x="4800600" y="3749040"/>
            <a:ext cx="2212975" cy="2133600"/>
          </a:xfrm>
          <a:prstGeom prst="rect">
            <a:avLst/>
          </a:prstGeom>
          <a:noFill/>
        </p:spPr>
      </p:pic>
    </p:spTree>
    <p:extLst>
      <p:ext uri="{BB962C8B-B14F-4D97-AF65-F5344CB8AC3E}">
        <p14:creationId xmlns:p14="http://schemas.microsoft.com/office/powerpoint/2010/main" val="24013062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2</a:t>
            </a:fld>
            <a:endParaRPr lang="zh-CN" altLang="en-US"/>
          </a:p>
        </p:txBody>
      </p:sp>
      <p:sp>
        <p:nvSpPr>
          <p:cNvPr id="10" name="文本框 9"/>
          <p:cNvSpPr txBox="1"/>
          <p:nvPr/>
        </p:nvSpPr>
        <p:spPr>
          <a:xfrm>
            <a:off x="637977" y="411013"/>
            <a:ext cx="3081228"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Problem statement</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63953" y="1000166"/>
            <a:ext cx="10896744" cy="5262979"/>
          </a:xfrm>
          <a:prstGeom prst="rect">
            <a:avLst/>
          </a:prstGeom>
        </p:spPr>
        <p:txBody>
          <a:bodyPr wrap="square">
            <a:spAutoFit/>
          </a:bodyPr>
          <a:lstStyle/>
          <a:p>
            <a:pPr marL="457200" indent="-457200">
              <a:buFont typeface="Arial" panose="020B0604020202020204" pitchFamily="34" charset="0"/>
              <a:buChar char="•"/>
            </a:pPr>
            <a:r>
              <a:rPr lang="en-US" sz="2400" dirty="0" smtClean="0"/>
              <a:t>For SCC contents, benefits of PDPC and reference filtering is not noticeable, even coding loss for some sequences.</a:t>
            </a:r>
          </a:p>
          <a:p>
            <a:pPr marL="457200" indent="-457200">
              <a:buFont typeface="Arial" panose="020B0604020202020204" pitchFamily="34" charset="0"/>
              <a:buChar char="•"/>
            </a:pPr>
            <a:endParaRPr lang="en-US" sz="2400" dirty="0" smtClean="0"/>
          </a:p>
          <a:p>
            <a:pPr marL="457200" indent="-457200">
              <a:buFont typeface="Arial" panose="020B0604020202020204" pitchFamily="34" charset="0"/>
              <a:buChar char="•"/>
            </a:pPr>
            <a:r>
              <a:rPr lang="en-US" sz="2400" dirty="0" smtClean="0"/>
              <a:t>In case </a:t>
            </a:r>
            <a:r>
              <a:rPr lang="en-US" sz="2400" dirty="0"/>
              <a:t>of screen content </a:t>
            </a:r>
            <a:r>
              <a:rPr lang="en-US" sz="2400" dirty="0" smtClean="0"/>
              <a:t>sequences, </a:t>
            </a:r>
            <a:r>
              <a:rPr lang="en-US" sz="2400" dirty="0"/>
              <a:t>it is observed that PDPC and reference filter produces some visual artifacts. </a:t>
            </a:r>
            <a:endParaRPr lang="en-US" sz="2400" dirty="0" smtClean="0"/>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In HEVC, both reference sample filtering and boundary filtering (the concept of PDPC can be considered as an extension to the boundary filtering process of HEVC) process can be controlled by SPS flags, whereas in VVC, there is no high level flag to control the PDPC and reference sample filtering. </a:t>
            </a:r>
            <a:endParaRPr lang="en-US" sz="2400" dirty="0" smtClean="0"/>
          </a:p>
          <a:p>
            <a:pPr marL="457200" indent="-457200">
              <a:buFont typeface="Arial" panose="020B0604020202020204" pitchFamily="34" charset="0"/>
              <a:buChar char="•"/>
            </a:pPr>
            <a:endParaRPr lang="en-US" sz="2400" dirty="0" smtClean="0"/>
          </a:p>
          <a:p>
            <a:pPr marL="457200" indent="-457200">
              <a:buFont typeface="Arial" panose="020B0604020202020204" pitchFamily="34" charset="0"/>
              <a:buChar char="•"/>
            </a:pPr>
            <a:r>
              <a:rPr lang="en-US" sz="2400" dirty="0" smtClean="0"/>
              <a:t>All of the major tools in VVC has high level control, except PDPC and reference filtering. </a:t>
            </a:r>
            <a:endParaRPr lang="en-US" sz="2400" dirty="0"/>
          </a:p>
        </p:txBody>
      </p:sp>
    </p:spTree>
    <p:extLst>
      <p:ext uri="{BB962C8B-B14F-4D97-AF65-F5344CB8AC3E}">
        <p14:creationId xmlns:p14="http://schemas.microsoft.com/office/powerpoint/2010/main" val="9585632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3</a:t>
            </a:fld>
            <a:endParaRPr lang="zh-CN" altLang="en-US"/>
          </a:p>
        </p:txBody>
      </p:sp>
      <p:sp>
        <p:nvSpPr>
          <p:cNvPr id="10" name="文本框 9"/>
          <p:cNvSpPr txBox="1"/>
          <p:nvPr/>
        </p:nvSpPr>
        <p:spPr>
          <a:xfrm>
            <a:off x="637977" y="411013"/>
            <a:ext cx="631121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Proposed method: SPS control of PDPC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nvGraphicFramePr>
        <p:xfrm>
          <a:off x="915151" y="1803823"/>
          <a:ext cx="4478970" cy="2194560"/>
        </p:xfrm>
        <a:graphic>
          <a:graphicData uri="http://schemas.openxmlformats.org/drawingml/2006/table">
            <a:tbl>
              <a:tblPr/>
              <a:tblGrid>
                <a:gridCol w="3187066">
                  <a:extLst>
                    <a:ext uri="{9D8B030D-6E8A-4147-A177-3AD203B41FA5}">
                      <a16:colId xmlns:a16="http://schemas.microsoft.com/office/drawing/2014/main" val="1369075485"/>
                    </a:ext>
                  </a:extLst>
                </a:gridCol>
                <a:gridCol w="1291904">
                  <a:extLst>
                    <a:ext uri="{9D8B030D-6E8A-4147-A177-3AD203B41FA5}">
                      <a16:colId xmlns:a16="http://schemas.microsoft.com/office/drawing/2014/main" val="3073986270"/>
                    </a:ext>
                  </a:extLst>
                </a:gridCol>
              </a:tblGrid>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seq_parameter_set_rbsp( )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Descriptor</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2690002"/>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4346394"/>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sps_isp_enabled_flag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4180065"/>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sps_mrl_enabled_flag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322337"/>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sps_mip_enabled_flag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820882"/>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dirty="0">
                          <a:effectLst/>
                          <a:highlight>
                            <a:srgbClr val="FFFF00"/>
                          </a:highlight>
                          <a:latin typeface="Times New Roman" panose="02020603050405020304" pitchFamily="18" charset="0"/>
                          <a:ea typeface="Times New Roman" panose="02020603050405020304" pitchFamily="18" charset="0"/>
                        </a:rPr>
                        <a:t>    </a:t>
                      </a:r>
                      <a:r>
                        <a:rPr lang="en-CA" sz="1800" b="1" dirty="0" smtClean="0">
                          <a:effectLst/>
                          <a:highlight>
                            <a:srgbClr val="FFFF00"/>
                          </a:highlight>
                          <a:latin typeface="Times New Roman" panose="02020603050405020304" pitchFamily="18" charset="0"/>
                          <a:ea typeface="Times New Roman" panose="02020603050405020304" pitchFamily="18" charset="0"/>
                        </a:rPr>
                        <a:t>   </a:t>
                      </a:r>
                      <a:r>
                        <a:rPr lang="en-CA" sz="1800" b="1" dirty="0" err="1" smtClean="0">
                          <a:effectLst/>
                          <a:highlight>
                            <a:srgbClr val="FFFF00"/>
                          </a:highlight>
                          <a:latin typeface="Times New Roman" panose="02020603050405020304" pitchFamily="18" charset="0"/>
                          <a:ea typeface="Times New Roman" panose="02020603050405020304" pitchFamily="18" charset="0"/>
                        </a:rPr>
                        <a:t>sps_pdpc_disabled_flag</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highlight>
                            <a:srgbClr val="FFFF00"/>
                          </a:highlight>
                          <a:latin typeface="Times New Roman" panose="02020603050405020304" pitchFamily="18" charset="0"/>
                          <a:ea typeface="Times New Roman" panose="02020603050405020304" pitchFamily="18" charset="0"/>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9228575"/>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highlight>
                            <a:srgbClr val="FFFF00"/>
                          </a:highlight>
                          <a:latin typeface="Times New Roman" panose="02020603050405020304" pitchFamily="18" charset="0"/>
                          <a:ea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3195597"/>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2298558"/>
                  </a:ext>
                </a:extLst>
              </a:tr>
            </a:tbl>
          </a:graphicData>
        </a:graphic>
      </p:graphicFrame>
      <p:graphicFrame>
        <p:nvGraphicFramePr>
          <p:cNvPr id="9" name="Table 8"/>
          <p:cNvGraphicFramePr>
            <a:graphicFrameLocks noGrp="1"/>
          </p:cNvGraphicFramePr>
          <p:nvPr/>
        </p:nvGraphicFramePr>
        <p:xfrm>
          <a:off x="6527387" y="1775962"/>
          <a:ext cx="4327967" cy="1645920"/>
        </p:xfrm>
        <a:graphic>
          <a:graphicData uri="http://schemas.openxmlformats.org/drawingml/2006/table">
            <a:tbl>
              <a:tblPr firstRow="1" firstCol="1" bandRow="1"/>
              <a:tblGrid>
                <a:gridCol w="2910228">
                  <a:extLst>
                    <a:ext uri="{9D8B030D-6E8A-4147-A177-3AD203B41FA5}">
                      <a16:colId xmlns:a16="http://schemas.microsoft.com/office/drawing/2014/main" val="2684586461"/>
                    </a:ext>
                  </a:extLst>
                </a:gridCol>
                <a:gridCol w="1417739">
                  <a:extLst>
                    <a:ext uri="{9D8B030D-6E8A-4147-A177-3AD203B41FA5}">
                      <a16:colId xmlns:a16="http://schemas.microsoft.com/office/drawing/2014/main" val="3129084693"/>
                    </a:ext>
                  </a:extLst>
                </a:gridCol>
              </a:tblGrid>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dirty="0" err="1">
                          <a:effectLst/>
                          <a:latin typeface="Times" panose="02020603050405020304" pitchFamily="18" charset="0"/>
                          <a:ea typeface="Malgun Gothic" panose="020B0503020000020004" pitchFamily="34" charset="-127"/>
                          <a:cs typeface="Times New Roman" panose="02020603050405020304" pitchFamily="18" charset="0"/>
                        </a:rPr>
                        <a:t>general_constraint_info</a:t>
                      </a:r>
                      <a:r>
                        <a:rPr lang="en-CA" sz="1800" dirty="0">
                          <a:effectLst/>
                          <a:latin typeface="Times" panose="02020603050405020304" pitchFamily="18" charset="0"/>
                          <a:ea typeface="Malgun Gothic" panose="020B0503020000020004" pitchFamily="34" charset="-127"/>
                          <a:cs typeface="Times New Roman" panose="02020603050405020304" pitchFamily="18" charset="0"/>
                        </a:rPr>
                        <a:t>( )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panose="02020603050405020304" pitchFamily="18" charset="0"/>
                          <a:ea typeface="Malgun Gothic" panose="020B0503020000020004" pitchFamily="34" charset="-127"/>
                          <a:cs typeface="Times New Roman" panose="02020603050405020304" pitchFamily="18" charset="0"/>
                        </a:rPr>
                        <a:t>Descriptor</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0444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no_mrl_constraint_flag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7083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no_isp_constraint_flag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50845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no_mip_constraint_flag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478361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highlight>
                            <a:srgbClr val="FFFF00"/>
                          </a:highlight>
                          <a:latin typeface="Times" panose="02020603050405020304" pitchFamily="18" charset="0"/>
                          <a:ea typeface="Malgun Gothic" panose="020B0503020000020004" pitchFamily="34" charset="-127"/>
                          <a:cs typeface="Times New Roman" panose="02020603050405020304" pitchFamily="18" charset="0"/>
                        </a:rPr>
                        <a:t>	no_pdpc_constraint_flag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highlight>
                            <a:srgbClr val="FFFF00"/>
                          </a:highligh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44318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dirty="0">
                          <a:effectLst/>
                          <a:latin typeface="Times New Roman" panose="02020603050405020304" pitchFamily="18" charset="0"/>
                          <a:ea typeface="Malgun Gothic" panose="020B0503020000020004" pitchFamily="34" charset="-127"/>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5721352"/>
                  </a:ext>
                </a:extLst>
              </a:tr>
            </a:tbl>
          </a:graphicData>
        </a:graphic>
      </p:graphicFrame>
      <p:sp>
        <p:nvSpPr>
          <p:cNvPr id="12" name="Rectangle 11"/>
          <p:cNvSpPr/>
          <p:nvPr/>
        </p:nvSpPr>
        <p:spPr>
          <a:xfrm>
            <a:off x="1838314" y="1395874"/>
            <a:ext cx="2632644" cy="400110"/>
          </a:xfrm>
          <a:prstGeom prst="rect">
            <a:avLst/>
          </a:prstGeom>
        </p:spPr>
        <p:txBody>
          <a:bodyPr wrap="none">
            <a:spAutoFit/>
          </a:bodyPr>
          <a:lstStyle/>
          <a:p>
            <a:r>
              <a:rPr lang="en-US" altLang="zh-CN" sz="2000" b="1" dirty="0" smtClean="0">
                <a:latin typeface="Times New Roman" panose="02020603050405020304" pitchFamily="18" charset="0"/>
                <a:cs typeface="Times New Roman" panose="02020603050405020304" pitchFamily="18" charset="0"/>
              </a:rPr>
              <a:t>An </a:t>
            </a:r>
            <a:r>
              <a:rPr lang="en-US" altLang="zh-CN" sz="2000" b="1" dirty="0">
                <a:latin typeface="Times New Roman" panose="02020603050405020304" pitchFamily="18" charset="0"/>
                <a:cs typeface="Times New Roman" panose="02020603050405020304" pitchFamily="18" charset="0"/>
              </a:rPr>
              <a:t>SPS flag for PDPC</a:t>
            </a:r>
            <a:endParaRPr lang="zh-CN" altLang="en-US" sz="2000" b="1" dirty="0">
              <a:latin typeface="Times New Roman" panose="02020603050405020304" pitchFamily="18" charset="0"/>
              <a:cs typeface="Times New Roman" panose="02020603050405020304" pitchFamily="18" charset="0"/>
            </a:endParaRPr>
          </a:p>
        </p:txBody>
      </p:sp>
      <p:sp>
        <p:nvSpPr>
          <p:cNvPr id="28" name="Rectangle 27"/>
          <p:cNvSpPr/>
          <p:nvPr/>
        </p:nvSpPr>
        <p:spPr>
          <a:xfrm>
            <a:off x="7162521" y="1395874"/>
            <a:ext cx="3142655" cy="400110"/>
          </a:xfrm>
          <a:prstGeom prst="rect">
            <a:avLst/>
          </a:prstGeom>
        </p:spPr>
        <p:txBody>
          <a:bodyPr wrap="none">
            <a:spAutoFit/>
          </a:bodyPr>
          <a:lstStyle/>
          <a:p>
            <a:r>
              <a:rPr lang="en-US" altLang="zh-CN" sz="2000" b="1" dirty="0">
                <a:latin typeface="Times New Roman" panose="02020603050405020304" pitchFamily="18" charset="0"/>
                <a:cs typeface="Times New Roman" panose="02020603050405020304" pitchFamily="18" charset="0"/>
              </a:rPr>
              <a:t>A </a:t>
            </a:r>
            <a:r>
              <a:rPr lang="en-US" altLang="zh-CN" sz="2000" b="1" dirty="0" smtClean="0">
                <a:latin typeface="Times New Roman" panose="02020603050405020304" pitchFamily="18" charset="0"/>
                <a:cs typeface="Times New Roman" panose="02020603050405020304" pitchFamily="18" charset="0"/>
              </a:rPr>
              <a:t>constraint </a:t>
            </a:r>
            <a:r>
              <a:rPr lang="en-US" altLang="zh-CN" sz="2000" b="1" dirty="0">
                <a:latin typeface="Times New Roman" panose="02020603050405020304" pitchFamily="18" charset="0"/>
                <a:cs typeface="Times New Roman" panose="02020603050405020304" pitchFamily="18" charset="0"/>
              </a:rPr>
              <a:t>flag for PDPC</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4205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4</a:t>
            </a:fld>
            <a:endParaRPr lang="zh-CN" altLang="en-US"/>
          </a:p>
        </p:txBody>
      </p:sp>
      <p:sp>
        <p:nvSpPr>
          <p:cNvPr id="10" name="文本框 9"/>
          <p:cNvSpPr txBox="1"/>
          <p:nvPr/>
        </p:nvSpPr>
        <p:spPr>
          <a:xfrm>
            <a:off x="637977" y="411013"/>
            <a:ext cx="761753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Proposed method: SPS control of reference filter</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841221716"/>
              </p:ext>
            </p:extLst>
          </p:nvPr>
        </p:nvGraphicFramePr>
        <p:xfrm>
          <a:off x="545284" y="1803823"/>
          <a:ext cx="5519955" cy="2468880"/>
        </p:xfrm>
        <a:graphic>
          <a:graphicData uri="http://schemas.openxmlformats.org/drawingml/2006/table">
            <a:tbl>
              <a:tblPr/>
              <a:tblGrid>
                <a:gridCol w="4533295">
                  <a:extLst>
                    <a:ext uri="{9D8B030D-6E8A-4147-A177-3AD203B41FA5}">
                      <a16:colId xmlns:a16="http://schemas.microsoft.com/office/drawing/2014/main" val="1369075485"/>
                    </a:ext>
                  </a:extLst>
                </a:gridCol>
                <a:gridCol w="986660">
                  <a:extLst>
                    <a:ext uri="{9D8B030D-6E8A-4147-A177-3AD203B41FA5}">
                      <a16:colId xmlns:a16="http://schemas.microsoft.com/office/drawing/2014/main" val="3073986270"/>
                    </a:ext>
                  </a:extLst>
                </a:gridCol>
              </a:tblGrid>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seq_parameter_set_rbsp( )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Descriptor</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2690002"/>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4346394"/>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sps_isp_enabled_flag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4180065"/>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sps_mrl_enabled_flag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322337"/>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sps_mip_enabled_flag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820882"/>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dirty="0">
                          <a:effectLst/>
                          <a:highlight>
                            <a:srgbClr val="FFFF00"/>
                          </a:highlight>
                          <a:latin typeface="Times New Roman" panose="02020603050405020304" pitchFamily="18" charset="0"/>
                          <a:ea typeface="Times New Roman" panose="02020603050405020304" pitchFamily="18" charset="0"/>
                        </a:rPr>
                        <a:t>    </a:t>
                      </a:r>
                      <a:r>
                        <a:rPr lang="en-CA" sz="1800" b="1" dirty="0" err="1" smtClean="0">
                          <a:effectLst/>
                          <a:highlight>
                            <a:srgbClr val="FFFF00"/>
                          </a:highlight>
                          <a:latin typeface="Times New Roman" panose="02020603050405020304" pitchFamily="18" charset="0"/>
                          <a:ea typeface="Times New Roman" panose="02020603050405020304" pitchFamily="18" charset="0"/>
                        </a:rPr>
                        <a:t>sps_intra_reference_filter_disabled_flag</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highlight>
                            <a:srgbClr val="FFFF00"/>
                          </a:highlight>
                          <a:latin typeface="Times New Roman" panose="02020603050405020304" pitchFamily="18" charset="0"/>
                          <a:ea typeface="Times New Roman" panose="02020603050405020304" pitchFamily="18" charset="0"/>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9228575"/>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highlight>
                            <a:srgbClr val="FFFF00"/>
                          </a:highlight>
                          <a:latin typeface="Times New Roman" panose="02020603050405020304" pitchFamily="18" charset="0"/>
                          <a:ea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3195597"/>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2298558"/>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649666312"/>
              </p:ext>
            </p:extLst>
          </p:nvPr>
        </p:nvGraphicFramePr>
        <p:xfrm>
          <a:off x="6527387" y="1775962"/>
          <a:ext cx="5363126" cy="1920240"/>
        </p:xfrm>
        <a:graphic>
          <a:graphicData uri="http://schemas.openxmlformats.org/drawingml/2006/table">
            <a:tbl>
              <a:tblPr firstRow="1" firstCol="1" bandRow="1"/>
              <a:tblGrid>
                <a:gridCol w="4428287">
                  <a:extLst>
                    <a:ext uri="{9D8B030D-6E8A-4147-A177-3AD203B41FA5}">
                      <a16:colId xmlns:a16="http://schemas.microsoft.com/office/drawing/2014/main" val="2684586461"/>
                    </a:ext>
                  </a:extLst>
                </a:gridCol>
                <a:gridCol w="934839">
                  <a:extLst>
                    <a:ext uri="{9D8B030D-6E8A-4147-A177-3AD203B41FA5}">
                      <a16:colId xmlns:a16="http://schemas.microsoft.com/office/drawing/2014/main" val="3129084693"/>
                    </a:ext>
                  </a:extLst>
                </a:gridCol>
              </a:tblGrid>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dirty="0" err="1">
                          <a:effectLst/>
                          <a:latin typeface="Times" panose="02020603050405020304" pitchFamily="18" charset="0"/>
                          <a:ea typeface="Malgun Gothic" panose="020B0503020000020004" pitchFamily="34" charset="-127"/>
                          <a:cs typeface="Times New Roman" panose="02020603050405020304" pitchFamily="18" charset="0"/>
                        </a:rPr>
                        <a:t>general_constraint_info</a:t>
                      </a:r>
                      <a:r>
                        <a:rPr lang="en-CA" sz="1800" dirty="0">
                          <a:effectLst/>
                          <a:latin typeface="Times" panose="02020603050405020304" pitchFamily="18" charset="0"/>
                          <a:ea typeface="Malgun Gothic" panose="020B0503020000020004" pitchFamily="34" charset="-127"/>
                          <a:cs typeface="Times New Roman" panose="02020603050405020304" pitchFamily="18" charset="0"/>
                        </a:rPr>
                        <a:t>( )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panose="02020603050405020304" pitchFamily="18" charset="0"/>
                          <a:ea typeface="Malgun Gothic" panose="020B0503020000020004" pitchFamily="34" charset="-127"/>
                          <a:cs typeface="Times New Roman" panose="02020603050405020304" pitchFamily="18" charset="0"/>
                        </a:rPr>
                        <a:t>Descriptor</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0444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no_mrl_constraint_flag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7083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no_isp_constraint_flag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50845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no_mip_constraint_flag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478361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dirty="0">
                          <a:effectLst/>
                          <a:highlight>
                            <a:srgbClr val="FFFF00"/>
                          </a:highlight>
                          <a:latin typeface="Times" panose="02020603050405020304" pitchFamily="18" charset="0"/>
                          <a:ea typeface="Malgun Gothic" panose="020B0503020000020004" pitchFamily="34" charset="-127"/>
                          <a:cs typeface="Times New Roman" panose="02020603050405020304" pitchFamily="18" charset="0"/>
                        </a:rPr>
                        <a:t>	</a:t>
                      </a:r>
                      <a:r>
                        <a:rPr lang="en-CA" sz="1800" b="1" dirty="0" smtClean="0">
                          <a:effectLst/>
                          <a:highlight>
                            <a:srgbClr val="FFFF00"/>
                          </a:highlight>
                          <a:latin typeface="Times" panose="02020603050405020304" pitchFamily="18" charset="0"/>
                          <a:ea typeface="Malgun Gothic" panose="020B0503020000020004" pitchFamily="34" charset="-127"/>
                          <a:cs typeface="Times New Roman" panose="02020603050405020304" pitchFamily="18" charset="0"/>
                        </a:rPr>
                        <a:t>no_ </a:t>
                      </a:r>
                      <a:r>
                        <a:rPr lang="en-CA" sz="1800" b="1" dirty="0" err="1" smtClean="0">
                          <a:effectLst/>
                          <a:highlight>
                            <a:srgbClr val="FFFF00"/>
                          </a:highlight>
                          <a:latin typeface="Times" panose="02020603050405020304" pitchFamily="18" charset="0"/>
                          <a:ea typeface="Malgun Gothic" panose="020B0503020000020004" pitchFamily="34" charset="-127"/>
                          <a:cs typeface="Times New Roman" panose="02020603050405020304" pitchFamily="18" charset="0"/>
                        </a:rPr>
                        <a:t>intra_reference_filter_constraint_flag</a:t>
                      </a:r>
                      <a:endParaRPr lang="en-US" sz="18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highlight>
                            <a:srgbClr val="FFFF00"/>
                          </a:highligh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44318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dirty="0">
                          <a:effectLst/>
                          <a:latin typeface="Times New Roman" panose="02020603050405020304" pitchFamily="18" charset="0"/>
                          <a:ea typeface="Malgun Gothic" panose="020B0503020000020004" pitchFamily="34" charset="-127"/>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5721352"/>
                  </a:ext>
                </a:extLst>
              </a:tr>
            </a:tbl>
          </a:graphicData>
        </a:graphic>
      </p:graphicFrame>
      <p:sp>
        <p:nvSpPr>
          <p:cNvPr id="12" name="Rectangle 11"/>
          <p:cNvSpPr/>
          <p:nvPr/>
        </p:nvSpPr>
        <p:spPr>
          <a:xfrm>
            <a:off x="1372449" y="1336689"/>
            <a:ext cx="3564374" cy="400110"/>
          </a:xfrm>
          <a:prstGeom prst="rect">
            <a:avLst/>
          </a:prstGeom>
        </p:spPr>
        <p:txBody>
          <a:bodyPr wrap="none">
            <a:spAutoFit/>
          </a:bodyPr>
          <a:lstStyle/>
          <a:p>
            <a:r>
              <a:rPr lang="en-US" altLang="zh-CN" sz="2000" b="1" dirty="0" smtClean="0">
                <a:latin typeface="Times New Roman" panose="02020603050405020304" pitchFamily="18" charset="0"/>
                <a:cs typeface="Times New Roman" panose="02020603050405020304" pitchFamily="18" charset="0"/>
              </a:rPr>
              <a:t>An </a:t>
            </a:r>
            <a:r>
              <a:rPr lang="en-US" altLang="zh-CN" sz="2000" b="1" dirty="0">
                <a:latin typeface="Times New Roman" panose="02020603050405020304" pitchFamily="18" charset="0"/>
                <a:cs typeface="Times New Roman" panose="02020603050405020304" pitchFamily="18" charset="0"/>
              </a:rPr>
              <a:t>SPS flag for </a:t>
            </a:r>
            <a:r>
              <a:rPr lang="en-US" altLang="zh-CN" sz="2000" b="1" dirty="0" smtClean="0">
                <a:latin typeface="Times New Roman" panose="02020603050405020304" pitchFamily="18" charset="0"/>
                <a:cs typeface="Times New Roman" panose="02020603050405020304" pitchFamily="18" charset="0"/>
              </a:rPr>
              <a:t>reference filter</a:t>
            </a:r>
            <a:endParaRPr lang="zh-CN" altLang="en-US" sz="2000" b="1" dirty="0">
              <a:latin typeface="Times New Roman" panose="02020603050405020304" pitchFamily="18" charset="0"/>
              <a:cs typeface="Times New Roman" panose="02020603050405020304" pitchFamily="18" charset="0"/>
            </a:endParaRPr>
          </a:p>
        </p:txBody>
      </p:sp>
      <p:sp>
        <p:nvSpPr>
          <p:cNvPr id="28" name="Rectangle 27"/>
          <p:cNvSpPr/>
          <p:nvPr/>
        </p:nvSpPr>
        <p:spPr>
          <a:xfrm>
            <a:off x="7309053" y="1378691"/>
            <a:ext cx="4074385" cy="400110"/>
          </a:xfrm>
          <a:prstGeom prst="rect">
            <a:avLst/>
          </a:prstGeom>
        </p:spPr>
        <p:txBody>
          <a:bodyPr wrap="none">
            <a:spAutoFit/>
          </a:bodyPr>
          <a:lstStyle/>
          <a:p>
            <a:r>
              <a:rPr lang="en-US" altLang="zh-CN" sz="2000" b="1" dirty="0">
                <a:latin typeface="Times New Roman" panose="02020603050405020304" pitchFamily="18" charset="0"/>
                <a:cs typeface="Times New Roman" panose="02020603050405020304" pitchFamily="18" charset="0"/>
              </a:rPr>
              <a:t>A </a:t>
            </a:r>
            <a:r>
              <a:rPr lang="en-US" altLang="zh-CN" sz="2000" b="1" dirty="0" smtClean="0">
                <a:latin typeface="Times New Roman" panose="02020603050405020304" pitchFamily="18" charset="0"/>
                <a:cs typeface="Times New Roman" panose="02020603050405020304" pitchFamily="18" charset="0"/>
              </a:rPr>
              <a:t>constraint </a:t>
            </a:r>
            <a:r>
              <a:rPr lang="en-US" altLang="zh-CN" sz="2000" b="1" dirty="0">
                <a:latin typeface="Times New Roman" panose="02020603050405020304" pitchFamily="18" charset="0"/>
                <a:cs typeface="Times New Roman" panose="02020603050405020304" pitchFamily="18" charset="0"/>
              </a:rPr>
              <a:t>flag for </a:t>
            </a:r>
            <a:r>
              <a:rPr lang="en-US" altLang="zh-CN" sz="2000" b="1" dirty="0" smtClean="0">
                <a:latin typeface="Times New Roman" panose="02020603050405020304" pitchFamily="18" charset="0"/>
                <a:cs typeface="Times New Roman" panose="02020603050405020304" pitchFamily="18" charset="0"/>
              </a:rPr>
              <a:t>reference filter</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50965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5</a:t>
            </a:fld>
            <a:endParaRPr lang="zh-CN" altLang="en-US"/>
          </a:p>
        </p:txBody>
      </p:sp>
      <p:sp>
        <p:nvSpPr>
          <p:cNvPr id="10" name="文本框 9"/>
          <p:cNvSpPr txBox="1"/>
          <p:nvPr/>
        </p:nvSpPr>
        <p:spPr>
          <a:xfrm>
            <a:off x="637977" y="411013"/>
            <a:ext cx="554023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Proposed method: non-420 content</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3953" y="1000166"/>
            <a:ext cx="10896744" cy="1569660"/>
          </a:xfrm>
          <a:prstGeom prst="rect">
            <a:avLst/>
          </a:prstGeom>
        </p:spPr>
        <p:txBody>
          <a:bodyPr wrap="square">
            <a:spAutoFit/>
          </a:bodyPr>
          <a:lstStyle/>
          <a:p>
            <a:pPr marL="457200" indent="-457200">
              <a:buFont typeface="Arial" panose="020B0604020202020204" pitchFamily="34" charset="0"/>
              <a:buChar char="•"/>
            </a:pPr>
            <a:r>
              <a:rPr lang="en-US" sz="2400" dirty="0"/>
              <a:t>It is observed that disabling PDPC of 444 content has more </a:t>
            </a:r>
            <a:r>
              <a:rPr lang="en-US" sz="2400" dirty="0" smtClean="0"/>
              <a:t>visual </a:t>
            </a:r>
            <a:r>
              <a:rPr lang="en-US" sz="2400" dirty="0"/>
              <a:t>benefits as compared to 420 content. </a:t>
            </a:r>
            <a:endParaRPr lang="en-US" sz="2400" dirty="0" smtClean="0"/>
          </a:p>
          <a:p>
            <a:pPr marL="457200" indent="-457200">
              <a:buFont typeface="Arial" panose="020B0604020202020204" pitchFamily="34" charset="0"/>
              <a:buChar char="•"/>
            </a:pPr>
            <a:r>
              <a:rPr lang="en-US" sz="2400" dirty="0" smtClean="0"/>
              <a:t>Allow control of PDPC and reference filter for non-420 content only.</a:t>
            </a:r>
          </a:p>
          <a:p>
            <a:pPr marL="457200" indent="-457200">
              <a:buFont typeface="Arial" panose="020B0604020202020204" pitchFamily="34" charset="0"/>
              <a:buChar char="•"/>
            </a:pPr>
            <a:endParaRPr lang="en-US" sz="2400" dirty="0"/>
          </a:p>
        </p:txBody>
      </p:sp>
    </p:spTree>
    <p:extLst>
      <p:ext uri="{BB962C8B-B14F-4D97-AF65-F5344CB8AC3E}">
        <p14:creationId xmlns:p14="http://schemas.microsoft.com/office/powerpoint/2010/main" val="3020167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6</a:t>
            </a:fld>
            <a:endParaRPr lang="zh-CN" altLang="en-US"/>
          </a:p>
        </p:txBody>
      </p:sp>
      <p:sp>
        <p:nvSpPr>
          <p:cNvPr id="10" name="文本框 9"/>
          <p:cNvSpPr txBox="1"/>
          <p:nvPr/>
        </p:nvSpPr>
        <p:spPr>
          <a:xfrm>
            <a:off x="637977" y="411013"/>
            <a:ext cx="245560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analysis</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stretch>
            <a:fillRect/>
          </a:stretch>
        </p:blipFill>
        <p:spPr>
          <a:xfrm>
            <a:off x="243835" y="1539281"/>
            <a:ext cx="3810330" cy="2286198"/>
          </a:xfrm>
          <a:prstGeom prst="rect">
            <a:avLst/>
          </a:prstGeom>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4224238" y="1539479"/>
            <a:ext cx="3810635" cy="2286000"/>
          </a:xfrm>
          <a:prstGeom prst="rect">
            <a:avLst/>
          </a:prstGeom>
          <a:noFill/>
        </p:spPr>
      </p:pic>
      <p:pic>
        <p:nvPicPr>
          <p:cNvPr id="8" name="Picture 7"/>
          <p:cNvPicPr/>
          <p:nvPr/>
        </p:nvPicPr>
        <p:blipFill>
          <a:blip r:embed="rId5">
            <a:extLst>
              <a:ext uri="{28A0092B-C50C-407E-A947-70E740481C1C}">
                <a14:useLocalDpi xmlns:a14="http://schemas.microsoft.com/office/drawing/2010/main" val="0"/>
              </a:ext>
            </a:extLst>
          </a:blip>
          <a:srcRect/>
          <a:stretch>
            <a:fillRect/>
          </a:stretch>
        </p:blipFill>
        <p:spPr bwMode="auto">
          <a:xfrm>
            <a:off x="8204946" y="1539281"/>
            <a:ext cx="3810635" cy="2286000"/>
          </a:xfrm>
          <a:prstGeom prst="rect">
            <a:avLst/>
          </a:prstGeom>
          <a:noFill/>
        </p:spPr>
      </p:pic>
      <p:sp>
        <p:nvSpPr>
          <p:cNvPr id="3" name="TextBox 2"/>
          <p:cNvSpPr txBox="1"/>
          <p:nvPr/>
        </p:nvSpPr>
        <p:spPr>
          <a:xfrm>
            <a:off x="1753299" y="3825479"/>
            <a:ext cx="1069524" cy="369332"/>
          </a:xfrm>
          <a:prstGeom prst="rect">
            <a:avLst/>
          </a:prstGeom>
          <a:noFill/>
        </p:spPr>
        <p:txBody>
          <a:bodyPr wrap="none" rtlCol="0">
            <a:spAutoFit/>
          </a:bodyPr>
          <a:lstStyle/>
          <a:p>
            <a:r>
              <a:rPr lang="en-US" dirty="0" smtClean="0"/>
              <a:t>VTM-8.0</a:t>
            </a:r>
            <a:endParaRPr lang="en-US" dirty="0"/>
          </a:p>
        </p:txBody>
      </p:sp>
      <p:sp>
        <p:nvSpPr>
          <p:cNvPr id="12" name="TextBox 11"/>
          <p:cNvSpPr txBox="1"/>
          <p:nvPr/>
        </p:nvSpPr>
        <p:spPr>
          <a:xfrm>
            <a:off x="5234730" y="3850547"/>
            <a:ext cx="2499402" cy="369332"/>
          </a:xfrm>
          <a:prstGeom prst="rect">
            <a:avLst/>
          </a:prstGeom>
          <a:noFill/>
        </p:spPr>
        <p:txBody>
          <a:bodyPr wrap="none" rtlCol="0">
            <a:spAutoFit/>
          </a:bodyPr>
          <a:lstStyle/>
          <a:p>
            <a:r>
              <a:rPr lang="en-US" dirty="0" smtClean="0"/>
              <a:t>VTM-8.0 + PDPC OFF</a:t>
            </a:r>
            <a:endParaRPr lang="en-US" dirty="0"/>
          </a:p>
        </p:txBody>
      </p:sp>
      <p:sp>
        <p:nvSpPr>
          <p:cNvPr id="13" name="TextBox 12"/>
          <p:cNvSpPr txBox="1"/>
          <p:nvPr/>
        </p:nvSpPr>
        <p:spPr>
          <a:xfrm>
            <a:off x="8860562" y="3850547"/>
            <a:ext cx="2499402" cy="646331"/>
          </a:xfrm>
          <a:prstGeom prst="rect">
            <a:avLst/>
          </a:prstGeom>
          <a:noFill/>
        </p:spPr>
        <p:txBody>
          <a:bodyPr wrap="none" rtlCol="0">
            <a:spAutoFit/>
          </a:bodyPr>
          <a:lstStyle/>
          <a:p>
            <a:r>
              <a:rPr lang="en-US" dirty="0" smtClean="0"/>
              <a:t>VTM-8.0 + PDPC OFF</a:t>
            </a:r>
          </a:p>
          <a:p>
            <a:r>
              <a:rPr lang="en-US" dirty="0" smtClean="0"/>
              <a:t>+ filter OFF</a:t>
            </a:r>
            <a:endParaRPr lang="en-US" dirty="0"/>
          </a:p>
        </p:txBody>
      </p:sp>
      <p:sp>
        <p:nvSpPr>
          <p:cNvPr id="14" name="TextBox 13"/>
          <p:cNvSpPr txBox="1"/>
          <p:nvPr/>
        </p:nvSpPr>
        <p:spPr>
          <a:xfrm>
            <a:off x="3612100" y="5343787"/>
            <a:ext cx="4822859" cy="369332"/>
          </a:xfrm>
          <a:prstGeom prst="rect">
            <a:avLst/>
          </a:prstGeom>
          <a:noFill/>
        </p:spPr>
        <p:txBody>
          <a:bodyPr wrap="none" rtlCol="0">
            <a:spAutoFit/>
          </a:bodyPr>
          <a:lstStyle/>
          <a:p>
            <a:r>
              <a:rPr lang="en-US" dirty="0" smtClean="0"/>
              <a:t>Desktop, YUV444, CTC, AI, QP=37, POC=73</a:t>
            </a:r>
            <a:endParaRPr lang="en-US" dirty="0"/>
          </a:p>
        </p:txBody>
      </p:sp>
    </p:spTree>
    <p:extLst>
      <p:ext uri="{BB962C8B-B14F-4D97-AF65-F5344CB8AC3E}">
        <p14:creationId xmlns:p14="http://schemas.microsoft.com/office/powerpoint/2010/main" val="27925121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7</a:t>
            </a:fld>
            <a:endParaRPr lang="zh-CN" altLang="en-US"/>
          </a:p>
        </p:txBody>
      </p:sp>
      <p:sp>
        <p:nvSpPr>
          <p:cNvPr id="10" name="文本框 9"/>
          <p:cNvSpPr txBox="1"/>
          <p:nvPr/>
        </p:nvSpPr>
        <p:spPr>
          <a:xfrm>
            <a:off x="637977" y="411013"/>
            <a:ext cx="245560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analysis</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414907" y="2541973"/>
            <a:ext cx="1069524" cy="369332"/>
          </a:xfrm>
          <a:prstGeom prst="rect">
            <a:avLst/>
          </a:prstGeom>
          <a:noFill/>
        </p:spPr>
        <p:txBody>
          <a:bodyPr wrap="none" rtlCol="0">
            <a:spAutoFit/>
          </a:bodyPr>
          <a:lstStyle/>
          <a:p>
            <a:r>
              <a:rPr lang="en-US" dirty="0" smtClean="0"/>
              <a:t>VTM-8.0</a:t>
            </a:r>
            <a:endParaRPr lang="en-US" dirty="0"/>
          </a:p>
        </p:txBody>
      </p:sp>
      <p:sp>
        <p:nvSpPr>
          <p:cNvPr id="12" name="TextBox 11"/>
          <p:cNvSpPr txBox="1"/>
          <p:nvPr/>
        </p:nvSpPr>
        <p:spPr>
          <a:xfrm>
            <a:off x="4800354" y="4498253"/>
            <a:ext cx="2499402" cy="369332"/>
          </a:xfrm>
          <a:prstGeom prst="rect">
            <a:avLst/>
          </a:prstGeom>
          <a:noFill/>
        </p:spPr>
        <p:txBody>
          <a:bodyPr wrap="none" rtlCol="0">
            <a:spAutoFit/>
          </a:bodyPr>
          <a:lstStyle/>
          <a:p>
            <a:r>
              <a:rPr lang="en-US" dirty="0" smtClean="0"/>
              <a:t>VTM-8.0 + PDPC OFF</a:t>
            </a:r>
            <a:endParaRPr lang="en-US" dirty="0"/>
          </a:p>
        </p:txBody>
      </p:sp>
      <p:sp>
        <p:nvSpPr>
          <p:cNvPr id="13" name="TextBox 12"/>
          <p:cNvSpPr txBox="1"/>
          <p:nvPr/>
        </p:nvSpPr>
        <p:spPr>
          <a:xfrm>
            <a:off x="4150090" y="6479694"/>
            <a:ext cx="4668681" cy="369332"/>
          </a:xfrm>
          <a:prstGeom prst="rect">
            <a:avLst/>
          </a:prstGeom>
          <a:noFill/>
        </p:spPr>
        <p:txBody>
          <a:bodyPr wrap="square" rtlCol="0">
            <a:spAutoFit/>
          </a:bodyPr>
          <a:lstStyle/>
          <a:p>
            <a:r>
              <a:rPr lang="en-US" dirty="0" smtClean="0"/>
              <a:t>VTM-8.0 + PDPC OFF + filter OFF</a:t>
            </a:r>
            <a:endParaRPr lang="en-US" dirty="0"/>
          </a:p>
        </p:txBody>
      </p:sp>
      <p:sp>
        <p:nvSpPr>
          <p:cNvPr id="14" name="TextBox 13"/>
          <p:cNvSpPr txBox="1"/>
          <p:nvPr/>
        </p:nvSpPr>
        <p:spPr>
          <a:xfrm>
            <a:off x="9612748" y="1056886"/>
            <a:ext cx="1812329" cy="1200260"/>
          </a:xfrm>
          <a:prstGeom prst="rect">
            <a:avLst/>
          </a:prstGeom>
          <a:noFill/>
        </p:spPr>
        <p:txBody>
          <a:bodyPr wrap="square" rtlCol="0">
            <a:spAutoFit/>
          </a:bodyPr>
          <a:lstStyle/>
          <a:p>
            <a:r>
              <a:rPr lang="en-US" dirty="0" err="1" smtClean="0"/>
              <a:t>Consule</a:t>
            </a:r>
            <a:r>
              <a:rPr lang="en-US" dirty="0" smtClean="0"/>
              <a:t>, YUV444, CTC, AI, QP=37, POC=46</a:t>
            </a:r>
            <a:endParaRPr lang="en-US" dirty="0"/>
          </a:p>
        </p:txBody>
      </p:sp>
      <p:pic>
        <p:nvPicPr>
          <p:cNvPr id="15" name="Picture 14"/>
          <p:cNvPicPr/>
          <p:nvPr/>
        </p:nvPicPr>
        <p:blipFill>
          <a:blip r:embed="rId3">
            <a:extLst>
              <a:ext uri="{28A0092B-C50C-407E-A947-70E740481C1C}">
                <a14:useLocalDpi xmlns:a14="http://schemas.microsoft.com/office/drawing/2010/main" val="0"/>
              </a:ext>
            </a:extLst>
          </a:blip>
          <a:srcRect/>
          <a:stretch>
            <a:fillRect/>
          </a:stretch>
        </p:blipFill>
        <p:spPr bwMode="auto">
          <a:xfrm>
            <a:off x="3353645" y="1056886"/>
            <a:ext cx="4822190" cy="1487805"/>
          </a:xfrm>
          <a:prstGeom prst="rect">
            <a:avLst/>
          </a:prstGeom>
          <a:noFill/>
        </p:spPr>
      </p:pic>
      <p:pic>
        <p:nvPicPr>
          <p:cNvPr id="17" name="Picture 16"/>
          <p:cNvPicPr/>
          <p:nvPr/>
        </p:nvPicPr>
        <p:blipFill>
          <a:blip r:embed="rId4">
            <a:extLst>
              <a:ext uri="{28A0092B-C50C-407E-A947-70E740481C1C}">
                <a14:useLocalDpi xmlns:a14="http://schemas.microsoft.com/office/drawing/2010/main" val="0"/>
              </a:ext>
            </a:extLst>
          </a:blip>
          <a:srcRect/>
          <a:stretch>
            <a:fillRect/>
          </a:stretch>
        </p:blipFill>
        <p:spPr bwMode="auto">
          <a:xfrm>
            <a:off x="3353645" y="3023295"/>
            <a:ext cx="4822190" cy="1487805"/>
          </a:xfrm>
          <a:prstGeom prst="rect">
            <a:avLst/>
          </a:prstGeom>
          <a:noFill/>
        </p:spPr>
      </p:pic>
      <p:pic>
        <p:nvPicPr>
          <p:cNvPr id="18" name="Picture 17"/>
          <p:cNvPicPr/>
          <p:nvPr/>
        </p:nvPicPr>
        <p:blipFill>
          <a:blip r:embed="rId5">
            <a:extLst>
              <a:ext uri="{28A0092B-C50C-407E-A947-70E740481C1C}">
                <a14:useLocalDpi xmlns:a14="http://schemas.microsoft.com/office/drawing/2010/main" val="0"/>
              </a:ext>
            </a:extLst>
          </a:blip>
          <a:srcRect/>
          <a:stretch>
            <a:fillRect/>
          </a:stretch>
        </p:blipFill>
        <p:spPr bwMode="auto">
          <a:xfrm>
            <a:off x="3353645" y="4991889"/>
            <a:ext cx="4822190" cy="1487805"/>
          </a:xfrm>
          <a:prstGeom prst="rect">
            <a:avLst/>
          </a:prstGeom>
          <a:noFill/>
        </p:spPr>
      </p:pic>
    </p:spTree>
    <p:extLst>
      <p:ext uri="{BB962C8B-B14F-4D97-AF65-F5344CB8AC3E}">
        <p14:creationId xmlns:p14="http://schemas.microsoft.com/office/powerpoint/2010/main" val="3840850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8</a:t>
            </a:fld>
            <a:endParaRPr lang="zh-CN" altLang="en-US"/>
          </a:p>
        </p:txBody>
      </p:sp>
      <p:sp>
        <p:nvSpPr>
          <p:cNvPr id="10" name="文本框 9"/>
          <p:cNvSpPr txBox="1"/>
          <p:nvPr/>
        </p:nvSpPr>
        <p:spPr>
          <a:xfrm>
            <a:off x="637977" y="411013"/>
            <a:ext cx="245560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analysis</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636873" y="3313934"/>
            <a:ext cx="1069524" cy="369332"/>
          </a:xfrm>
          <a:prstGeom prst="rect">
            <a:avLst/>
          </a:prstGeom>
          <a:noFill/>
        </p:spPr>
        <p:txBody>
          <a:bodyPr wrap="none" rtlCol="0">
            <a:spAutoFit/>
          </a:bodyPr>
          <a:lstStyle/>
          <a:p>
            <a:r>
              <a:rPr lang="en-US" dirty="0" smtClean="0"/>
              <a:t>VTM-8.0</a:t>
            </a:r>
            <a:endParaRPr lang="en-US" dirty="0"/>
          </a:p>
        </p:txBody>
      </p:sp>
      <p:sp>
        <p:nvSpPr>
          <p:cNvPr id="12" name="TextBox 11"/>
          <p:cNvSpPr txBox="1"/>
          <p:nvPr/>
        </p:nvSpPr>
        <p:spPr>
          <a:xfrm>
            <a:off x="4953016" y="3305768"/>
            <a:ext cx="2499402" cy="369332"/>
          </a:xfrm>
          <a:prstGeom prst="rect">
            <a:avLst/>
          </a:prstGeom>
          <a:noFill/>
        </p:spPr>
        <p:txBody>
          <a:bodyPr wrap="none" rtlCol="0">
            <a:spAutoFit/>
          </a:bodyPr>
          <a:lstStyle/>
          <a:p>
            <a:r>
              <a:rPr lang="en-US" dirty="0" smtClean="0"/>
              <a:t>VTM-8.0 + PDPC OFF</a:t>
            </a:r>
            <a:endParaRPr lang="en-US" dirty="0"/>
          </a:p>
        </p:txBody>
      </p:sp>
      <p:sp>
        <p:nvSpPr>
          <p:cNvPr id="13" name="TextBox 12"/>
          <p:cNvSpPr txBox="1"/>
          <p:nvPr/>
        </p:nvSpPr>
        <p:spPr>
          <a:xfrm>
            <a:off x="7941477" y="3198868"/>
            <a:ext cx="2578194" cy="646331"/>
          </a:xfrm>
          <a:prstGeom prst="rect">
            <a:avLst/>
          </a:prstGeom>
          <a:noFill/>
        </p:spPr>
        <p:txBody>
          <a:bodyPr wrap="square" rtlCol="0">
            <a:spAutoFit/>
          </a:bodyPr>
          <a:lstStyle/>
          <a:p>
            <a:r>
              <a:rPr lang="en-US" dirty="0" smtClean="0"/>
              <a:t>VTM-8.0 + PDPC OFF </a:t>
            </a:r>
          </a:p>
          <a:p>
            <a:r>
              <a:rPr lang="en-US" dirty="0" smtClean="0"/>
              <a:t>+ filter OFF</a:t>
            </a:r>
            <a:endParaRPr lang="en-US" dirty="0"/>
          </a:p>
        </p:txBody>
      </p:sp>
      <p:sp>
        <p:nvSpPr>
          <p:cNvPr id="14" name="TextBox 13"/>
          <p:cNvSpPr txBox="1"/>
          <p:nvPr/>
        </p:nvSpPr>
        <p:spPr>
          <a:xfrm>
            <a:off x="3634258" y="4975743"/>
            <a:ext cx="5287617" cy="646331"/>
          </a:xfrm>
          <a:prstGeom prst="rect">
            <a:avLst/>
          </a:prstGeom>
          <a:noFill/>
        </p:spPr>
        <p:txBody>
          <a:bodyPr wrap="square" rtlCol="0">
            <a:spAutoFit/>
          </a:bodyPr>
          <a:lstStyle/>
          <a:p>
            <a:r>
              <a:rPr lang="en-US" dirty="0" smtClean="0"/>
              <a:t>Console, YUV444, PLT OFF, </a:t>
            </a:r>
            <a:r>
              <a:rPr lang="en-US" dirty="0" err="1" smtClean="0"/>
              <a:t>Dualtree</a:t>
            </a:r>
            <a:r>
              <a:rPr lang="en-US" dirty="0" smtClean="0"/>
              <a:t> ON, AI, QP=37, POC=11</a:t>
            </a:r>
            <a:endParaRPr lang="en-US" dirty="0"/>
          </a:p>
        </p:txBody>
      </p:sp>
      <p:pic>
        <p:nvPicPr>
          <p:cNvPr id="16" name="Picture 15"/>
          <p:cNvPicPr/>
          <p:nvPr/>
        </p:nvPicPr>
        <p:blipFill>
          <a:blip r:embed="rId3">
            <a:extLst>
              <a:ext uri="{28A0092B-C50C-407E-A947-70E740481C1C}">
                <a14:useLocalDpi xmlns:a14="http://schemas.microsoft.com/office/drawing/2010/main" val="0"/>
              </a:ext>
            </a:extLst>
          </a:blip>
          <a:srcRect/>
          <a:stretch>
            <a:fillRect/>
          </a:stretch>
        </p:blipFill>
        <p:spPr bwMode="auto">
          <a:xfrm>
            <a:off x="2200867" y="1180334"/>
            <a:ext cx="2212975" cy="2133600"/>
          </a:xfrm>
          <a:prstGeom prst="rect">
            <a:avLst/>
          </a:prstGeom>
          <a:noFill/>
        </p:spPr>
      </p:pic>
      <p:pic>
        <p:nvPicPr>
          <p:cNvPr id="19" name="Picture 18"/>
          <p:cNvPicPr/>
          <p:nvPr/>
        </p:nvPicPr>
        <p:blipFill>
          <a:blip r:embed="rId4">
            <a:extLst>
              <a:ext uri="{28A0092B-C50C-407E-A947-70E740481C1C}">
                <a14:useLocalDpi xmlns:a14="http://schemas.microsoft.com/office/drawing/2010/main" val="0"/>
              </a:ext>
            </a:extLst>
          </a:blip>
          <a:srcRect/>
          <a:stretch>
            <a:fillRect/>
          </a:stretch>
        </p:blipFill>
        <p:spPr bwMode="auto">
          <a:xfrm>
            <a:off x="5071172" y="1180334"/>
            <a:ext cx="2212975" cy="2133600"/>
          </a:xfrm>
          <a:prstGeom prst="rect">
            <a:avLst/>
          </a:prstGeom>
          <a:noFill/>
        </p:spPr>
      </p:pic>
      <p:pic>
        <p:nvPicPr>
          <p:cNvPr id="20" name="Picture 19"/>
          <p:cNvPicPr/>
          <p:nvPr/>
        </p:nvPicPr>
        <p:blipFill>
          <a:blip r:embed="rId5">
            <a:extLst>
              <a:ext uri="{28A0092B-C50C-407E-A947-70E740481C1C}">
                <a14:useLocalDpi xmlns:a14="http://schemas.microsoft.com/office/drawing/2010/main" val="0"/>
              </a:ext>
            </a:extLst>
          </a:blip>
          <a:srcRect/>
          <a:stretch>
            <a:fillRect/>
          </a:stretch>
        </p:blipFill>
        <p:spPr bwMode="auto">
          <a:xfrm>
            <a:off x="7991592" y="1172168"/>
            <a:ext cx="2212975" cy="2133600"/>
          </a:xfrm>
          <a:prstGeom prst="rect">
            <a:avLst/>
          </a:prstGeom>
          <a:noFill/>
        </p:spPr>
      </p:pic>
    </p:spTree>
    <p:extLst>
      <p:ext uri="{BB962C8B-B14F-4D97-AF65-F5344CB8AC3E}">
        <p14:creationId xmlns:p14="http://schemas.microsoft.com/office/powerpoint/2010/main" val="28268866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9</a:t>
            </a:fld>
            <a:endParaRPr lang="zh-CN" altLang="en-US"/>
          </a:p>
        </p:txBody>
      </p:sp>
      <p:sp>
        <p:nvSpPr>
          <p:cNvPr id="10" name="文本框 9"/>
          <p:cNvSpPr txBox="1"/>
          <p:nvPr/>
        </p:nvSpPr>
        <p:spPr>
          <a:xfrm>
            <a:off x="637977" y="411013"/>
            <a:ext cx="8044062"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a:t>
            </a:r>
            <a:r>
              <a:rPr lang="en-US" altLang="zh-CN" sz="2800" b="1" dirty="0" smtClean="0">
                <a:solidFill>
                  <a:srgbClr val="FF0000"/>
                </a:solidFill>
                <a:latin typeface="Times New Roman" panose="02020603050405020304" pitchFamily="18" charset="0"/>
                <a:cs typeface="Times New Roman" panose="02020603050405020304" pitchFamily="18" charset="0"/>
              </a:rPr>
              <a:t>YUV-420</a:t>
            </a:r>
            <a:r>
              <a:rPr lang="en-US" altLang="zh-CN" sz="2800" b="1" dirty="0" smtClean="0">
                <a:latin typeface="Times New Roman" panose="02020603050405020304" pitchFamily="18" charset="0"/>
                <a:cs typeface="Times New Roman" panose="02020603050405020304" pitchFamily="18" charset="0"/>
              </a:rPr>
              <a:t>, anchor VTM-8.0, CTC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ext uri="{D42A27DB-BD31-4B8C-83A1-F6EECF244321}">
                <p14:modId xmlns:p14="http://schemas.microsoft.com/office/powerpoint/2010/main" val="1698081893"/>
              </p:ext>
            </p:extLst>
          </p:nvPr>
        </p:nvGraphicFramePr>
        <p:xfrm>
          <a:off x="494950" y="1819000"/>
          <a:ext cx="5475972" cy="3413760"/>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YUV-420</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0.21%</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-0.07%</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-0.11%</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-0.15%</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-0.30%</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-0.26%</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0.16%</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0.05%</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a:t>
                      </a:r>
                      <a:r>
                        <a:rPr lang="en-US" sz="1400" kern="1200" dirty="0">
                          <a:solidFill>
                            <a:schemeClr val="dk1"/>
                          </a:solidFill>
                          <a:effectLst/>
                          <a:latin typeface="+mn-lt"/>
                          <a:ea typeface="+mn-ea"/>
                          <a:cs typeface="+mn-cs"/>
                        </a:rPr>
                        <a:t>0.08</a:t>
                      </a:r>
                      <a:r>
                        <a:rPr lang="en-US" sz="1400" dirty="0">
                          <a:effectLst/>
                        </a:rPr>
                        <a:t>%</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-0.18%</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-0.13%</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-0.01%</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-0.09%</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-0.11%</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-0.20%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-0.18%</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-0.06%</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0.05%</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-0.18%</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0.01%</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-0.10%</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-0.10%</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0.11%</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-0.03%</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-0.27%</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-0.16%</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-0.13%</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-0.08%</a:t>
                      </a:r>
                      <a:endParaRPr lang="en-US" sz="140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-0.10%</a:t>
                      </a:r>
                      <a:endParaRPr lang="en-US" sz="140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80012652"/>
              </p:ext>
            </p:extLst>
          </p:nvPr>
        </p:nvGraphicFramePr>
        <p:xfrm>
          <a:off x="6263022" y="1819000"/>
          <a:ext cx="5724847" cy="3413760"/>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YUV-420</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-0.19%</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-0.16%</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-0.16%</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-0.27%</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-0.28%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0.15%</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-0.17%</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-0.13%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-0.16%</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-0.08%</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-0.30%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-0.09%</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-0.13%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0.09%</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0.13%</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-0.17%</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-0.26%</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0.06%</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-0.06%</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VTM-8.0 +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VTM-8.0 + PDPC OFF + Ref filter OFF</a:t>
            </a:r>
            <a:endParaRPr lang="en-US" dirty="0"/>
          </a:p>
        </p:txBody>
      </p:sp>
    </p:spTree>
    <p:extLst>
      <p:ext uri="{BB962C8B-B14F-4D97-AF65-F5344CB8AC3E}">
        <p14:creationId xmlns:p14="http://schemas.microsoft.com/office/powerpoint/2010/main" val="3973460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浅色">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18127</TotalTime>
  <Words>1416</Words>
  <Application>Microsoft Office PowerPoint</Application>
  <PresentationFormat>Widescreen</PresentationFormat>
  <Paragraphs>681</Paragraphs>
  <Slides>17</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Malgun Gothic</vt:lpstr>
      <vt:lpstr>Microsoft YaHei</vt:lpstr>
      <vt:lpstr>宋体</vt:lpstr>
      <vt:lpstr>Arial</vt:lpstr>
      <vt:lpstr>DengXian</vt:lpstr>
      <vt:lpstr>Times</vt:lpstr>
      <vt:lpstr>Times New Roman</vt:lpstr>
      <vt:lpstr>浅色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Back-up</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SARWER, Mohammed Golam</cp:lastModifiedBy>
  <cp:revision>1501</cp:revision>
  <dcterms:created xsi:type="dcterms:W3CDTF">2018-05-21T01:42:17Z</dcterms:created>
  <dcterms:modified xsi:type="dcterms:W3CDTF">2020-05-26T20:54:12Z</dcterms:modified>
</cp:coreProperties>
</file>