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73" r:id="rId2"/>
    <p:sldId id="485" r:id="rId3"/>
    <p:sldId id="488" r:id="rId4"/>
    <p:sldId id="486" r:id="rId5"/>
    <p:sldId id="481" r:id="rId6"/>
    <p:sldId id="265" r:id="rId7"/>
    <p:sldId id="279" r:id="rId8"/>
    <p:sldId id="274" r:id="rId9"/>
    <p:sldId id="297" r:id="rId10"/>
    <p:sldId id="258" r:id="rId11"/>
    <p:sldId id="269" r:id="rId12"/>
    <p:sldId id="270" r:id="rId13"/>
    <p:sldId id="290" r:id="rId14"/>
    <p:sldId id="477" r:id="rId15"/>
    <p:sldId id="479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F1115"/>
    <a:srgbClr val="DEEBF7"/>
    <a:srgbClr val="004C97"/>
    <a:srgbClr val="000000"/>
    <a:srgbClr val="1E4BA7"/>
    <a:srgbClr val="FFFFFF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70" d="100"/>
          <a:sy n="70" d="100"/>
        </p:scale>
        <p:origin x="-58" y="-6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JVET-R0368: </a:t>
            </a:r>
            <a:br>
              <a:rPr lang="en-US" altLang="zh-CN" dirty="0"/>
            </a:br>
            <a:r>
              <a:rPr lang="fr-FR" altLang="zh-CN" dirty="0"/>
              <a:t>GPM merge </a:t>
            </a:r>
            <a:r>
              <a:rPr lang="fr-FR" altLang="zh-CN" dirty="0" err="1"/>
              <a:t>list</a:t>
            </a:r>
            <a:r>
              <a:rPr lang="fr-FR" altLang="zh-CN" dirty="0"/>
              <a:t> construction modification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Qihong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Ran,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Ruipeng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10F29F4-2DD1-4CEF-B370-8D277FDD0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AA8C43D-BF90-4257-A64F-4D0D64FC28BA}"/>
              </a:ext>
            </a:extLst>
          </p:cNvPr>
          <p:cNvSpPr/>
          <p:nvPr/>
        </p:nvSpPr>
        <p:spPr>
          <a:xfrm>
            <a:off x="199504" y="6143105"/>
            <a:ext cx="3391594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55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7C7DCB1-6F07-4C8B-9644-5C508B46F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AE9D500-BA9C-4F00-A369-7CE4F15A7286}"/>
              </a:ext>
            </a:extLst>
          </p:cNvPr>
          <p:cNvSpPr/>
          <p:nvPr/>
        </p:nvSpPr>
        <p:spPr>
          <a:xfrm>
            <a:off x="199503" y="6143105"/>
            <a:ext cx="34747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BasketballDrill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7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78FFAAF-312E-4C77-9596-078ECC3DD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E75D915-3F9A-4FE6-9A38-9FDA0D8BAA75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945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A49304B-AE3E-4D9B-8ABE-E1FD7CF20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7787768-916F-452C-BAF7-2D53672567CF}"/>
              </a:ext>
            </a:extLst>
          </p:cNvPr>
          <p:cNvSpPr/>
          <p:nvPr/>
        </p:nvSpPr>
        <p:spPr>
          <a:xfrm>
            <a:off x="199503" y="6143105"/>
            <a:ext cx="3931921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KristenAndSara</a:t>
            </a:r>
            <a:r>
              <a:rPr lang="en-US" altLang="zh-CN" dirty="0">
                <a:solidFill>
                  <a:schemeClr val="tx1"/>
                </a:solidFill>
              </a:rPr>
              <a:t>, LDB,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75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 to construct GPM merge candidate list using unique available candidates.</a:t>
            </a:r>
          </a:p>
          <a:p>
            <a:pPr lvl="1"/>
            <a:r>
              <a:rPr lang="en-US" altLang="zh-CN" dirty="0"/>
              <a:t>No change in </a:t>
            </a:r>
            <a:r>
              <a:rPr lang="en-US" altLang="zh-CN"/>
              <a:t>syntax elements</a:t>
            </a:r>
            <a:endParaRPr lang="en-US" altLang="zh-CN" dirty="0"/>
          </a:p>
          <a:p>
            <a:pPr lvl="1"/>
            <a:r>
              <a:rPr lang="en-US" altLang="zh-CN" dirty="0" err="1"/>
              <a:t>zeroMVs</a:t>
            </a:r>
            <a:r>
              <a:rPr lang="en-US" altLang="zh-CN" dirty="0"/>
              <a:t> used to fill the list if not full</a:t>
            </a:r>
          </a:p>
          <a:p>
            <a:pPr lvl="1"/>
            <a:endParaRPr lang="en-US" altLang="zh-CN" dirty="0"/>
          </a:p>
          <a:p>
            <a:r>
              <a:rPr lang="en-CA" altLang="zh-CN" dirty="0"/>
              <a:t>Coding performance:</a:t>
            </a:r>
          </a:p>
          <a:p>
            <a:pPr marL="0" indent="0">
              <a:buNone/>
            </a:pPr>
            <a:r>
              <a:rPr lang="en-CA" altLang="zh-CN" sz="1800" dirty="0"/>
              <a:t>                </a:t>
            </a:r>
            <a:r>
              <a:rPr lang="en-US" altLang="zh-CN" sz="1800" dirty="0"/>
              <a:t>RA:  -0.07%</a:t>
            </a:r>
            <a:r>
              <a:rPr lang="zh-CN" altLang="en-US" sz="1800" dirty="0"/>
              <a:t>  </a:t>
            </a:r>
            <a:r>
              <a:rPr lang="en-US" altLang="zh-CN" sz="1800" dirty="0"/>
              <a:t>-0.11%</a:t>
            </a:r>
            <a:r>
              <a:rPr lang="zh-CN" altLang="en-US" sz="1800" dirty="0"/>
              <a:t>  </a:t>
            </a:r>
            <a:r>
              <a:rPr lang="en-US" altLang="zh-CN" sz="1800" dirty="0"/>
              <a:t>-0.08%,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LDB: -0.xx% </a:t>
            </a:r>
            <a:r>
              <a:rPr lang="zh-CN" altLang="en-US" sz="1800" dirty="0"/>
              <a:t> </a:t>
            </a:r>
            <a:r>
              <a:rPr lang="en-US" altLang="zh-CN" sz="1800" dirty="0"/>
              <a:t>-0.xx% </a:t>
            </a:r>
            <a:r>
              <a:rPr lang="zh-CN" altLang="en-US" sz="1800" dirty="0"/>
              <a:t> </a:t>
            </a:r>
            <a:r>
              <a:rPr lang="en-US" altLang="zh-CN" sz="1800" dirty="0"/>
              <a:t>-0.xx%,</a:t>
            </a:r>
            <a:r>
              <a:rPr lang="zh-CN" altLang="en-US" sz="1800" dirty="0"/>
              <a:t> </a:t>
            </a:r>
            <a:r>
              <a:rPr lang="en-US" altLang="zh-CN" sz="1800" dirty="0"/>
              <a:t>xx%</a:t>
            </a:r>
            <a:r>
              <a:rPr lang="zh-CN" altLang="en-US" sz="1800" dirty="0"/>
              <a:t> </a:t>
            </a:r>
            <a:r>
              <a:rPr lang="en-US" altLang="zh-CN" sz="1800" dirty="0"/>
              <a:t>xx%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for crosschecking by Huawei.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E95655B-129C-41D4-AAE8-057536F3C7CE}"/>
              </a:ext>
            </a:extLst>
          </p:cNvPr>
          <p:cNvSpPr/>
          <p:nvPr/>
        </p:nvSpPr>
        <p:spPr>
          <a:xfrm>
            <a:off x="725230" y="4561145"/>
            <a:ext cx="2715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Selected from:</a:t>
            </a:r>
            <a:endParaRPr lang="zh-CN" altLang="en-US" baseline="-25000" dirty="0"/>
          </a:p>
          <a:p>
            <a:r>
              <a:rPr lang="en-US" altLang="zh-CN" dirty="0"/>
              <a:t>regular merge candidate list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altLang="zh-CN" b="1" dirty="0"/>
              <a:t>Problem statement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240827" y="660729"/>
            <a:ext cx="8361485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/>
              <a:t>VVC Draft: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MVs with different index value may be same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Adjacent available candidates may be left out</a:t>
            </a:r>
          </a:p>
        </p:txBody>
      </p:sp>
      <p:pic>
        <p:nvPicPr>
          <p:cNvPr id="32" name="Picture 30">
            <a:extLst>
              <a:ext uri="{FF2B5EF4-FFF2-40B4-BE49-F238E27FC236}">
                <a16:creationId xmlns:a16="http://schemas.microsoft.com/office/drawing/2014/main" id="{F1FD9B96-90C2-4902-BB2B-480481BBA0D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512" y="2066106"/>
            <a:ext cx="1896976" cy="2344276"/>
          </a:xfrm>
          <a:prstGeom prst="rect">
            <a:avLst/>
          </a:prstGeom>
          <a:noFill/>
        </p:spPr>
      </p:pic>
      <p:sp>
        <p:nvSpPr>
          <p:cNvPr id="3" name="左大括号 2">
            <a:extLst>
              <a:ext uri="{FF2B5EF4-FFF2-40B4-BE49-F238E27FC236}">
                <a16:creationId xmlns:a16="http://schemas.microsoft.com/office/drawing/2014/main" id="{36B46CA5-15BC-4F0D-A38E-F8BCC1F69799}"/>
              </a:ext>
            </a:extLst>
          </p:cNvPr>
          <p:cNvSpPr/>
          <p:nvPr/>
        </p:nvSpPr>
        <p:spPr>
          <a:xfrm rot="10800000">
            <a:off x="5734942" y="2373762"/>
            <a:ext cx="292621" cy="2036620"/>
          </a:xfrm>
          <a:prstGeom prst="lef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425922-77BC-44F6-9EF6-473EB5153C6B}"/>
              </a:ext>
            </a:extLst>
          </p:cNvPr>
          <p:cNvSpPr/>
          <p:nvPr/>
        </p:nvSpPr>
        <p:spPr>
          <a:xfrm>
            <a:off x="6027563" y="3222795"/>
            <a:ext cx="2449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unique bidirectional MVs</a:t>
            </a:r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D76AF8F-26B5-4C32-9236-099F76CA1131}"/>
              </a:ext>
            </a:extLst>
          </p:cNvPr>
          <p:cNvCxnSpPr>
            <a:cxnSpLocks/>
          </p:cNvCxnSpPr>
          <p:nvPr/>
        </p:nvCxnSpPr>
        <p:spPr>
          <a:xfrm>
            <a:off x="4729104" y="2623145"/>
            <a:ext cx="1729048" cy="227655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B01F0AC-025B-42C3-8827-111DE81FB13C}"/>
              </a:ext>
            </a:extLst>
          </p:cNvPr>
          <p:cNvCxnSpPr>
            <a:cxnSpLocks/>
          </p:cNvCxnSpPr>
          <p:nvPr/>
        </p:nvCxnSpPr>
        <p:spPr>
          <a:xfrm>
            <a:off x="4729104" y="3321414"/>
            <a:ext cx="1729048" cy="157828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7900A4F-9E12-4F92-8DB3-40BE80C6B16D}"/>
              </a:ext>
            </a:extLst>
          </p:cNvPr>
          <p:cNvCxnSpPr>
            <a:cxnSpLocks/>
          </p:cNvCxnSpPr>
          <p:nvPr/>
        </p:nvCxnSpPr>
        <p:spPr>
          <a:xfrm>
            <a:off x="4738253" y="4185936"/>
            <a:ext cx="1719899" cy="71376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6D283B7-2A1B-48A3-81BF-2205DBEB0C25}"/>
              </a:ext>
            </a:extLst>
          </p:cNvPr>
          <p:cNvCxnSpPr>
            <a:cxnSpLocks/>
          </p:cNvCxnSpPr>
          <p:nvPr/>
        </p:nvCxnSpPr>
        <p:spPr>
          <a:xfrm>
            <a:off x="5261955" y="3745361"/>
            <a:ext cx="1196197" cy="115433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519B474-8F1F-4532-BE06-8F18D589F94B}"/>
              </a:ext>
            </a:extLst>
          </p:cNvPr>
          <p:cNvCxnSpPr>
            <a:cxnSpLocks/>
          </p:cNvCxnSpPr>
          <p:nvPr/>
        </p:nvCxnSpPr>
        <p:spPr>
          <a:xfrm>
            <a:off x="5300198" y="3047089"/>
            <a:ext cx="1157954" cy="185261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5C4BDA04-BE77-4C96-9BC5-DFCACDA2ABC3}"/>
              </a:ext>
            </a:extLst>
          </p:cNvPr>
          <p:cNvSpPr/>
          <p:nvPr/>
        </p:nvSpPr>
        <p:spPr>
          <a:xfrm>
            <a:off x="5782304" y="4914434"/>
            <a:ext cx="2940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Fixed selection:</a:t>
            </a:r>
          </a:p>
          <a:p>
            <a:r>
              <a:rPr lang="en-US" altLang="zh-CN" dirty="0"/>
              <a:t>non-unique unidirectional MVs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E51F9B-3780-49A1-BB3D-87B5067DAA6B}"/>
              </a:ext>
            </a:extLst>
          </p:cNvPr>
          <p:cNvSpPr/>
          <p:nvPr/>
        </p:nvSpPr>
        <p:spPr>
          <a:xfrm>
            <a:off x="2259759" y="698486"/>
            <a:ext cx="33489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Uni-prediction MV selection for GPM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A86C4A-9638-419D-A757-CDA174C56393}"/>
              </a:ext>
            </a:extLst>
          </p:cNvPr>
          <p:cNvSpPr/>
          <p:nvPr/>
        </p:nvSpPr>
        <p:spPr>
          <a:xfrm>
            <a:off x="5331851" y="5499209"/>
            <a:ext cx="3706641" cy="63235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About </a:t>
            </a:r>
            <a:r>
              <a:rPr lang="en-US" altLang="zh-CN" b="1" dirty="0">
                <a:solidFill>
                  <a:schemeClr val="tx1"/>
                </a:solidFill>
              </a:rPr>
              <a:t>30%</a:t>
            </a:r>
            <a:r>
              <a:rPr lang="en-US" altLang="zh-CN" dirty="0">
                <a:solidFill>
                  <a:schemeClr val="tx1"/>
                </a:solidFill>
              </a:rPr>
              <a:t> GPM blocks have repeated MVs in their </a:t>
            </a:r>
            <a:r>
              <a:rPr lang="en-US" altLang="zh-CN" dirty="0" err="1">
                <a:solidFill>
                  <a:schemeClr val="tx1"/>
                </a:solidFill>
              </a:rPr>
              <a:t>uni</a:t>
            </a:r>
            <a:r>
              <a:rPr lang="en-US" altLang="zh-CN" dirty="0">
                <a:solidFill>
                  <a:schemeClr val="tx1"/>
                </a:solidFill>
              </a:rPr>
              <a:t>-prediction list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F8CB3E-9585-44A3-A8AE-DFA1544BF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84" y="2562711"/>
            <a:ext cx="1117503" cy="130044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2C5EEF1-DBED-47AC-9271-5D7A04F6C432}"/>
              </a:ext>
            </a:extLst>
          </p:cNvPr>
          <p:cNvSpPr/>
          <p:nvPr/>
        </p:nvSpPr>
        <p:spPr>
          <a:xfrm>
            <a:off x="725230" y="4120670"/>
            <a:ext cx="568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MV</a:t>
            </a:r>
            <a:r>
              <a:rPr lang="en-US" altLang="zh-CN" baseline="-25000" dirty="0"/>
              <a:t>A</a:t>
            </a:r>
            <a:endParaRPr lang="zh-CN" altLang="en-US" baseline="-250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170559B-A3D5-47F5-BDF7-DC49A96581E1}"/>
              </a:ext>
            </a:extLst>
          </p:cNvPr>
          <p:cNvSpPr/>
          <p:nvPr/>
        </p:nvSpPr>
        <p:spPr>
          <a:xfrm>
            <a:off x="1263051" y="4110556"/>
            <a:ext cx="583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MV</a:t>
            </a:r>
            <a:r>
              <a:rPr lang="en-US" altLang="zh-CN" baseline="-25000" dirty="0"/>
              <a:t>B</a:t>
            </a: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50054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>
            <a:extLst>
              <a:ext uri="{FF2B5EF4-FFF2-40B4-BE49-F238E27FC236}">
                <a16:creationId xmlns:a16="http://schemas.microsoft.com/office/drawing/2014/main" id="{DEC87FB2-4952-4890-AD3B-161344E90D29}"/>
              </a:ext>
            </a:extLst>
          </p:cNvPr>
          <p:cNvSpPr/>
          <p:nvPr/>
        </p:nvSpPr>
        <p:spPr>
          <a:xfrm>
            <a:off x="6681090" y="1713707"/>
            <a:ext cx="2216801" cy="3484183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method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158100" y="730748"/>
            <a:ext cx="83614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unique unidirectional MVs rearranged into GPM merge candidate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zeroMVs</a:t>
            </a:r>
            <a:r>
              <a:rPr lang="en-US" altLang="zh-CN" dirty="0"/>
              <a:t> used to fill the list if not full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CF199DE-0920-48FF-8F7A-C3ABB7A3487E}"/>
              </a:ext>
            </a:extLst>
          </p:cNvPr>
          <p:cNvSpPr/>
          <p:nvPr/>
        </p:nvSpPr>
        <p:spPr>
          <a:xfrm>
            <a:off x="13061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list0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513B612-F327-4F12-B542-58F26AD4F0FD}"/>
              </a:ext>
            </a:extLst>
          </p:cNvPr>
          <p:cNvSpPr/>
          <p:nvPr/>
        </p:nvSpPr>
        <p:spPr>
          <a:xfrm>
            <a:off x="24326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list1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55206-C5CB-4688-80CA-0734972404DD}"/>
              </a:ext>
            </a:extLst>
          </p:cNvPr>
          <p:cNvSpPr/>
          <p:nvPr/>
        </p:nvSpPr>
        <p:spPr>
          <a:xfrm>
            <a:off x="1185694" y="205070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(0)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A8F716-DE13-42A2-814E-69E9470E98C9}"/>
              </a:ext>
            </a:extLst>
          </p:cNvPr>
          <p:cNvSpPr/>
          <p:nvPr/>
        </p:nvSpPr>
        <p:spPr>
          <a:xfrm>
            <a:off x="2222320" y="254131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(3)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1FB416-1210-4831-8B73-A206A1B71289}"/>
              </a:ext>
            </a:extLst>
          </p:cNvPr>
          <p:cNvSpPr/>
          <p:nvPr/>
        </p:nvSpPr>
        <p:spPr>
          <a:xfrm>
            <a:off x="1185694" y="303130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(4)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674F58F-56D3-4CF1-B225-11468083C357}"/>
              </a:ext>
            </a:extLst>
          </p:cNvPr>
          <p:cNvSpPr/>
          <p:nvPr/>
        </p:nvSpPr>
        <p:spPr>
          <a:xfrm>
            <a:off x="2222320" y="351509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(7)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756874A-42C0-4F77-98E0-4534C249F88A}"/>
              </a:ext>
            </a:extLst>
          </p:cNvPr>
          <p:cNvSpPr/>
          <p:nvPr/>
        </p:nvSpPr>
        <p:spPr>
          <a:xfrm>
            <a:off x="1185694" y="400774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(8)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D62C40-4B9B-4D13-AF3E-89F1A0971D57}"/>
              </a:ext>
            </a:extLst>
          </p:cNvPr>
          <p:cNvSpPr/>
          <p:nvPr/>
        </p:nvSpPr>
        <p:spPr>
          <a:xfrm>
            <a:off x="2222320" y="303130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(5)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9B47CDF-9FCB-4B7D-91F1-0AF665B665EC}"/>
              </a:ext>
            </a:extLst>
          </p:cNvPr>
          <p:cNvSpPr/>
          <p:nvPr/>
        </p:nvSpPr>
        <p:spPr>
          <a:xfrm>
            <a:off x="1185693" y="254131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(2)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57E81D-29C2-45EA-B118-2A6A3D197A67}"/>
              </a:ext>
            </a:extLst>
          </p:cNvPr>
          <p:cNvSpPr/>
          <p:nvPr/>
        </p:nvSpPr>
        <p:spPr>
          <a:xfrm>
            <a:off x="2222319" y="205070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(1)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4400A13-739B-43AE-ACD4-473EB189ACA5}"/>
              </a:ext>
            </a:extLst>
          </p:cNvPr>
          <p:cNvSpPr/>
          <p:nvPr/>
        </p:nvSpPr>
        <p:spPr>
          <a:xfrm>
            <a:off x="1185693" y="351509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(6)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16F6E43-EF53-4345-B5FD-ADA027EACFFF}"/>
              </a:ext>
            </a:extLst>
          </p:cNvPr>
          <p:cNvSpPr/>
          <p:nvPr/>
        </p:nvSpPr>
        <p:spPr>
          <a:xfrm>
            <a:off x="2222319" y="4007740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(9)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57D254-80CB-4DFD-AC6C-BE16D435338F}"/>
              </a:ext>
            </a:extLst>
          </p:cNvPr>
          <p:cNvSpPr/>
          <p:nvPr/>
        </p:nvSpPr>
        <p:spPr>
          <a:xfrm>
            <a:off x="728138" y="215414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7703E2-7BC4-4167-AA1C-BD5EEF0C17FB}"/>
              </a:ext>
            </a:extLst>
          </p:cNvPr>
          <p:cNvSpPr/>
          <p:nvPr/>
        </p:nvSpPr>
        <p:spPr>
          <a:xfrm>
            <a:off x="723469" y="263704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154E198-C53D-4483-9B7D-D2E54090E152}"/>
              </a:ext>
            </a:extLst>
          </p:cNvPr>
          <p:cNvSpPr/>
          <p:nvPr/>
        </p:nvSpPr>
        <p:spPr>
          <a:xfrm>
            <a:off x="723469" y="311993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6EDB488-6E23-4EA3-835E-EA01A85CFA78}"/>
              </a:ext>
            </a:extLst>
          </p:cNvPr>
          <p:cNvSpPr/>
          <p:nvPr/>
        </p:nvSpPr>
        <p:spPr>
          <a:xfrm>
            <a:off x="723469" y="360283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3F43719-0A96-476E-BB4A-63CB8D648AA8}"/>
              </a:ext>
            </a:extLst>
          </p:cNvPr>
          <p:cNvSpPr/>
          <p:nvPr/>
        </p:nvSpPr>
        <p:spPr>
          <a:xfrm>
            <a:off x="723469" y="408572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F8C7A03-9735-4F50-8104-97EEE97542A7}"/>
              </a:ext>
            </a:extLst>
          </p:cNvPr>
          <p:cNvSpPr/>
          <p:nvPr/>
        </p:nvSpPr>
        <p:spPr>
          <a:xfrm>
            <a:off x="1028506" y="5014017"/>
            <a:ext cx="2427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Regular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327CEDB-D5A7-4217-9353-CBB6B4D6ABBF}"/>
              </a:ext>
            </a:extLst>
          </p:cNvPr>
          <p:cNvSpPr/>
          <p:nvPr/>
        </p:nvSpPr>
        <p:spPr>
          <a:xfrm>
            <a:off x="436019" y="1638701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EBF0829-B0C1-46DA-BAF5-B5FCDE61EB0D}"/>
              </a:ext>
            </a:extLst>
          </p:cNvPr>
          <p:cNvSpPr/>
          <p:nvPr/>
        </p:nvSpPr>
        <p:spPr>
          <a:xfrm>
            <a:off x="1185693" y="44977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dk1"/>
                </a:solidFill>
              </a:rPr>
              <a:t>(10)</a:t>
            </a:r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7EF0D67-4BDB-40F4-B709-DD3CE1E1AA72}"/>
              </a:ext>
            </a:extLst>
          </p:cNvPr>
          <p:cNvSpPr/>
          <p:nvPr/>
        </p:nvSpPr>
        <p:spPr>
          <a:xfrm>
            <a:off x="2222318" y="44977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(11)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E7FC1BA-C7F3-4D45-BFEE-88A9E5D81D09}"/>
              </a:ext>
            </a:extLst>
          </p:cNvPr>
          <p:cNvSpPr/>
          <p:nvPr/>
        </p:nvSpPr>
        <p:spPr>
          <a:xfrm>
            <a:off x="723469" y="456862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AA2228E-F51F-4A0F-B764-E10B71BBD8AF}"/>
              </a:ext>
            </a:extLst>
          </p:cNvPr>
          <p:cNvSpPr/>
          <p:nvPr/>
        </p:nvSpPr>
        <p:spPr>
          <a:xfrm>
            <a:off x="7307704" y="2578165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CBCF234-0BC3-4B51-A748-5BABF3608EB0}"/>
              </a:ext>
            </a:extLst>
          </p:cNvPr>
          <p:cNvSpPr/>
          <p:nvPr/>
        </p:nvSpPr>
        <p:spPr>
          <a:xfrm>
            <a:off x="7307704" y="35563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BB65F43-EF44-4162-A23F-7EADD0296D2E}"/>
              </a:ext>
            </a:extLst>
          </p:cNvPr>
          <p:cNvSpPr/>
          <p:nvPr/>
        </p:nvSpPr>
        <p:spPr>
          <a:xfrm>
            <a:off x="7307704" y="3070814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4B2F5C8-4AEC-4ADC-BF7F-1BCB6032B4D1}"/>
              </a:ext>
            </a:extLst>
          </p:cNvPr>
          <p:cNvSpPr/>
          <p:nvPr/>
        </p:nvSpPr>
        <p:spPr>
          <a:xfrm>
            <a:off x="7307703" y="209614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834FE87-27F1-458F-80EF-40B209B634C6}"/>
              </a:ext>
            </a:extLst>
          </p:cNvPr>
          <p:cNvSpPr/>
          <p:nvPr/>
        </p:nvSpPr>
        <p:spPr>
          <a:xfrm>
            <a:off x="7307703" y="4045481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3FE8C3F-3AB5-4F5C-BE0F-E78674E63CD2}"/>
              </a:ext>
            </a:extLst>
          </p:cNvPr>
          <p:cNvSpPr/>
          <p:nvPr/>
        </p:nvSpPr>
        <p:spPr>
          <a:xfrm>
            <a:off x="6775087" y="4664954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Proposed:</a:t>
            </a:r>
          </a:p>
          <a:p>
            <a:r>
              <a:rPr lang="en-US" altLang="zh-CN" dirty="0"/>
              <a:t>GPM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84326D3-E427-49CF-9E57-8E14A251BCEF}"/>
              </a:ext>
            </a:extLst>
          </p:cNvPr>
          <p:cNvSpPr/>
          <p:nvPr/>
        </p:nvSpPr>
        <p:spPr>
          <a:xfrm>
            <a:off x="6902472" y="222915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74063BA-FEBA-465F-BF77-7DE6972708BE}"/>
              </a:ext>
            </a:extLst>
          </p:cNvPr>
          <p:cNvSpPr/>
          <p:nvPr/>
        </p:nvSpPr>
        <p:spPr>
          <a:xfrm>
            <a:off x="6897803" y="271204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7A94448-6356-4417-AA66-49BDF3138FD5}"/>
              </a:ext>
            </a:extLst>
          </p:cNvPr>
          <p:cNvSpPr/>
          <p:nvPr/>
        </p:nvSpPr>
        <p:spPr>
          <a:xfrm>
            <a:off x="6897803" y="319494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39BC90A-E8E4-4AD1-B7D5-ED5E0427BF8C}"/>
              </a:ext>
            </a:extLst>
          </p:cNvPr>
          <p:cNvSpPr/>
          <p:nvPr/>
        </p:nvSpPr>
        <p:spPr>
          <a:xfrm>
            <a:off x="6897803" y="367783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BF94D75-76AB-4017-A396-5A3CCB88056E}"/>
              </a:ext>
            </a:extLst>
          </p:cNvPr>
          <p:cNvSpPr/>
          <p:nvPr/>
        </p:nvSpPr>
        <p:spPr>
          <a:xfrm>
            <a:off x="6897803" y="416073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04E3E03-1662-49AE-AD28-C374A65850CE}"/>
              </a:ext>
            </a:extLst>
          </p:cNvPr>
          <p:cNvSpPr/>
          <p:nvPr/>
        </p:nvSpPr>
        <p:spPr>
          <a:xfrm>
            <a:off x="6659758" y="1772258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FB664A-96A1-451A-8EAA-63331EF4B357}"/>
              </a:ext>
            </a:extLst>
          </p:cNvPr>
          <p:cNvGrpSpPr/>
          <p:nvPr/>
        </p:nvGrpSpPr>
        <p:grpSpPr>
          <a:xfrm>
            <a:off x="3069816" y="1232879"/>
            <a:ext cx="3893190" cy="425412"/>
            <a:chOff x="3104608" y="1213462"/>
            <a:chExt cx="3893190" cy="425412"/>
          </a:xfrm>
        </p:grpSpPr>
        <p:sp>
          <p:nvSpPr>
            <p:cNvPr id="64" name="箭头: 右 63">
              <a:extLst>
                <a:ext uri="{FF2B5EF4-FFF2-40B4-BE49-F238E27FC236}">
                  <a16:creationId xmlns:a16="http://schemas.microsoft.com/office/drawing/2014/main" id="{64800AD9-8C26-416F-BDB9-AB3A10654E72}"/>
                </a:ext>
              </a:extLst>
            </p:cNvPr>
            <p:cNvSpPr/>
            <p:nvPr/>
          </p:nvSpPr>
          <p:spPr>
            <a:xfrm>
              <a:off x="3161134" y="1213462"/>
              <a:ext cx="3771372" cy="425412"/>
            </a:xfrm>
            <a:prstGeom prst="right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5710B9C-CA32-48D5-9098-2D89D3953AA3}"/>
                </a:ext>
              </a:extLst>
            </p:cNvPr>
            <p:cNvSpPr/>
            <p:nvPr/>
          </p:nvSpPr>
          <p:spPr>
            <a:xfrm>
              <a:off x="6561461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(0)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5F4574F-E49C-4C98-88F2-42945D6ADA88}"/>
                </a:ext>
              </a:extLst>
            </p:cNvPr>
            <p:cNvSpPr/>
            <p:nvPr/>
          </p:nvSpPr>
          <p:spPr>
            <a:xfrm>
              <a:off x="6096589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(1)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1809004-1D9A-4325-9D7C-6258214328A4}"/>
                </a:ext>
              </a:extLst>
            </p:cNvPr>
            <p:cNvSpPr/>
            <p:nvPr/>
          </p:nvSpPr>
          <p:spPr>
            <a:xfrm>
              <a:off x="5166845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(3)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40186CD-6292-4AA2-8BF1-1EFD53F6CF20}"/>
                </a:ext>
              </a:extLst>
            </p:cNvPr>
            <p:cNvSpPr/>
            <p:nvPr/>
          </p:nvSpPr>
          <p:spPr>
            <a:xfrm>
              <a:off x="4668309" y="1254698"/>
              <a:ext cx="3898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…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6B2778A-7B36-4A76-ACD0-CB27C872C032}"/>
                </a:ext>
              </a:extLst>
            </p:cNvPr>
            <p:cNvSpPr/>
            <p:nvPr/>
          </p:nvSpPr>
          <p:spPr>
            <a:xfrm>
              <a:off x="3104608" y="1254698"/>
              <a:ext cx="8915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err="1">
                  <a:solidFill>
                    <a:schemeClr val="dk1"/>
                  </a:solidFill>
                </a:rPr>
                <a:t>zeroMV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84E0524-C7E5-40D2-9BA7-65C66A1D322D}"/>
                </a:ext>
              </a:extLst>
            </p:cNvPr>
            <p:cNvSpPr/>
            <p:nvPr/>
          </p:nvSpPr>
          <p:spPr>
            <a:xfrm>
              <a:off x="4024733" y="1254698"/>
              <a:ext cx="534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(11)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380461A-0099-44A5-BCB5-196829E506C7}"/>
                </a:ext>
              </a:extLst>
            </p:cNvPr>
            <p:cNvSpPr/>
            <p:nvPr/>
          </p:nvSpPr>
          <p:spPr>
            <a:xfrm>
              <a:off x="5631717" y="1254698"/>
              <a:ext cx="4363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dk1"/>
                  </a:solidFill>
                </a:rPr>
                <a:t>(2)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63" name="菱形 62">
            <a:extLst>
              <a:ext uri="{FF2B5EF4-FFF2-40B4-BE49-F238E27FC236}">
                <a16:creationId xmlns:a16="http://schemas.microsoft.com/office/drawing/2014/main" id="{DCC10471-48E1-4620-B6E9-0F47C8107424}"/>
              </a:ext>
            </a:extLst>
          </p:cNvPr>
          <p:cNvSpPr/>
          <p:nvPr/>
        </p:nvSpPr>
        <p:spPr>
          <a:xfrm>
            <a:off x="6903736" y="1059710"/>
            <a:ext cx="2246539" cy="69804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Available &amp; Unique?</a:t>
            </a:r>
            <a:endParaRPr lang="zh-CN" altLang="en-US" dirty="0"/>
          </a:p>
        </p:txBody>
      </p:sp>
      <p:sp>
        <p:nvSpPr>
          <p:cNvPr id="65" name="箭头: 右 64">
            <a:extLst>
              <a:ext uri="{FF2B5EF4-FFF2-40B4-BE49-F238E27FC236}">
                <a16:creationId xmlns:a16="http://schemas.microsoft.com/office/drawing/2014/main" id="{0B20ED77-A39E-4B0B-BCC4-9584312985EA}"/>
              </a:ext>
            </a:extLst>
          </p:cNvPr>
          <p:cNvSpPr/>
          <p:nvPr/>
        </p:nvSpPr>
        <p:spPr>
          <a:xfrm rot="5400000">
            <a:off x="7857728" y="1750041"/>
            <a:ext cx="338556" cy="33855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DE0C5C68-2035-4FB5-A784-358AD13FB8E1}"/>
              </a:ext>
            </a:extLst>
          </p:cNvPr>
          <p:cNvSpPr/>
          <p:nvPr/>
        </p:nvSpPr>
        <p:spPr>
          <a:xfrm>
            <a:off x="8049323" y="1631871"/>
            <a:ext cx="3209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Y</a:t>
            </a:r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58E05AC4-B0E3-43AA-8A83-9F6EECBA0EA7}"/>
              </a:ext>
            </a:extLst>
          </p:cNvPr>
          <p:cNvSpPr/>
          <p:nvPr/>
        </p:nvSpPr>
        <p:spPr>
          <a:xfrm>
            <a:off x="386501" y="5448718"/>
            <a:ext cx="5008459" cy="1323439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NO change of: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Syntax elements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Reuse of the regular merge candidate list</a:t>
            </a:r>
          </a:p>
        </p:txBody>
      </p:sp>
    </p:spTree>
    <p:extLst>
      <p:ext uri="{BB962C8B-B14F-4D97-AF65-F5344CB8AC3E}">
        <p14:creationId xmlns:p14="http://schemas.microsoft.com/office/powerpoint/2010/main" val="3564266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>
            <a:extLst>
              <a:ext uri="{FF2B5EF4-FFF2-40B4-BE49-F238E27FC236}">
                <a16:creationId xmlns:a16="http://schemas.microsoft.com/office/drawing/2014/main" id="{DEC87FB2-4952-4890-AD3B-161344E90D29}"/>
              </a:ext>
            </a:extLst>
          </p:cNvPr>
          <p:cNvSpPr/>
          <p:nvPr/>
        </p:nvSpPr>
        <p:spPr>
          <a:xfrm>
            <a:off x="6681090" y="1713707"/>
            <a:ext cx="2216801" cy="3484183"/>
          </a:xfrm>
          <a:prstGeom prst="rect">
            <a:avLst/>
          </a:prstGeom>
          <a:solidFill>
            <a:srgbClr val="DEEBF7">
              <a:alpha val="50196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BA4DA8D1-742A-4CA4-A7C4-AD9E238C44FF}"/>
              </a:ext>
            </a:extLst>
          </p:cNvPr>
          <p:cNvSpPr/>
          <p:nvPr/>
        </p:nvSpPr>
        <p:spPr>
          <a:xfrm>
            <a:off x="4464290" y="1697081"/>
            <a:ext cx="2216800" cy="34860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An example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CF199DE-0920-48FF-8F7A-C3ABB7A3487E}"/>
              </a:ext>
            </a:extLst>
          </p:cNvPr>
          <p:cNvSpPr/>
          <p:nvPr/>
        </p:nvSpPr>
        <p:spPr>
          <a:xfrm>
            <a:off x="13061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list0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513B612-F327-4F12-B542-58F26AD4F0FD}"/>
              </a:ext>
            </a:extLst>
          </p:cNvPr>
          <p:cNvSpPr/>
          <p:nvPr/>
        </p:nvSpPr>
        <p:spPr>
          <a:xfrm>
            <a:off x="2432654" y="1620073"/>
            <a:ext cx="571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list1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255206-C5CB-4688-80CA-0734972404DD}"/>
              </a:ext>
            </a:extLst>
          </p:cNvPr>
          <p:cNvSpPr/>
          <p:nvPr/>
        </p:nvSpPr>
        <p:spPr>
          <a:xfrm>
            <a:off x="1185694" y="2051318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(0)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A8F716-DE13-42A2-814E-69E9470E98C9}"/>
              </a:ext>
            </a:extLst>
          </p:cNvPr>
          <p:cNvSpPr/>
          <p:nvPr/>
        </p:nvSpPr>
        <p:spPr>
          <a:xfrm>
            <a:off x="2222320" y="2540424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(3)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1FB416-1210-4831-8B73-A206A1B71289}"/>
              </a:ext>
            </a:extLst>
          </p:cNvPr>
          <p:cNvSpPr/>
          <p:nvPr/>
        </p:nvSpPr>
        <p:spPr>
          <a:xfrm>
            <a:off x="1185694" y="3029529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(4)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674F58F-56D3-4CF1-B225-11468083C357}"/>
              </a:ext>
            </a:extLst>
          </p:cNvPr>
          <p:cNvSpPr/>
          <p:nvPr/>
        </p:nvSpPr>
        <p:spPr>
          <a:xfrm>
            <a:off x="2222320" y="3518635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(7)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756874A-42C0-4F77-98E0-4534C249F88A}"/>
              </a:ext>
            </a:extLst>
          </p:cNvPr>
          <p:cNvSpPr/>
          <p:nvPr/>
        </p:nvSpPr>
        <p:spPr>
          <a:xfrm>
            <a:off x="1185694" y="4007740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(8)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D62C40-4B9B-4D13-AF3E-89F1A0971D57}"/>
              </a:ext>
            </a:extLst>
          </p:cNvPr>
          <p:cNvSpPr/>
          <p:nvPr/>
        </p:nvSpPr>
        <p:spPr>
          <a:xfrm>
            <a:off x="2222320" y="3033073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(5)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9B47CDF-9FCB-4B7D-91F1-0AF665B665EC}"/>
              </a:ext>
            </a:extLst>
          </p:cNvPr>
          <p:cNvSpPr/>
          <p:nvPr/>
        </p:nvSpPr>
        <p:spPr>
          <a:xfrm>
            <a:off x="1185693" y="254219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(2)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57E81D-29C2-45EA-B118-2A6A3D197A67}"/>
              </a:ext>
            </a:extLst>
          </p:cNvPr>
          <p:cNvSpPr/>
          <p:nvPr/>
        </p:nvSpPr>
        <p:spPr>
          <a:xfrm>
            <a:off x="2222319" y="2050092"/>
            <a:ext cx="1036626" cy="48910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(1)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4400A13-739B-43AE-ACD4-473EB189ACA5}"/>
              </a:ext>
            </a:extLst>
          </p:cNvPr>
          <p:cNvSpPr/>
          <p:nvPr/>
        </p:nvSpPr>
        <p:spPr>
          <a:xfrm>
            <a:off x="1185693" y="3511548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(6)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16F6E43-EF53-4345-B5FD-ADA027EACFFF}"/>
              </a:ext>
            </a:extLst>
          </p:cNvPr>
          <p:cNvSpPr/>
          <p:nvPr/>
        </p:nvSpPr>
        <p:spPr>
          <a:xfrm>
            <a:off x="2222319" y="4007740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(9)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57D254-80CB-4DFD-AC6C-BE16D435338F}"/>
              </a:ext>
            </a:extLst>
          </p:cNvPr>
          <p:cNvSpPr/>
          <p:nvPr/>
        </p:nvSpPr>
        <p:spPr>
          <a:xfrm>
            <a:off x="728138" y="215414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7703E2-7BC4-4167-AA1C-BD5EEF0C17FB}"/>
              </a:ext>
            </a:extLst>
          </p:cNvPr>
          <p:cNvSpPr/>
          <p:nvPr/>
        </p:nvSpPr>
        <p:spPr>
          <a:xfrm>
            <a:off x="723469" y="263704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154E198-C53D-4483-9B7D-D2E54090E152}"/>
              </a:ext>
            </a:extLst>
          </p:cNvPr>
          <p:cNvSpPr/>
          <p:nvPr/>
        </p:nvSpPr>
        <p:spPr>
          <a:xfrm>
            <a:off x="723469" y="311993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6EDB488-6E23-4EA3-835E-EA01A85CFA78}"/>
              </a:ext>
            </a:extLst>
          </p:cNvPr>
          <p:cNvSpPr/>
          <p:nvPr/>
        </p:nvSpPr>
        <p:spPr>
          <a:xfrm>
            <a:off x="723469" y="3602833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3F43719-0A96-476E-BB4A-63CB8D648AA8}"/>
              </a:ext>
            </a:extLst>
          </p:cNvPr>
          <p:cNvSpPr/>
          <p:nvPr/>
        </p:nvSpPr>
        <p:spPr>
          <a:xfrm>
            <a:off x="723469" y="4085728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F8C7A03-9735-4F50-8104-97EEE97542A7}"/>
              </a:ext>
            </a:extLst>
          </p:cNvPr>
          <p:cNvSpPr/>
          <p:nvPr/>
        </p:nvSpPr>
        <p:spPr>
          <a:xfrm>
            <a:off x="1028506" y="5014017"/>
            <a:ext cx="24272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Regular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327CEDB-D5A7-4217-9353-CBB6B4D6ABBF}"/>
              </a:ext>
            </a:extLst>
          </p:cNvPr>
          <p:cNvSpPr/>
          <p:nvPr/>
        </p:nvSpPr>
        <p:spPr>
          <a:xfrm>
            <a:off x="436019" y="1638701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E956D0C3-271C-4C29-895E-4D34916A215D}"/>
              </a:ext>
            </a:extLst>
          </p:cNvPr>
          <p:cNvSpPr/>
          <p:nvPr/>
        </p:nvSpPr>
        <p:spPr>
          <a:xfrm>
            <a:off x="3552811" y="3417547"/>
            <a:ext cx="778538" cy="33855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EBF0829-B0C1-46DA-BAF5-B5FCDE61EB0D}"/>
              </a:ext>
            </a:extLst>
          </p:cNvPr>
          <p:cNvSpPr/>
          <p:nvPr/>
        </p:nvSpPr>
        <p:spPr>
          <a:xfrm>
            <a:off x="1185693" y="4497776"/>
            <a:ext cx="1036626" cy="4891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(10)</a:t>
            </a:r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7EF0D67-4BDB-40F4-B709-DD3CE1E1AA72}"/>
              </a:ext>
            </a:extLst>
          </p:cNvPr>
          <p:cNvSpPr/>
          <p:nvPr/>
        </p:nvSpPr>
        <p:spPr>
          <a:xfrm>
            <a:off x="2222318" y="4497776"/>
            <a:ext cx="1036626" cy="4891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(11)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E7FC1BA-C7F3-4D45-BFEE-88A9E5D81D09}"/>
              </a:ext>
            </a:extLst>
          </p:cNvPr>
          <p:cNvSpPr/>
          <p:nvPr/>
        </p:nvSpPr>
        <p:spPr>
          <a:xfrm>
            <a:off x="723469" y="456862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AA2228E-F51F-4A0F-B764-E10B71BBD8AF}"/>
              </a:ext>
            </a:extLst>
          </p:cNvPr>
          <p:cNvSpPr/>
          <p:nvPr/>
        </p:nvSpPr>
        <p:spPr>
          <a:xfrm>
            <a:off x="7307704" y="2578165"/>
            <a:ext cx="1036626" cy="48910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(1)</a:t>
            </a:r>
            <a:endParaRPr lang="zh-CN" altLang="en-US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CBCF234-0BC3-4B51-A748-5BABF3608EB0}"/>
              </a:ext>
            </a:extLst>
          </p:cNvPr>
          <p:cNvSpPr/>
          <p:nvPr/>
        </p:nvSpPr>
        <p:spPr>
          <a:xfrm>
            <a:off x="7307704" y="3556376"/>
            <a:ext cx="1036626" cy="4891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(10)</a:t>
            </a:r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BB65F43-EF44-4162-A23F-7EADD0296D2E}"/>
              </a:ext>
            </a:extLst>
          </p:cNvPr>
          <p:cNvSpPr/>
          <p:nvPr/>
        </p:nvSpPr>
        <p:spPr>
          <a:xfrm>
            <a:off x="7307704" y="3070814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(3)</a:t>
            </a:r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4B2F5C8-4AEC-4ADC-BF7F-1BCB6032B4D1}"/>
              </a:ext>
            </a:extLst>
          </p:cNvPr>
          <p:cNvSpPr/>
          <p:nvPr/>
        </p:nvSpPr>
        <p:spPr>
          <a:xfrm>
            <a:off x="7307703" y="2096146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(0)</a:t>
            </a:r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834FE87-27F1-458F-80EF-40B209B634C6}"/>
              </a:ext>
            </a:extLst>
          </p:cNvPr>
          <p:cNvSpPr/>
          <p:nvPr/>
        </p:nvSpPr>
        <p:spPr>
          <a:xfrm>
            <a:off x="7307703" y="4045481"/>
            <a:ext cx="1036626" cy="489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zeroMV</a:t>
            </a:r>
            <a:endParaRPr lang="zh-CN" altLang="en-US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3FE8C3F-3AB5-4F5C-BE0F-E78674E63CD2}"/>
              </a:ext>
            </a:extLst>
          </p:cNvPr>
          <p:cNvSpPr/>
          <p:nvPr/>
        </p:nvSpPr>
        <p:spPr>
          <a:xfrm>
            <a:off x="6775087" y="4664954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Proposed:</a:t>
            </a:r>
          </a:p>
          <a:p>
            <a:r>
              <a:rPr lang="en-US" altLang="zh-CN" dirty="0"/>
              <a:t>GPM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84326D3-E427-49CF-9E57-8E14A251BCEF}"/>
              </a:ext>
            </a:extLst>
          </p:cNvPr>
          <p:cNvSpPr/>
          <p:nvPr/>
        </p:nvSpPr>
        <p:spPr>
          <a:xfrm>
            <a:off x="6902472" y="222915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74063BA-FEBA-465F-BF77-7DE6972708BE}"/>
              </a:ext>
            </a:extLst>
          </p:cNvPr>
          <p:cNvSpPr/>
          <p:nvPr/>
        </p:nvSpPr>
        <p:spPr>
          <a:xfrm>
            <a:off x="6897803" y="271204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7A94448-6356-4417-AA66-49BDF3138FD5}"/>
              </a:ext>
            </a:extLst>
          </p:cNvPr>
          <p:cNvSpPr/>
          <p:nvPr/>
        </p:nvSpPr>
        <p:spPr>
          <a:xfrm>
            <a:off x="6897803" y="319494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39BC90A-E8E4-4AD1-B7D5-ED5E0427BF8C}"/>
              </a:ext>
            </a:extLst>
          </p:cNvPr>
          <p:cNvSpPr/>
          <p:nvPr/>
        </p:nvSpPr>
        <p:spPr>
          <a:xfrm>
            <a:off x="6897803" y="367783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BF94D75-76AB-4017-A396-5A3CCB88056E}"/>
              </a:ext>
            </a:extLst>
          </p:cNvPr>
          <p:cNvSpPr/>
          <p:nvPr/>
        </p:nvSpPr>
        <p:spPr>
          <a:xfrm>
            <a:off x="6897803" y="416073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04E3E03-1662-49AE-AD28-C374A65850CE}"/>
              </a:ext>
            </a:extLst>
          </p:cNvPr>
          <p:cNvSpPr/>
          <p:nvPr/>
        </p:nvSpPr>
        <p:spPr>
          <a:xfrm>
            <a:off x="6659758" y="1772258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B9F9FFA-560B-4972-AD5C-B34F95850953}"/>
              </a:ext>
            </a:extLst>
          </p:cNvPr>
          <p:cNvSpPr/>
          <p:nvPr/>
        </p:nvSpPr>
        <p:spPr>
          <a:xfrm>
            <a:off x="5193764" y="2576205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(3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076644C5-260D-4704-A304-3B5777EF1F29}"/>
              </a:ext>
            </a:extLst>
          </p:cNvPr>
          <p:cNvSpPr/>
          <p:nvPr/>
        </p:nvSpPr>
        <p:spPr>
          <a:xfrm>
            <a:off x="5193764" y="3554416"/>
            <a:ext cx="1036626" cy="48910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(7)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B995383-159E-4363-B974-59B8A9A69E4F}"/>
              </a:ext>
            </a:extLst>
          </p:cNvPr>
          <p:cNvSpPr/>
          <p:nvPr/>
        </p:nvSpPr>
        <p:spPr>
          <a:xfrm>
            <a:off x="5193764" y="3068854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(4)</a:t>
            </a:r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DEA953D-D50D-4842-A881-0EB8D17724A7}"/>
              </a:ext>
            </a:extLst>
          </p:cNvPr>
          <p:cNvSpPr/>
          <p:nvPr/>
        </p:nvSpPr>
        <p:spPr>
          <a:xfrm>
            <a:off x="5193763" y="2094186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(0)</a:t>
            </a:r>
            <a:endParaRPr lang="zh-CN" altLang="en-US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5A56BF37-BCFB-449D-BA9C-47BE6C20C4BA}"/>
              </a:ext>
            </a:extLst>
          </p:cNvPr>
          <p:cNvSpPr/>
          <p:nvPr/>
        </p:nvSpPr>
        <p:spPr>
          <a:xfrm>
            <a:off x="5193763" y="4043521"/>
            <a:ext cx="1036626" cy="4891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(8)</a:t>
            </a:r>
            <a:endParaRPr lang="zh-CN" altLang="en-US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83A9256-626A-4702-814E-D87F4589B5C1}"/>
              </a:ext>
            </a:extLst>
          </p:cNvPr>
          <p:cNvSpPr/>
          <p:nvPr/>
        </p:nvSpPr>
        <p:spPr>
          <a:xfrm>
            <a:off x="4661147" y="4662994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VVC Draft8:</a:t>
            </a:r>
          </a:p>
          <a:p>
            <a:r>
              <a:rPr lang="en-US" altLang="zh-CN" dirty="0"/>
              <a:t>GPM merge</a:t>
            </a:r>
            <a:r>
              <a:rPr lang="zh-CN" altLang="en-US" dirty="0"/>
              <a:t> </a:t>
            </a:r>
            <a:r>
              <a:rPr lang="en-US" altLang="zh-CN" dirty="0" err="1"/>
              <a:t>cand</a:t>
            </a:r>
            <a:r>
              <a:rPr lang="en-US" altLang="zh-CN" dirty="0"/>
              <a:t> list</a:t>
            </a:r>
            <a:endParaRPr lang="zh-CN" altLang="en-US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A72955B-57A3-4407-ADC1-F234850D59E3}"/>
              </a:ext>
            </a:extLst>
          </p:cNvPr>
          <p:cNvSpPr/>
          <p:nvPr/>
        </p:nvSpPr>
        <p:spPr>
          <a:xfrm>
            <a:off x="4788532" y="222719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E009EE8-5BA1-4EE3-9AF7-DF0A97353311}"/>
              </a:ext>
            </a:extLst>
          </p:cNvPr>
          <p:cNvSpPr/>
          <p:nvPr/>
        </p:nvSpPr>
        <p:spPr>
          <a:xfrm>
            <a:off x="4783863" y="271008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6A2272C-6220-4956-A5BE-846BFA27E17B}"/>
              </a:ext>
            </a:extLst>
          </p:cNvPr>
          <p:cNvSpPr/>
          <p:nvPr/>
        </p:nvSpPr>
        <p:spPr>
          <a:xfrm>
            <a:off x="4783863" y="319298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3CDDB7F-30B6-4910-BEA2-CC67F9AADF52}"/>
              </a:ext>
            </a:extLst>
          </p:cNvPr>
          <p:cNvSpPr/>
          <p:nvPr/>
        </p:nvSpPr>
        <p:spPr>
          <a:xfrm>
            <a:off x="4783863" y="3675879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AEFCCB5-308E-4E1D-8286-9E6B98482443}"/>
              </a:ext>
            </a:extLst>
          </p:cNvPr>
          <p:cNvSpPr/>
          <p:nvPr/>
        </p:nvSpPr>
        <p:spPr>
          <a:xfrm>
            <a:off x="4783863" y="4158774"/>
            <a:ext cx="305037" cy="28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D6B1692-AF1C-4043-B3CD-B06839B9400D}"/>
              </a:ext>
            </a:extLst>
          </p:cNvPr>
          <p:cNvSpPr/>
          <p:nvPr/>
        </p:nvSpPr>
        <p:spPr>
          <a:xfrm>
            <a:off x="4520745" y="1761961"/>
            <a:ext cx="6864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Index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82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3B6C26D-9FA8-4182-9D7B-79046138E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05931"/>
              </p:ext>
            </p:extLst>
          </p:nvPr>
        </p:nvGraphicFramePr>
        <p:xfrm>
          <a:off x="985832" y="1028120"/>
          <a:ext cx="6486384" cy="237624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6">
                  <a:extLst>
                    <a:ext uri="{9D8B030D-6E8A-4147-A177-3AD203B41FA5}">
                      <a16:colId xmlns:a16="http://schemas.microsoft.com/office/drawing/2014/main" val="1961121162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72730891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488017004"/>
                    </a:ext>
                  </a:extLst>
                </a:gridCol>
                <a:gridCol w="993394">
                  <a:extLst>
                    <a:ext uri="{9D8B030D-6E8A-4147-A177-3AD203B41FA5}">
                      <a16:colId xmlns:a16="http://schemas.microsoft.com/office/drawing/2014/main" val="3396417845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028795984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897154940"/>
                    </a:ext>
                  </a:extLst>
                </a:gridCol>
              </a:tblGrid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Random Access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17983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083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03860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77507222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686984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9163348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9169222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998136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53222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75519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7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448A7FA-B0F4-4366-ADEF-9A68DB0C5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748031"/>
              </p:ext>
            </p:extLst>
          </p:nvPr>
        </p:nvGraphicFramePr>
        <p:xfrm>
          <a:off x="985830" y="3775842"/>
          <a:ext cx="6486382" cy="231982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5">
                  <a:extLst>
                    <a:ext uri="{9D8B030D-6E8A-4147-A177-3AD203B41FA5}">
                      <a16:colId xmlns:a16="http://schemas.microsoft.com/office/drawing/2014/main" val="201585112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41939144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323003393"/>
                    </a:ext>
                  </a:extLst>
                </a:gridCol>
                <a:gridCol w="993393">
                  <a:extLst>
                    <a:ext uri="{9D8B030D-6E8A-4147-A177-3AD203B41FA5}">
                      <a16:colId xmlns:a16="http://schemas.microsoft.com/office/drawing/2014/main" val="374714027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72896055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003139273"/>
                    </a:ext>
                  </a:extLst>
                </a:gridCol>
              </a:tblGrid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Low Delay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994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3477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64106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52677761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0342726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87476757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27475953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7110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3072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786748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20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FF3289D-E2C9-4CAC-A161-44F81D7CB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6DD080C-2080-4515-AAD3-AB3DB2DC3E1F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D9DA654-D728-4E55-8B04-97F17DB42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9F7316E-CAA3-45B2-93A8-ABCDE6699D12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BQMall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30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1B11D5-7853-495E-A7C3-FE5FD4163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5B28AF7-72DA-4B46-AB54-26E2F268DAC1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VTM8.0: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45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BFD53A-A044-4618-A112-B30F313B7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857250"/>
            <a:ext cx="89154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E278788-684E-4D57-9AFB-6158AFFDDA22}"/>
              </a:ext>
            </a:extLst>
          </p:cNvPr>
          <p:cNvSpPr/>
          <p:nvPr/>
        </p:nvSpPr>
        <p:spPr>
          <a:xfrm>
            <a:off x="199504" y="6143105"/>
            <a:ext cx="3208713" cy="3740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proposed: </a:t>
            </a:r>
            <a:r>
              <a:rPr lang="en-US" altLang="zh-CN" dirty="0" err="1">
                <a:solidFill>
                  <a:schemeClr val="tx1"/>
                </a:solidFill>
              </a:rPr>
              <a:t>RaceHorses</a:t>
            </a:r>
            <a:r>
              <a:rPr lang="en-US" altLang="zh-CN" dirty="0">
                <a:solidFill>
                  <a:schemeClr val="tx1"/>
                </a:solidFill>
              </a:rPr>
              <a:t>, RA, QP=37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26164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3888</TotalTime>
  <Words>702</Words>
  <Application>Microsoft Office PowerPoint</Application>
  <PresentationFormat>全屏显示(4:3)</PresentationFormat>
  <Paragraphs>244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 Unicode MS</vt:lpstr>
      <vt:lpstr>等线</vt:lpstr>
      <vt:lpstr>Arial</vt:lpstr>
      <vt:lpstr>Arial Black</vt:lpstr>
      <vt:lpstr>Eras Demi ITC</vt:lpstr>
      <vt:lpstr>Times New Roman</vt:lpstr>
      <vt:lpstr>新实验室模板</vt:lpstr>
      <vt:lpstr>JVET-R0368:  GPM merge list construction modification</vt:lpstr>
      <vt:lpstr>Problem statement</vt:lpstr>
      <vt:lpstr>Proposed method</vt:lpstr>
      <vt:lpstr>An example</vt:lpstr>
      <vt:lpstr>Experimental results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ruipeng qiu</cp:lastModifiedBy>
  <cp:revision>602</cp:revision>
  <dcterms:created xsi:type="dcterms:W3CDTF">2018-12-28T13:08:00Z</dcterms:created>
  <dcterms:modified xsi:type="dcterms:W3CDTF">2020-04-17T12:28:02Z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