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73" r:id="rId2"/>
    <p:sldId id="488" r:id="rId3"/>
    <p:sldId id="489" r:id="rId4"/>
    <p:sldId id="485" r:id="rId5"/>
    <p:sldId id="486" r:id="rId6"/>
    <p:sldId id="481" r:id="rId7"/>
    <p:sldId id="265" r:id="rId8"/>
    <p:sldId id="279" r:id="rId9"/>
    <p:sldId id="274" r:id="rId10"/>
    <p:sldId id="285" r:id="rId11"/>
    <p:sldId id="257" r:id="rId12"/>
    <p:sldId id="268" r:id="rId13"/>
    <p:sldId id="492" r:id="rId14"/>
    <p:sldId id="281" r:id="rId15"/>
    <p:sldId id="484" r:id="rId16"/>
    <p:sldId id="477" r:id="rId17"/>
    <p:sldId id="479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BF7"/>
    <a:srgbClr val="9F1115"/>
    <a:srgbClr val="FFC000"/>
    <a:srgbClr val="004C97"/>
    <a:srgbClr val="000000"/>
    <a:srgbClr val="1E4BA7"/>
    <a:srgbClr val="FFFFFF"/>
    <a:srgbClr val="004181"/>
    <a:srgbClr val="E6E6E6"/>
    <a:srgbClr val="537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6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/>
              <a:t>JVET-R0367: </a:t>
            </a:r>
            <a:br>
              <a:rPr lang="en-US" altLang="zh-CN" dirty="0"/>
            </a:br>
            <a:r>
              <a:rPr lang="en-US" altLang="zh-CN" dirty="0"/>
              <a:t>Adjustment of </a:t>
            </a:r>
            <a:r>
              <a:rPr lang="en-US" altLang="zh-CN" dirty="0" err="1"/>
              <a:t>shiftHor</a:t>
            </a:r>
            <a:r>
              <a:rPr lang="en-US" altLang="zh-CN" dirty="0"/>
              <a:t> calculation in GPM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3939200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Ma,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Qihong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Ran,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Ruipeng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Qiu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Menglin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Zhang,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Shuai Wan,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Yang,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Yu, Yang Liu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April.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72B4D6A-D359-47E0-BF55-C06FD3C66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296C78C-820C-4B32-89F6-FEEB58E0269D}"/>
              </a:ext>
            </a:extLst>
          </p:cNvPr>
          <p:cNvSpPr/>
          <p:nvPr/>
        </p:nvSpPr>
        <p:spPr>
          <a:xfrm>
            <a:off x="199504" y="6143105"/>
            <a:ext cx="3208713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proposed: </a:t>
            </a:r>
            <a:r>
              <a:rPr lang="en-US" altLang="zh-CN" dirty="0" err="1">
                <a:solidFill>
                  <a:schemeClr val="tx1"/>
                </a:solidFill>
              </a:rPr>
              <a:t>RaceHorses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851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1FFEB08-ACC4-4F66-A022-F3BEC0001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BC89106-D707-4A44-9F1D-C4D64862D736}"/>
              </a:ext>
            </a:extLst>
          </p:cNvPr>
          <p:cNvSpPr/>
          <p:nvPr/>
        </p:nvSpPr>
        <p:spPr>
          <a:xfrm>
            <a:off x="199504" y="6143105"/>
            <a:ext cx="3391594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VTM8.0: </a:t>
            </a:r>
            <a:r>
              <a:rPr lang="en-US" altLang="zh-CN" dirty="0" err="1">
                <a:solidFill>
                  <a:schemeClr val="tx1"/>
                </a:solidFill>
              </a:rPr>
              <a:t>BasketballDrill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189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8321821-A013-4C6A-A2A6-B638F2126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A0E1DA2-32C0-40B6-9C66-89A626E0E896}"/>
              </a:ext>
            </a:extLst>
          </p:cNvPr>
          <p:cNvSpPr/>
          <p:nvPr/>
        </p:nvSpPr>
        <p:spPr>
          <a:xfrm>
            <a:off x="199503" y="6143105"/>
            <a:ext cx="3474721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proposed: </a:t>
            </a:r>
            <a:r>
              <a:rPr lang="en-US" altLang="zh-CN" dirty="0" err="1">
                <a:solidFill>
                  <a:schemeClr val="tx1"/>
                </a:solidFill>
              </a:rPr>
              <a:t>BasketballDrill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404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0D13C04-B03C-42C8-92E7-37AE956CE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142B0CE-2AB1-495C-8B72-649D0C7FC60C}"/>
              </a:ext>
            </a:extLst>
          </p:cNvPr>
          <p:cNvSpPr/>
          <p:nvPr/>
        </p:nvSpPr>
        <p:spPr>
          <a:xfrm>
            <a:off x="199503" y="6143105"/>
            <a:ext cx="3931921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VTM8.0: </a:t>
            </a:r>
            <a:r>
              <a:rPr lang="en-US" altLang="zh-CN" dirty="0" err="1">
                <a:solidFill>
                  <a:schemeClr val="tx1"/>
                </a:solidFill>
              </a:rPr>
              <a:t>KristenAndSara</a:t>
            </a:r>
            <a:r>
              <a:rPr lang="en-US" altLang="zh-CN" dirty="0">
                <a:solidFill>
                  <a:schemeClr val="tx1"/>
                </a:solidFill>
              </a:rPr>
              <a:t>, LDB,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920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77D8AFE-A1DC-4226-AA09-9D0448E1E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BE667C4-8FCF-4EB0-87F4-5CD72074384E}"/>
              </a:ext>
            </a:extLst>
          </p:cNvPr>
          <p:cNvSpPr/>
          <p:nvPr/>
        </p:nvSpPr>
        <p:spPr>
          <a:xfrm>
            <a:off x="199503" y="6143105"/>
            <a:ext cx="3931921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proposed: </a:t>
            </a:r>
            <a:r>
              <a:rPr lang="en-US" altLang="zh-CN" dirty="0" err="1">
                <a:solidFill>
                  <a:schemeClr val="tx1"/>
                </a:solidFill>
              </a:rPr>
              <a:t>KristenAndSara</a:t>
            </a:r>
            <a:r>
              <a:rPr lang="en-US" altLang="zh-CN" dirty="0">
                <a:solidFill>
                  <a:schemeClr val="tx1"/>
                </a:solidFill>
              </a:rPr>
              <a:t>, LDB,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537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1CF672-8A7E-48DF-A765-258C3CB73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Spec text changes</a:t>
            </a:r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E4B30E1-8BCD-4B22-83B3-A7CEAD2D7511}"/>
              </a:ext>
            </a:extLst>
          </p:cNvPr>
          <p:cNvSpPr/>
          <p:nvPr/>
        </p:nvSpPr>
        <p:spPr>
          <a:xfrm>
            <a:off x="479805" y="1501140"/>
            <a:ext cx="7764087" cy="3100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The variables </a:t>
            </a:r>
            <a:r>
              <a:rPr lang="en-CA" altLang="zh-CN" sz="1100" dirty="0" err="1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nW</a:t>
            </a: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, </a:t>
            </a:r>
            <a:r>
              <a:rPr lang="en-CA" altLang="zh-CN" sz="1100" dirty="0" err="1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nH</a:t>
            </a: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, shift1, offset1,</a:t>
            </a:r>
            <a:r>
              <a:rPr lang="en-CA" altLang="zh-CN" sz="1100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hwRatio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en-CA" altLang="zh-CN" sz="1100" dirty="0" err="1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displacementX</a:t>
            </a: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, </a:t>
            </a:r>
            <a:r>
              <a:rPr lang="en-CA" altLang="zh-CN" sz="1100" dirty="0" err="1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displacementY</a:t>
            </a: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, </a:t>
            </a:r>
            <a:r>
              <a:rPr lang="en-CA" altLang="zh-CN" sz="1100" dirty="0" err="1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partFlip</a:t>
            </a: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 and </a:t>
            </a:r>
            <a:r>
              <a:rPr lang="en-CA" altLang="zh-CN" sz="1100" dirty="0" err="1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shiftHor</a:t>
            </a: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 are derived as follows:</a:t>
            </a:r>
            <a:endParaRPr lang="zh-CN" altLang="zh-CN" sz="1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…</a:t>
            </a:r>
            <a:endParaRPr lang="zh-CN" altLang="zh-CN" sz="1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hwRatio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= </a:t>
            </a: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 / </a:t>
            </a: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		                                                	  	                          (1034)</a:t>
            </a:r>
            <a:endParaRPr lang="zh-CN" altLang="zh-CN" sz="1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zh-CN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…</a:t>
            </a:r>
            <a:endParaRPr lang="zh-CN" altLang="zh-CN" sz="1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= ( </a:t>
            </a: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 % 16  = =  8  | |  ( </a:t>
            </a: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 % 16  !=  0  &amp;&amp;  </a:t>
            </a: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hwRatio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&gt; 0 ) ) ? 0 : 1	</a:t>
            </a:r>
            <a:endParaRPr lang="zh-CN" altLang="zh-CN" sz="1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1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CA" altLang="zh-CN" sz="11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= (</a:t>
            </a:r>
            <a:r>
              <a:rPr lang="en-CA" altLang="zh-CN" sz="11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CA" altLang="zh-CN" sz="11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&lt;&lt; (angleIdx%16 &gt; 8?(16 - angleIdx%16) : angleIdx%16)) &lt; (</a:t>
            </a:r>
            <a:r>
              <a:rPr lang="en-CA" altLang="zh-CN" sz="11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CA" altLang="zh-CN" sz="11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&lt;&lt;4) ?1:0</a:t>
            </a:r>
            <a:r>
              <a:rPr lang="en-CA" altLang="zh-CN" sz="1400" dirty="0">
                <a:latin typeface="Times New Roman" panose="02020603050405020304" pitchFamily="18" charset="0"/>
                <a:ea typeface="等线" panose="02010600030101010101" pitchFamily="2" charset="-122"/>
              </a:rPr>
              <a:t>          </a:t>
            </a:r>
            <a:r>
              <a:rPr lang="en-CA" altLang="zh-CN" sz="1100" dirty="0">
                <a:latin typeface="Times New Roman" panose="02020603050405020304" pitchFamily="18" charset="0"/>
                <a:ea typeface="等线" panose="02010600030101010101" pitchFamily="2" charset="-122"/>
              </a:rPr>
              <a:t>(1038)</a:t>
            </a:r>
            <a:endParaRPr lang="zh-CN" altLang="zh-CN" sz="1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…</a:t>
            </a:r>
            <a:endParaRPr lang="zh-CN" altLang="zh-CN" sz="1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The variables </a:t>
            </a: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hwRatio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en-CA" altLang="zh-CN" sz="1100" dirty="0" err="1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displacementX</a:t>
            </a: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, </a:t>
            </a:r>
            <a:r>
              <a:rPr lang="en-CA" altLang="zh-CN" sz="1100" dirty="0" err="1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displacementY</a:t>
            </a: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, </a:t>
            </a:r>
            <a:r>
              <a:rPr lang="en-CA" altLang="zh-CN" sz="1100" dirty="0" err="1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partIdx</a:t>
            </a: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 and </a:t>
            </a:r>
            <a:r>
              <a:rPr lang="en-CA" altLang="zh-CN" sz="1100" dirty="0" err="1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shiftHor</a:t>
            </a: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 are derived as follows:</a:t>
            </a:r>
            <a:endParaRPr lang="zh-CN" altLang="zh-CN" sz="1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hwRatio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= </a:t>
            </a: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cbHeight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 / </a:t>
            </a: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cbWidth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	 	  	  	  	  	  	                               (1049)</a:t>
            </a:r>
            <a:endParaRPr lang="zh-CN" altLang="zh-CN" sz="1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100" dirty="0">
                <a:solidFill>
                  <a:srgbClr val="262626"/>
                </a:solidFill>
                <a:latin typeface="Cambria Math" panose="02040503050406030204" pitchFamily="18" charset="0"/>
                <a:ea typeface="等线" panose="02010600030101010101" pitchFamily="2" charset="-122"/>
              </a:rPr>
              <a:t>…</a:t>
            </a:r>
            <a:endParaRPr lang="zh-CN" altLang="zh-CN" sz="1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= ( </a:t>
            </a: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 % 16  = =  8  | |  ( </a:t>
            </a: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 % 16  !=  0  &amp;&amp;  </a:t>
            </a:r>
            <a:r>
              <a:rPr lang="en-US" altLang="zh-CN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hwRatio</a:t>
            </a:r>
            <a:r>
              <a:rPr lang="en-US" altLang="zh-CN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&gt; 0 ) ? 0 : 1	</a:t>
            </a:r>
            <a:endParaRPr lang="zh-CN" altLang="zh-CN" sz="1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en-CA" altLang="zh-CN" sz="1100" kern="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CA" altLang="zh-CN" sz="1100" kern="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= (</a:t>
            </a:r>
            <a:r>
              <a:rPr lang="en-CA" altLang="zh-CN" sz="1100" kern="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cbHeight</a:t>
            </a:r>
            <a:r>
              <a:rPr lang="en-CA" altLang="zh-CN" sz="1100" kern="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&lt;&lt; (angleIdx%16 &gt; 8?(16 - angleIdx%16) : angleIdx%16)) &lt; (</a:t>
            </a:r>
            <a:r>
              <a:rPr lang="en-CA" altLang="zh-CN" sz="1100" kern="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cbWidth</a:t>
            </a:r>
            <a:r>
              <a:rPr lang="en-CA" altLang="zh-CN" sz="1100" kern="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&lt;&lt;4) ?1:0</a:t>
            </a:r>
            <a:r>
              <a:rPr lang="en-CA" altLang="zh-CN" sz="1100" kern="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CA" altLang="zh-CN" sz="11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(1053)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342654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Proposed to change calculation method for </a:t>
            </a:r>
            <a:r>
              <a:rPr lang="en-US" altLang="zh-CN" dirty="0" err="1"/>
              <a:t>shiftHor</a:t>
            </a:r>
            <a:r>
              <a:rPr lang="en-US" altLang="zh-CN" dirty="0"/>
              <a:t>.</a:t>
            </a:r>
          </a:p>
          <a:p>
            <a:pPr lvl="1"/>
            <a:r>
              <a:rPr lang="en-US" altLang="zh-CN" dirty="0"/>
              <a:t>The shift intervals between candidate partitioning lines are always wider</a:t>
            </a:r>
          </a:p>
          <a:p>
            <a:pPr lvl="1"/>
            <a:r>
              <a:rPr lang="en-US" altLang="zh-CN" dirty="0"/>
              <a:t>Fix the inconsistency with the main design target of </a:t>
            </a:r>
            <a:r>
              <a:rPr lang="en-US" altLang="zh-CN" dirty="0" err="1"/>
              <a:t>shiftHor</a:t>
            </a:r>
            <a:endParaRPr lang="en-US" altLang="zh-CN" dirty="0"/>
          </a:p>
          <a:p>
            <a:pPr lvl="1"/>
            <a:r>
              <a:rPr lang="en-CA" altLang="zh-CN" dirty="0"/>
              <a:t>Calculation complexity is at the same level with the original design</a:t>
            </a:r>
            <a:r>
              <a:rPr lang="en-US" altLang="zh-CN" dirty="0"/>
              <a:t> </a:t>
            </a:r>
          </a:p>
          <a:p>
            <a:pPr lvl="1"/>
            <a:endParaRPr lang="en-US" altLang="zh-CN" dirty="0"/>
          </a:p>
          <a:p>
            <a:r>
              <a:rPr lang="en-CA" altLang="zh-CN" dirty="0"/>
              <a:t>Coding performance:</a:t>
            </a:r>
          </a:p>
          <a:p>
            <a:pPr marL="0" indent="0">
              <a:buNone/>
            </a:pPr>
            <a:r>
              <a:rPr lang="en-CA" altLang="zh-CN" sz="1800" dirty="0"/>
              <a:t>                </a:t>
            </a:r>
            <a:r>
              <a:rPr lang="en-US" altLang="zh-CN" sz="1800" dirty="0"/>
              <a:t>RA:  -0.04%</a:t>
            </a:r>
            <a:r>
              <a:rPr lang="zh-CN" altLang="en-US" sz="1800" dirty="0"/>
              <a:t>  </a:t>
            </a:r>
            <a:r>
              <a:rPr lang="en-US" altLang="zh-CN" sz="1800" dirty="0"/>
              <a:t>-0.04%</a:t>
            </a:r>
            <a:r>
              <a:rPr lang="zh-CN" altLang="en-US" sz="1800" dirty="0"/>
              <a:t>  </a:t>
            </a:r>
            <a:r>
              <a:rPr lang="en-US" altLang="zh-CN" sz="1800" dirty="0"/>
              <a:t>-0.07%,</a:t>
            </a:r>
            <a:r>
              <a:rPr lang="zh-CN" altLang="en-US" sz="1800" dirty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800" dirty="0"/>
              <a:t>       LDB: -0.04% </a:t>
            </a:r>
            <a:r>
              <a:rPr lang="zh-CN" altLang="en-US" sz="1800" dirty="0"/>
              <a:t> </a:t>
            </a:r>
            <a:r>
              <a:rPr lang="en-US" altLang="zh-CN" sz="1800" dirty="0"/>
              <a:t>-0.04% </a:t>
            </a:r>
            <a:r>
              <a:rPr lang="zh-CN" altLang="en-US" sz="1800" dirty="0"/>
              <a:t> </a:t>
            </a:r>
            <a:r>
              <a:rPr lang="en-US" altLang="zh-CN" sz="1800" dirty="0"/>
              <a:t>-0.01%,</a:t>
            </a:r>
            <a:r>
              <a:rPr lang="zh-CN" altLang="en-US" sz="1800" dirty="0"/>
              <a:t> </a:t>
            </a:r>
            <a:r>
              <a:rPr lang="en-US" altLang="zh-CN" sz="1800" dirty="0"/>
              <a:t>99%</a:t>
            </a:r>
            <a:r>
              <a:rPr lang="zh-CN" altLang="en-US" sz="1800" dirty="0"/>
              <a:t> </a:t>
            </a:r>
            <a:r>
              <a:rPr lang="en-US" altLang="zh-CN" sz="1800" dirty="0"/>
              <a:t>93%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marL="257175" lvl="1" indent="0">
              <a:buNone/>
            </a:pPr>
            <a:endParaRPr lang="en-US" altLang="zh-CN" dirty="0"/>
          </a:p>
          <a:p>
            <a:pPr marL="257175" lvl="1" indent="0">
              <a:buNone/>
            </a:pPr>
            <a:endParaRPr lang="en-US" altLang="zh-CN" dirty="0"/>
          </a:p>
          <a:p>
            <a:r>
              <a:rPr lang="en-US" altLang="zh-CN" dirty="0"/>
              <a:t>Recommend to adopt into VVC. </a:t>
            </a:r>
          </a:p>
          <a:p>
            <a:r>
              <a:rPr lang="en-US" altLang="zh-CN" dirty="0"/>
              <a:t>Thanks for crosschecking by </a:t>
            </a:r>
            <a:r>
              <a:rPr lang="en-US" altLang="zh-CN" dirty="0" err="1"/>
              <a:t>Kwai</a:t>
            </a:r>
            <a:r>
              <a:rPr lang="en-US" altLang="zh-CN" dirty="0"/>
              <a:t>.</a:t>
            </a:r>
            <a:endParaRPr lang="en-US" altLang="zh-CN" b="1" dirty="0">
              <a:solidFill>
                <a:srgbClr val="004C97"/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63463D60-EE30-4677-9A6B-DBF639D1032D}"/>
              </a:ext>
            </a:extLst>
          </p:cNvPr>
          <p:cNvSpPr/>
          <p:nvPr/>
        </p:nvSpPr>
        <p:spPr>
          <a:xfrm>
            <a:off x="279672" y="2872617"/>
            <a:ext cx="8584656" cy="1528338"/>
          </a:xfrm>
          <a:prstGeom prst="rect">
            <a:avLst/>
          </a:prstGeom>
          <a:solidFill>
            <a:srgbClr val="DEEBF7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FAD639FB-DF84-49E4-A62F-DE37DACD6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GPM merge mode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49D0B5C5-4947-4B46-9D60-B82E17B0F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763929"/>
            <a:ext cx="3943351" cy="561758"/>
          </a:xfrm>
        </p:spPr>
        <p:txBody>
          <a:bodyPr/>
          <a:lstStyle/>
          <a:p>
            <a:r>
              <a:rPr lang="en-US" altLang="zh-CN" dirty="0"/>
              <a:t>GPM partitioning</a:t>
            </a:r>
            <a:endParaRPr lang="zh-CN" altLang="en-US" dirty="0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D2D2282B-3BE4-44A8-B961-4C05103A9EC4}"/>
              </a:ext>
            </a:extLst>
          </p:cNvPr>
          <p:cNvGrpSpPr/>
          <p:nvPr/>
        </p:nvGrpSpPr>
        <p:grpSpPr>
          <a:xfrm>
            <a:off x="952980" y="1301886"/>
            <a:ext cx="1448866" cy="1570731"/>
            <a:chOff x="596065" y="1319425"/>
            <a:chExt cx="1701234" cy="1904177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1B8F182-57EB-46A3-9602-CCF3908C962D}"/>
                </a:ext>
              </a:extLst>
            </p:cNvPr>
            <p:cNvGrpSpPr/>
            <p:nvPr/>
          </p:nvGrpSpPr>
          <p:grpSpPr>
            <a:xfrm>
              <a:off x="596065" y="1319425"/>
              <a:ext cx="1701234" cy="1577226"/>
              <a:chOff x="5929122" y="1796306"/>
              <a:chExt cx="506519" cy="497152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C6AF59B-DABF-41EB-BDAA-0DAAFA04E5B3}"/>
                  </a:ext>
                </a:extLst>
              </p:cNvPr>
              <p:cNvSpPr/>
              <p:nvPr/>
            </p:nvSpPr>
            <p:spPr>
              <a:xfrm>
                <a:off x="5929122" y="1796306"/>
                <a:ext cx="389468" cy="493144"/>
              </a:xfrm>
              <a:custGeom>
                <a:avLst/>
                <a:gdLst>
                  <a:gd name="connsiteX0" fmla="*/ 0 w 608600"/>
                  <a:gd name="connsiteY0" fmla="*/ 0 h 770553"/>
                  <a:gd name="connsiteX1" fmla="*/ 608600 w 608600"/>
                  <a:gd name="connsiteY1" fmla="*/ 0 h 770553"/>
                  <a:gd name="connsiteX2" fmla="*/ 608600 w 608600"/>
                  <a:gd name="connsiteY2" fmla="*/ 1519 h 770553"/>
                  <a:gd name="connsiteX3" fmla="*/ 200313 w 608600"/>
                  <a:gd name="connsiteY3" fmla="*/ 1519 h 770553"/>
                  <a:gd name="connsiteX4" fmla="*/ 606049 w 608600"/>
                  <a:gd name="connsiteY4" fmla="*/ 770553 h 770553"/>
                  <a:gd name="connsiteX5" fmla="*/ 0 w 608600"/>
                  <a:gd name="connsiteY5" fmla="*/ 770553 h 77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8600" h="770553">
                    <a:moveTo>
                      <a:pt x="0" y="0"/>
                    </a:moveTo>
                    <a:lnTo>
                      <a:pt x="608600" y="0"/>
                    </a:lnTo>
                    <a:lnTo>
                      <a:pt x="608600" y="1519"/>
                    </a:lnTo>
                    <a:lnTo>
                      <a:pt x="200313" y="1519"/>
                    </a:lnTo>
                    <a:lnTo>
                      <a:pt x="606049" y="770553"/>
                    </a:lnTo>
                    <a:lnTo>
                      <a:pt x="0" y="7705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B12E0A85-0DBF-494F-976F-BFA63E3C744E}"/>
                  </a:ext>
                </a:extLst>
              </p:cNvPr>
              <p:cNvSpPr/>
              <p:nvPr/>
            </p:nvSpPr>
            <p:spPr>
              <a:xfrm>
                <a:off x="6053446" y="1796306"/>
                <a:ext cx="382195" cy="497152"/>
              </a:xfrm>
              <a:custGeom>
                <a:avLst/>
                <a:gdLst>
                  <a:gd name="connsiteX0" fmla="*/ 0 w 597235"/>
                  <a:gd name="connsiteY0" fmla="*/ 0 h 774913"/>
                  <a:gd name="connsiteX1" fmla="*/ 393077 w 597235"/>
                  <a:gd name="connsiteY1" fmla="*/ 0 h 774913"/>
                  <a:gd name="connsiteX2" fmla="*/ 396757 w 597235"/>
                  <a:gd name="connsiteY2" fmla="*/ 0 h 774913"/>
                  <a:gd name="connsiteX3" fmla="*/ 597235 w 597235"/>
                  <a:gd name="connsiteY3" fmla="*/ 0 h 774913"/>
                  <a:gd name="connsiteX4" fmla="*/ 597235 w 597235"/>
                  <a:gd name="connsiteY4" fmla="*/ 770553 h 774913"/>
                  <a:gd name="connsiteX5" fmla="*/ 396757 w 597235"/>
                  <a:gd name="connsiteY5" fmla="*/ 770553 h 774913"/>
                  <a:gd name="connsiteX6" fmla="*/ 396757 w 597235"/>
                  <a:gd name="connsiteY6" fmla="*/ 774913 h 774913"/>
                  <a:gd name="connsiteX7" fmla="*/ 394525 w 597235"/>
                  <a:gd name="connsiteY7" fmla="*/ 770553 h 774913"/>
                  <a:gd name="connsiteX8" fmla="*/ 393077 w 597235"/>
                  <a:gd name="connsiteY8" fmla="*/ 770553 h 774913"/>
                  <a:gd name="connsiteX9" fmla="*/ 393077 w 597235"/>
                  <a:gd name="connsiteY9" fmla="*/ 767726 h 77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7235" h="774913">
                    <a:moveTo>
                      <a:pt x="0" y="0"/>
                    </a:moveTo>
                    <a:lnTo>
                      <a:pt x="393077" y="0"/>
                    </a:lnTo>
                    <a:lnTo>
                      <a:pt x="396757" y="0"/>
                    </a:lnTo>
                    <a:lnTo>
                      <a:pt x="597235" y="0"/>
                    </a:lnTo>
                    <a:lnTo>
                      <a:pt x="597235" y="770553"/>
                    </a:lnTo>
                    <a:lnTo>
                      <a:pt x="396757" y="770553"/>
                    </a:lnTo>
                    <a:lnTo>
                      <a:pt x="396757" y="774913"/>
                    </a:lnTo>
                    <a:lnTo>
                      <a:pt x="394525" y="770553"/>
                    </a:lnTo>
                    <a:lnTo>
                      <a:pt x="393077" y="770553"/>
                    </a:lnTo>
                    <a:lnTo>
                      <a:pt x="393077" y="7677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</p:grpSp>
        <p:cxnSp>
          <p:nvCxnSpPr>
            <p:cNvPr id="29" name="直接箭头连接符 28">
              <a:extLst>
                <a:ext uri="{FF2B5EF4-FFF2-40B4-BE49-F238E27FC236}">
                  <a16:creationId xmlns:a16="http://schemas.microsoft.com/office/drawing/2014/main" id="{3A446332-50E4-4D28-8CA5-5ADE8B0EE83C}"/>
                </a:ext>
              </a:extLst>
            </p:cNvPr>
            <p:cNvCxnSpPr/>
            <p:nvPr/>
          </p:nvCxnSpPr>
          <p:spPr>
            <a:xfrm flipH="1" flipV="1">
              <a:off x="1439863" y="1568938"/>
              <a:ext cx="412464" cy="442654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接箭头连接符 29">
              <a:extLst>
                <a:ext uri="{FF2B5EF4-FFF2-40B4-BE49-F238E27FC236}">
                  <a16:creationId xmlns:a16="http://schemas.microsoft.com/office/drawing/2014/main" id="{13AE771D-84F4-4BA9-8426-758EF16A2906}"/>
                </a:ext>
              </a:extLst>
            </p:cNvPr>
            <p:cNvCxnSpPr>
              <a:cxnSpLocks/>
            </p:cNvCxnSpPr>
            <p:nvPr/>
          </p:nvCxnSpPr>
          <p:spPr>
            <a:xfrm>
              <a:off x="919818" y="2101679"/>
              <a:ext cx="361622" cy="829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87AB3FF8-748E-430E-AEEA-A8CEA34A4F52}"/>
                </a:ext>
              </a:extLst>
            </p:cNvPr>
            <p:cNvSpPr/>
            <p:nvPr/>
          </p:nvSpPr>
          <p:spPr>
            <a:xfrm>
              <a:off x="1664826" y="1453640"/>
              <a:ext cx="525270" cy="3358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/>
                <a:t>MV</a:t>
              </a:r>
              <a:r>
                <a:rPr lang="en-US" altLang="zh-CN" sz="1200" baseline="-25000" dirty="0"/>
                <a:t>A</a:t>
              </a:r>
              <a:endParaRPr lang="zh-CN" altLang="en-US" sz="1200" baseline="-25000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6D9A90C-57DC-4A46-B945-B40AE4311499}"/>
                </a:ext>
              </a:extLst>
            </p:cNvPr>
            <p:cNvSpPr/>
            <p:nvPr/>
          </p:nvSpPr>
          <p:spPr>
            <a:xfrm>
              <a:off x="712885" y="2228533"/>
              <a:ext cx="537943" cy="3358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/>
                <a:t>MV</a:t>
              </a:r>
              <a:r>
                <a:rPr lang="en-US" altLang="zh-CN" sz="1200" baseline="-25000" dirty="0"/>
                <a:t>B</a:t>
              </a:r>
              <a:endParaRPr lang="zh-CN" altLang="en-US" sz="1200" baseline="-25000" dirty="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4EB422D-DC2B-4D8B-89FE-0DEA48B40465}"/>
                </a:ext>
              </a:extLst>
            </p:cNvPr>
            <p:cNvSpPr/>
            <p:nvPr/>
          </p:nvSpPr>
          <p:spPr>
            <a:xfrm>
              <a:off x="909492" y="2887800"/>
              <a:ext cx="1066629" cy="3358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/>
                <a:t>Current CU</a:t>
              </a:r>
              <a:endParaRPr lang="zh-CN" altLang="en-US" sz="1200" baseline="-25000" dirty="0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7ACC4892-30DA-490F-BB5C-D6C7CA2415CF}"/>
              </a:ext>
            </a:extLst>
          </p:cNvPr>
          <p:cNvSpPr/>
          <p:nvPr/>
        </p:nvSpPr>
        <p:spPr>
          <a:xfrm>
            <a:off x="2593437" y="1663118"/>
            <a:ext cx="57611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b="1" dirty="0" err="1"/>
              <a:t>merge_gpm_partition_idx</a:t>
            </a:r>
            <a:r>
              <a:rPr lang="en-CA" altLang="zh-CN" b="1" dirty="0"/>
              <a:t> </a:t>
            </a:r>
            <a:r>
              <a:rPr lang="en-CA" altLang="zh-CN" dirty="0"/>
              <a:t>[ x0 ][ y0 ] specifies the partitioning shape of the geometric partitioning merge mode. </a:t>
            </a:r>
            <a:endParaRPr lang="zh-CN" altLang="en-US" dirty="0"/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973BC79B-DDDA-4D73-BF10-154483970BB8}"/>
              </a:ext>
            </a:extLst>
          </p:cNvPr>
          <p:cNvGrpSpPr/>
          <p:nvPr/>
        </p:nvGrpSpPr>
        <p:grpSpPr>
          <a:xfrm>
            <a:off x="279672" y="2983943"/>
            <a:ext cx="8584656" cy="1317518"/>
            <a:chOff x="279672" y="3041633"/>
            <a:chExt cx="8584656" cy="1317518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186E169-CA71-4280-BBCD-5A7683083A48}"/>
                </a:ext>
              </a:extLst>
            </p:cNvPr>
            <p:cNvSpPr/>
            <p:nvPr/>
          </p:nvSpPr>
          <p:spPr>
            <a:xfrm>
              <a:off x="4361849" y="3041633"/>
              <a:ext cx="8814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err="1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ea typeface="等线" panose="02010600030101010101" pitchFamily="2" charset="-122"/>
                </a:rPr>
                <a:t>nH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ea typeface="等线" panose="02010600030101010101" pitchFamily="2" charset="-122"/>
                </a:rPr>
                <a:t>, </a:t>
              </a:r>
              <a:r>
                <a:rPr lang="en-US" altLang="zh-CN" dirty="0" err="1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ea typeface="等线" panose="02010600030101010101" pitchFamily="2" charset="-122"/>
                </a:rPr>
                <a:t>nW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ea typeface="等线" panose="02010600030101010101" pitchFamily="2" charset="-122"/>
                </a:rPr>
                <a:t> </a:t>
              </a:r>
              <a:endParaRPr lang="zh-CN" altLang="en-US" dirty="0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74A19199-FFCE-4D99-AE63-7CC242DDCF8C}"/>
                </a:ext>
              </a:extLst>
            </p:cNvPr>
            <p:cNvSpPr/>
            <p:nvPr/>
          </p:nvSpPr>
          <p:spPr>
            <a:xfrm>
              <a:off x="5607504" y="3219210"/>
              <a:ext cx="9717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err="1"/>
                <a:t>shiftHor</a:t>
              </a:r>
              <a:endParaRPr lang="zh-CN" altLang="en-US" b="1" dirty="0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86391C6D-F23E-49F1-8E11-998CF22666F6}"/>
                </a:ext>
              </a:extLst>
            </p:cNvPr>
            <p:cNvSpPr/>
            <p:nvPr/>
          </p:nvSpPr>
          <p:spPr>
            <a:xfrm>
              <a:off x="4236074" y="4020597"/>
              <a:ext cx="113364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err="1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ea typeface="等线" panose="02010600030101010101" pitchFamily="2" charset="-122"/>
                </a:rPr>
                <a:t>displaceIdx</a:t>
              </a:r>
              <a:endParaRPr lang="zh-CN" altLang="en-US" dirty="0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397DD9C-6127-4DF0-A70A-0D5B50B7015C}"/>
                </a:ext>
              </a:extLst>
            </p:cNvPr>
            <p:cNvSpPr/>
            <p:nvPr/>
          </p:nvSpPr>
          <p:spPr>
            <a:xfrm>
              <a:off x="279672" y="3715488"/>
              <a:ext cx="3703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altLang="zh-CN" b="1" dirty="0" err="1"/>
                <a:t>merge_gpm_partition_idx</a:t>
              </a:r>
              <a:r>
                <a:rPr lang="en-CA" altLang="zh-CN" b="1" dirty="0"/>
                <a:t> </a:t>
              </a:r>
              <a:r>
                <a:rPr lang="en-CA" altLang="zh-CN" dirty="0"/>
                <a:t>[ x0 ][ y0 ] </a:t>
              </a:r>
              <a:endParaRPr lang="zh-CN" altLang="en-US" dirty="0"/>
            </a:p>
          </p:txBody>
        </p:sp>
        <p:cxnSp>
          <p:nvCxnSpPr>
            <p:cNvPr id="23" name="连接符: 肘形 22">
              <a:extLst>
                <a:ext uri="{FF2B5EF4-FFF2-40B4-BE49-F238E27FC236}">
                  <a16:creationId xmlns:a16="http://schemas.microsoft.com/office/drawing/2014/main" id="{46B97274-A48D-44F0-900C-7211594BAE62}"/>
                </a:ext>
              </a:extLst>
            </p:cNvPr>
            <p:cNvCxnSpPr/>
            <p:nvPr/>
          </p:nvCxnSpPr>
          <p:spPr>
            <a:xfrm flipV="1">
              <a:off x="3823855" y="3600476"/>
              <a:ext cx="432261" cy="309827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53964E5D-5FE7-41C0-8157-048AB1DE4918}"/>
                </a:ext>
              </a:extLst>
            </p:cNvPr>
            <p:cNvSpPr/>
            <p:nvPr/>
          </p:nvSpPr>
          <p:spPr>
            <a:xfrm>
              <a:off x="4262843" y="3405088"/>
              <a:ext cx="9044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err="1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ea typeface="等线" panose="02010600030101010101" pitchFamily="2" charset="-122"/>
                </a:rPr>
                <a:t>angleIdx</a:t>
              </a:r>
              <a:endParaRPr lang="zh-CN" altLang="en-US" dirty="0"/>
            </a:p>
          </p:txBody>
        </p:sp>
        <p:cxnSp>
          <p:nvCxnSpPr>
            <p:cNvPr id="46" name="连接符: 肘形 45">
              <a:extLst>
                <a:ext uri="{FF2B5EF4-FFF2-40B4-BE49-F238E27FC236}">
                  <a16:creationId xmlns:a16="http://schemas.microsoft.com/office/drawing/2014/main" id="{036F9D7E-EBF8-4EC1-9848-2175565B55CB}"/>
                </a:ext>
              </a:extLst>
            </p:cNvPr>
            <p:cNvCxnSpPr>
              <a:cxnSpLocks/>
            </p:cNvCxnSpPr>
            <p:nvPr/>
          </p:nvCxnSpPr>
          <p:spPr>
            <a:xfrm>
              <a:off x="3839330" y="3897914"/>
              <a:ext cx="396744" cy="322216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连接符: 肘形 47">
              <a:extLst>
                <a:ext uri="{FF2B5EF4-FFF2-40B4-BE49-F238E27FC236}">
                  <a16:creationId xmlns:a16="http://schemas.microsoft.com/office/drawing/2014/main" id="{AE61F78C-5FE9-480C-91C5-991BD0569C5C}"/>
                </a:ext>
              </a:extLst>
            </p:cNvPr>
            <p:cNvCxnSpPr>
              <a:endCxn id="42" idx="1"/>
            </p:cNvCxnSpPr>
            <p:nvPr/>
          </p:nvCxnSpPr>
          <p:spPr>
            <a:xfrm>
              <a:off x="5167258" y="3219210"/>
              <a:ext cx="440246" cy="169277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连接符: 肘形 48">
              <a:extLst>
                <a:ext uri="{FF2B5EF4-FFF2-40B4-BE49-F238E27FC236}">
                  <a16:creationId xmlns:a16="http://schemas.microsoft.com/office/drawing/2014/main" id="{73077042-FC03-448A-A4DC-18C5B5ED9C9A}"/>
                </a:ext>
              </a:extLst>
            </p:cNvPr>
            <p:cNvCxnSpPr>
              <a:cxnSpLocks/>
              <a:stCxn id="24" idx="3"/>
              <a:endCxn id="42" idx="1"/>
            </p:cNvCxnSpPr>
            <p:nvPr/>
          </p:nvCxnSpPr>
          <p:spPr>
            <a:xfrm flipV="1">
              <a:off x="5167258" y="3388487"/>
              <a:ext cx="440246" cy="185878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连接符: 肘形 51">
              <a:extLst>
                <a:ext uri="{FF2B5EF4-FFF2-40B4-BE49-F238E27FC236}">
                  <a16:creationId xmlns:a16="http://schemas.microsoft.com/office/drawing/2014/main" id="{8BF679C8-0B5F-41C1-9BF9-D9790D096BE7}"/>
                </a:ext>
              </a:extLst>
            </p:cNvPr>
            <p:cNvCxnSpPr>
              <a:cxnSpLocks/>
            </p:cNvCxnSpPr>
            <p:nvPr/>
          </p:nvCxnSpPr>
          <p:spPr>
            <a:xfrm>
              <a:off x="6478255" y="3419470"/>
              <a:ext cx="440246" cy="335919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连接符: 肘形 53">
              <a:extLst>
                <a:ext uri="{FF2B5EF4-FFF2-40B4-BE49-F238E27FC236}">
                  <a16:creationId xmlns:a16="http://schemas.microsoft.com/office/drawing/2014/main" id="{607507DF-3332-4BC3-B57F-08C5F193FFD3}"/>
                </a:ext>
              </a:extLst>
            </p:cNvPr>
            <p:cNvCxnSpPr>
              <a:cxnSpLocks/>
              <a:stCxn id="43" idx="3"/>
            </p:cNvCxnSpPr>
            <p:nvPr/>
          </p:nvCxnSpPr>
          <p:spPr>
            <a:xfrm flipV="1">
              <a:off x="5369718" y="3755390"/>
              <a:ext cx="1548783" cy="434484"/>
            </a:xfrm>
            <a:prstGeom prst="bentConnector3">
              <a:avLst>
                <a:gd name="adj1" fmla="val 85961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301BD0E8-D1CF-4627-BF5F-8E70E6D1FECE}"/>
                </a:ext>
              </a:extLst>
            </p:cNvPr>
            <p:cNvSpPr/>
            <p:nvPr/>
          </p:nvSpPr>
          <p:spPr>
            <a:xfrm>
              <a:off x="7004523" y="3557764"/>
              <a:ext cx="185980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altLang="zh-CN" dirty="0"/>
                <a:t>partitioning shape </a:t>
              </a:r>
              <a:endParaRPr lang="zh-CN" altLang="en-US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D642707-DEF8-4489-BD64-CDD22092FA3B}"/>
              </a:ext>
            </a:extLst>
          </p:cNvPr>
          <p:cNvGrpSpPr/>
          <p:nvPr/>
        </p:nvGrpSpPr>
        <p:grpSpPr>
          <a:xfrm rot="5400000" flipH="1">
            <a:off x="6376360" y="4939967"/>
            <a:ext cx="884974" cy="203482"/>
            <a:chOff x="4925874" y="6226338"/>
            <a:chExt cx="884974" cy="203482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B5BC92EF-FE52-461C-A82B-A247B0BB0DBA}"/>
                </a:ext>
              </a:extLst>
            </p:cNvPr>
            <p:cNvGrpSpPr/>
            <p:nvPr/>
          </p:nvGrpSpPr>
          <p:grpSpPr>
            <a:xfrm>
              <a:off x="4939648" y="6231977"/>
              <a:ext cx="871200" cy="194400"/>
              <a:chOff x="2000787" y="6280626"/>
              <a:chExt cx="1744913" cy="391566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D30D513-87C2-484C-A046-037953DC3C80}"/>
                  </a:ext>
                </a:extLst>
              </p:cNvPr>
              <p:cNvSpPr/>
              <p:nvPr/>
            </p:nvSpPr>
            <p:spPr>
              <a:xfrm>
                <a:off x="2000787" y="6280626"/>
                <a:ext cx="964256" cy="391566"/>
              </a:xfrm>
              <a:custGeom>
                <a:avLst/>
                <a:gdLst>
                  <a:gd name="connsiteX0" fmla="*/ 0 w 964256"/>
                  <a:gd name="connsiteY0" fmla="*/ 0 h 391566"/>
                  <a:gd name="connsiteX1" fmla="*/ 805910 w 964256"/>
                  <a:gd name="connsiteY1" fmla="*/ 0 h 391566"/>
                  <a:gd name="connsiteX2" fmla="*/ 808937 w 964256"/>
                  <a:gd name="connsiteY2" fmla="*/ 6615 h 391566"/>
                  <a:gd name="connsiteX3" fmla="*/ 791476 w 964256"/>
                  <a:gd name="connsiteY3" fmla="*/ 6615 h 391566"/>
                  <a:gd name="connsiteX4" fmla="*/ 774396 w 964256"/>
                  <a:gd name="connsiteY4" fmla="*/ 6615 h 391566"/>
                  <a:gd name="connsiteX5" fmla="*/ 775395 w 964256"/>
                  <a:gd name="connsiteY5" fmla="*/ 8830 h 391566"/>
                  <a:gd name="connsiteX6" fmla="*/ 791476 w 964256"/>
                  <a:gd name="connsiteY6" fmla="*/ 8830 h 391566"/>
                  <a:gd name="connsiteX7" fmla="*/ 791476 w 964256"/>
                  <a:gd name="connsiteY7" fmla="*/ 6615 h 391566"/>
                  <a:gd name="connsiteX8" fmla="*/ 792470 w 964256"/>
                  <a:gd name="connsiteY8" fmla="*/ 8830 h 391566"/>
                  <a:gd name="connsiteX9" fmla="*/ 793115 w 964256"/>
                  <a:gd name="connsiteY9" fmla="*/ 8830 h 391566"/>
                  <a:gd name="connsiteX10" fmla="*/ 793115 w 964256"/>
                  <a:gd name="connsiteY10" fmla="*/ 10267 h 391566"/>
                  <a:gd name="connsiteX11" fmla="*/ 964256 w 964256"/>
                  <a:gd name="connsiteY11" fmla="*/ 391566 h 391566"/>
                  <a:gd name="connsiteX12" fmla="*/ 0 w 964256"/>
                  <a:gd name="connsiteY12" fmla="*/ 391566 h 39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4256" h="391566">
                    <a:moveTo>
                      <a:pt x="0" y="0"/>
                    </a:moveTo>
                    <a:lnTo>
                      <a:pt x="805910" y="0"/>
                    </a:lnTo>
                    <a:lnTo>
                      <a:pt x="808937" y="6615"/>
                    </a:lnTo>
                    <a:lnTo>
                      <a:pt x="791476" y="6615"/>
                    </a:lnTo>
                    <a:lnTo>
                      <a:pt x="774396" y="6615"/>
                    </a:lnTo>
                    <a:lnTo>
                      <a:pt x="775395" y="8830"/>
                    </a:lnTo>
                    <a:lnTo>
                      <a:pt x="791476" y="8830"/>
                    </a:lnTo>
                    <a:lnTo>
                      <a:pt x="791476" y="6615"/>
                    </a:lnTo>
                    <a:lnTo>
                      <a:pt x="792470" y="8830"/>
                    </a:lnTo>
                    <a:lnTo>
                      <a:pt x="793115" y="8830"/>
                    </a:lnTo>
                    <a:lnTo>
                      <a:pt x="793115" y="10267"/>
                    </a:lnTo>
                    <a:lnTo>
                      <a:pt x="964256" y="391566"/>
                    </a:lnTo>
                    <a:lnTo>
                      <a:pt x="0" y="391566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5B9BD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E76797F-94F1-466C-AC78-E172FFBEDF03}"/>
                  </a:ext>
                </a:extLst>
              </p:cNvPr>
              <p:cNvSpPr/>
              <p:nvPr/>
            </p:nvSpPr>
            <p:spPr>
              <a:xfrm rot="10800000">
                <a:off x="2781444" y="6280626"/>
                <a:ext cx="964256" cy="391566"/>
              </a:xfrm>
              <a:custGeom>
                <a:avLst/>
                <a:gdLst>
                  <a:gd name="connsiteX0" fmla="*/ 0 w 964256"/>
                  <a:gd name="connsiteY0" fmla="*/ 0 h 391566"/>
                  <a:gd name="connsiteX1" fmla="*/ 805910 w 964256"/>
                  <a:gd name="connsiteY1" fmla="*/ 0 h 391566"/>
                  <a:gd name="connsiteX2" fmla="*/ 808937 w 964256"/>
                  <a:gd name="connsiteY2" fmla="*/ 6615 h 391566"/>
                  <a:gd name="connsiteX3" fmla="*/ 791476 w 964256"/>
                  <a:gd name="connsiteY3" fmla="*/ 6615 h 391566"/>
                  <a:gd name="connsiteX4" fmla="*/ 774396 w 964256"/>
                  <a:gd name="connsiteY4" fmla="*/ 6615 h 391566"/>
                  <a:gd name="connsiteX5" fmla="*/ 775395 w 964256"/>
                  <a:gd name="connsiteY5" fmla="*/ 8830 h 391566"/>
                  <a:gd name="connsiteX6" fmla="*/ 791476 w 964256"/>
                  <a:gd name="connsiteY6" fmla="*/ 8830 h 391566"/>
                  <a:gd name="connsiteX7" fmla="*/ 791476 w 964256"/>
                  <a:gd name="connsiteY7" fmla="*/ 6615 h 391566"/>
                  <a:gd name="connsiteX8" fmla="*/ 792470 w 964256"/>
                  <a:gd name="connsiteY8" fmla="*/ 8830 h 391566"/>
                  <a:gd name="connsiteX9" fmla="*/ 793115 w 964256"/>
                  <a:gd name="connsiteY9" fmla="*/ 8830 h 391566"/>
                  <a:gd name="connsiteX10" fmla="*/ 793115 w 964256"/>
                  <a:gd name="connsiteY10" fmla="*/ 10267 h 391566"/>
                  <a:gd name="connsiteX11" fmla="*/ 964256 w 964256"/>
                  <a:gd name="connsiteY11" fmla="*/ 391566 h 391566"/>
                  <a:gd name="connsiteX12" fmla="*/ 0 w 964256"/>
                  <a:gd name="connsiteY12" fmla="*/ 391566 h 39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4256" h="391566">
                    <a:moveTo>
                      <a:pt x="0" y="0"/>
                    </a:moveTo>
                    <a:lnTo>
                      <a:pt x="805910" y="0"/>
                    </a:lnTo>
                    <a:lnTo>
                      <a:pt x="808937" y="6615"/>
                    </a:lnTo>
                    <a:lnTo>
                      <a:pt x="791476" y="6615"/>
                    </a:lnTo>
                    <a:lnTo>
                      <a:pt x="774396" y="6615"/>
                    </a:lnTo>
                    <a:lnTo>
                      <a:pt x="775395" y="8830"/>
                    </a:lnTo>
                    <a:lnTo>
                      <a:pt x="791476" y="8830"/>
                    </a:lnTo>
                    <a:lnTo>
                      <a:pt x="791476" y="6615"/>
                    </a:lnTo>
                    <a:lnTo>
                      <a:pt x="792470" y="8830"/>
                    </a:lnTo>
                    <a:lnTo>
                      <a:pt x="793115" y="8830"/>
                    </a:lnTo>
                    <a:lnTo>
                      <a:pt x="793115" y="10267"/>
                    </a:lnTo>
                    <a:lnTo>
                      <a:pt x="964256" y="391566"/>
                    </a:lnTo>
                    <a:lnTo>
                      <a:pt x="0" y="391566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CA46E421-61A0-4DF7-8D4D-CDAAF08DBDB2}"/>
                </a:ext>
              </a:extLst>
            </p:cNvPr>
            <p:cNvGrpSpPr/>
            <p:nvPr/>
          </p:nvGrpSpPr>
          <p:grpSpPr>
            <a:xfrm>
              <a:off x="4925874" y="6226338"/>
              <a:ext cx="884974" cy="203482"/>
              <a:chOff x="5163421" y="3044500"/>
              <a:chExt cx="2952918" cy="690007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B487A2F2-262D-4477-A21A-D51031DEDDDE}"/>
                  </a:ext>
                </a:extLst>
              </p:cNvPr>
              <p:cNvGrpSpPr/>
              <p:nvPr/>
            </p:nvGrpSpPr>
            <p:grpSpPr>
              <a:xfrm>
                <a:off x="5528875" y="3044500"/>
                <a:ext cx="2326785" cy="690007"/>
                <a:chOff x="4029641" y="3066049"/>
                <a:chExt cx="2326785" cy="690007"/>
              </a:xfrm>
            </p:grpSpPr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B632F323-CED0-4F7E-B996-4CE4582138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22800" y="3089925"/>
                  <a:ext cx="333626" cy="6544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714BC34D-4E10-4ED9-BF14-8A958305D4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55744" y="3101604"/>
                  <a:ext cx="333626" cy="6544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9EF853B2-D196-422F-B9AB-3997ADBDE5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64759" y="3069884"/>
                  <a:ext cx="333626" cy="65445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AE1F568F-33A5-436E-8EA7-0E004626C2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93128" y="3089925"/>
                  <a:ext cx="333626" cy="6544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ACD4C483-6FE2-4099-867B-F0DE77BF0C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29641" y="3089925"/>
                  <a:ext cx="333626" cy="6544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123EC36A-DAD0-4774-90CA-3396D8482C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32853" y="3066049"/>
                  <a:ext cx="333626" cy="6544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4D35EACD-EDF9-408D-A458-1039B7F4C1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63267" y="3079664"/>
                  <a:ext cx="333626" cy="6544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ADC24F85-6B64-4BC9-AC72-B58AFD74E84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163421" y="3393220"/>
                <a:ext cx="2952918" cy="3"/>
              </a:xfrm>
              <a:prstGeom prst="line">
                <a:avLst/>
              </a:prstGeom>
              <a:ln>
                <a:solidFill>
                  <a:srgbClr val="C0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6" name="对话气泡: 矩形 85">
            <a:extLst>
              <a:ext uri="{FF2B5EF4-FFF2-40B4-BE49-F238E27FC236}">
                <a16:creationId xmlns:a16="http://schemas.microsoft.com/office/drawing/2014/main" id="{CAD8F372-459D-4D79-8E98-D1536E54E97B}"/>
              </a:ext>
            </a:extLst>
          </p:cNvPr>
          <p:cNvSpPr/>
          <p:nvPr/>
        </p:nvSpPr>
        <p:spPr>
          <a:xfrm>
            <a:off x="1445349" y="5786869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14,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15,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16,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17,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47, 48, 49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32x8, 64x16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78509F36-A1CB-41AB-91BF-F29C011F63F6}"/>
              </a:ext>
            </a:extLst>
          </p:cNvPr>
          <p:cNvSpPr/>
          <p:nvPr/>
        </p:nvSpPr>
        <p:spPr>
          <a:xfrm>
            <a:off x="1536684" y="5458763"/>
            <a:ext cx="23551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angleIdx5\21, 4nH==</a:t>
            </a:r>
            <a:r>
              <a:rPr lang="en-US" altLang="zh-CN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88" name="对话气泡: 矩形 87">
            <a:extLst>
              <a:ext uri="{FF2B5EF4-FFF2-40B4-BE49-F238E27FC236}">
                <a16:creationId xmlns:a16="http://schemas.microsoft.com/office/drawing/2014/main" id="{82AFC7AB-6A23-43A1-9515-0C2D55501A94}"/>
              </a:ext>
            </a:extLst>
          </p:cNvPr>
          <p:cNvSpPr/>
          <p:nvPr/>
        </p:nvSpPr>
        <p:spPr>
          <a:xfrm>
            <a:off x="5607504" y="5860188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14,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15,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16,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17,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47, 48, 49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8x32, 16x64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FDFD128D-775C-4B98-B54B-DC87242663EC}"/>
              </a:ext>
            </a:extLst>
          </p:cNvPr>
          <p:cNvSpPr/>
          <p:nvPr/>
        </p:nvSpPr>
        <p:spPr>
          <a:xfrm>
            <a:off x="5790303" y="5555313"/>
            <a:ext cx="22525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angleIdx5\21, </a:t>
            </a:r>
            <a:r>
              <a:rPr lang="en-US" altLang="zh-CN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==4nW</a:t>
            </a:r>
            <a:endParaRPr lang="zh-CN" altLang="en-US" dirty="0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244BF99F-4123-4E8D-B34F-4164C6045F7B}"/>
              </a:ext>
            </a:extLst>
          </p:cNvPr>
          <p:cNvGrpSpPr/>
          <p:nvPr/>
        </p:nvGrpSpPr>
        <p:grpSpPr>
          <a:xfrm rot="10800000">
            <a:off x="2305581" y="4961834"/>
            <a:ext cx="884974" cy="203482"/>
            <a:chOff x="4925874" y="6226338"/>
            <a:chExt cx="884974" cy="203482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509F8544-A4CF-4381-AF7F-9B3B81D37E5E}"/>
                </a:ext>
              </a:extLst>
            </p:cNvPr>
            <p:cNvGrpSpPr/>
            <p:nvPr/>
          </p:nvGrpSpPr>
          <p:grpSpPr>
            <a:xfrm>
              <a:off x="4939648" y="6231977"/>
              <a:ext cx="871200" cy="194400"/>
              <a:chOff x="2000787" y="6280626"/>
              <a:chExt cx="1744913" cy="391566"/>
            </a:xfrm>
          </p:grpSpPr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24C8FD34-C8E4-47F3-99AF-82750B447E09}"/>
                  </a:ext>
                </a:extLst>
              </p:cNvPr>
              <p:cNvSpPr/>
              <p:nvPr/>
            </p:nvSpPr>
            <p:spPr>
              <a:xfrm>
                <a:off x="2000787" y="6280626"/>
                <a:ext cx="964256" cy="391566"/>
              </a:xfrm>
              <a:custGeom>
                <a:avLst/>
                <a:gdLst>
                  <a:gd name="connsiteX0" fmla="*/ 0 w 964256"/>
                  <a:gd name="connsiteY0" fmla="*/ 0 h 391566"/>
                  <a:gd name="connsiteX1" fmla="*/ 805910 w 964256"/>
                  <a:gd name="connsiteY1" fmla="*/ 0 h 391566"/>
                  <a:gd name="connsiteX2" fmla="*/ 808937 w 964256"/>
                  <a:gd name="connsiteY2" fmla="*/ 6615 h 391566"/>
                  <a:gd name="connsiteX3" fmla="*/ 791476 w 964256"/>
                  <a:gd name="connsiteY3" fmla="*/ 6615 h 391566"/>
                  <a:gd name="connsiteX4" fmla="*/ 774396 w 964256"/>
                  <a:gd name="connsiteY4" fmla="*/ 6615 h 391566"/>
                  <a:gd name="connsiteX5" fmla="*/ 775395 w 964256"/>
                  <a:gd name="connsiteY5" fmla="*/ 8830 h 391566"/>
                  <a:gd name="connsiteX6" fmla="*/ 791476 w 964256"/>
                  <a:gd name="connsiteY6" fmla="*/ 8830 h 391566"/>
                  <a:gd name="connsiteX7" fmla="*/ 791476 w 964256"/>
                  <a:gd name="connsiteY7" fmla="*/ 6615 h 391566"/>
                  <a:gd name="connsiteX8" fmla="*/ 792470 w 964256"/>
                  <a:gd name="connsiteY8" fmla="*/ 8830 h 391566"/>
                  <a:gd name="connsiteX9" fmla="*/ 793115 w 964256"/>
                  <a:gd name="connsiteY9" fmla="*/ 8830 h 391566"/>
                  <a:gd name="connsiteX10" fmla="*/ 793115 w 964256"/>
                  <a:gd name="connsiteY10" fmla="*/ 10267 h 391566"/>
                  <a:gd name="connsiteX11" fmla="*/ 964256 w 964256"/>
                  <a:gd name="connsiteY11" fmla="*/ 391566 h 391566"/>
                  <a:gd name="connsiteX12" fmla="*/ 0 w 964256"/>
                  <a:gd name="connsiteY12" fmla="*/ 391566 h 39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4256" h="391566">
                    <a:moveTo>
                      <a:pt x="0" y="0"/>
                    </a:moveTo>
                    <a:lnTo>
                      <a:pt x="805910" y="0"/>
                    </a:lnTo>
                    <a:lnTo>
                      <a:pt x="808937" y="6615"/>
                    </a:lnTo>
                    <a:lnTo>
                      <a:pt x="791476" y="6615"/>
                    </a:lnTo>
                    <a:lnTo>
                      <a:pt x="774396" y="6615"/>
                    </a:lnTo>
                    <a:lnTo>
                      <a:pt x="775395" y="8830"/>
                    </a:lnTo>
                    <a:lnTo>
                      <a:pt x="791476" y="8830"/>
                    </a:lnTo>
                    <a:lnTo>
                      <a:pt x="791476" y="6615"/>
                    </a:lnTo>
                    <a:lnTo>
                      <a:pt x="792470" y="8830"/>
                    </a:lnTo>
                    <a:lnTo>
                      <a:pt x="793115" y="8830"/>
                    </a:lnTo>
                    <a:lnTo>
                      <a:pt x="793115" y="10267"/>
                    </a:lnTo>
                    <a:lnTo>
                      <a:pt x="964256" y="391566"/>
                    </a:lnTo>
                    <a:lnTo>
                      <a:pt x="0" y="391566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0A032CE-53F4-47F3-B2E6-606CD552D122}"/>
                  </a:ext>
                </a:extLst>
              </p:cNvPr>
              <p:cNvSpPr/>
              <p:nvPr/>
            </p:nvSpPr>
            <p:spPr>
              <a:xfrm rot="10800000">
                <a:off x="2781444" y="6280626"/>
                <a:ext cx="964256" cy="391566"/>
              </a:xfrm>
              <a:custGeom>
                <a:avLst/>
                <a:gdLst>
                  <a:gd name="connsiteX0" fmla="*/ 0 w 964256"/>
                  <a:gd name="connsiteY0" fmla="*/ 0 h 391566"/>
                  <a:gd name="connsiteX1" fmla="*/ 805910 w 964256"/>
                  <a:gd name="connsiteY1" fmla="*/ 0 h 391566"/>
                  <a:gd name="connsiteX2" fmla="*/ 808937 w 964256"/>
                  <a:gd name="connsiteY2" fmla="*/ 6615 h 391566"/>
                  <a:gd name="connsiteX3" fmla="*/ 791476 w 964256"/>
                  <a:gd name="connsiteY3" fmla="*/ 6615 h 391566"/>
                  <a:gd name="connsiteX4" fmla="*/ 774396 w 964256"/>
                  <a:gd name="connsiteY4" fmla="*/ 6615 h 391566"/>
                  <a:gd name="connsiteX5" fmla="*/ 775395 w 964256"/>
                  <a:gd name="connsiteY5" fmla="*/ 8830 h 391566"/>
                  <a:gd name="connsiteX6" fmla="*/ 791476 w 964256"/>
                  <a:gd name="connsiteY6" fmla="*/ 8830 h 391566"/>
                  <a:gd name="connsiteX7" fmla="*/ 791476 w 964256"/>
                  <a:gd name="connsiteY7" fmla="*/ 6615 h 391566"/>
                  <a:gd name="connsiteX8" fmla="*/ 792470 w 964256"/>
                  <a:gd name="connsiteY8" fmla="*/ 8830 h 391566"/>
                  <a:gd name="connsiteX9" fmla="*/ 793115 w 964256"/>
                  <a:gd name="connsiteY9" fmla="*/ 8830 h 391566"/>
                  <a:gd name="connsiteX10" fmla="*/ 793115 w 964256"/>
                  <a:gd name="connsiteY10" fmla="*/ 10267 h 391566"/>
                  <a:gd name="connsiteX11" fmla="*/ 964256 w 964256"/>
                  <a:gd name="connsiteY11" fmla="*/ 391566 h 391566"/>
                  <a:gd name="connsiteX12" fmla="*/ 0 w 964256"/>
                  <a:gd name="connsiteY12" fmla="*/ 391566 h 39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4256" h="391566">
                    <a:moveTo>
                      <a:pt x="0" y="0"/>
                    </a:moveTo>
                    <a:lnTo>
                      <a:pt x="805910" y="0"/>
                    </a:lnTo>
                    <a:lnTo>
                      <a:pt x="808937" y="6615"/>
                    </a:lnTo>
                    <a:lnTo>
                      <a:pt x="791476" y="6615"/>
                    </a:lnTo>
                    <a:lnTo>
                      <a:pt x="774396" y="6615"/>
                    </a:lnTo>
                    <a:lnTo>
                      <a:pt x="775395" y="8830"/>
                    </a:lnTo>
                    <a:lnTo>
                      <a:pt x="791476" y="8830"/>
                    </a:lnTo>
                    <a:lnTo>
                      <a:pt x="791476" y="6615"/>
                    </a:lnTo>
                    <a:lnTo>
                      <a:pt x="792470" y="8830"/>
                    </a:lnTo>
                    <a:lnTo>
                      <a:pt x="793115" y="8830"/>
                    </a:lnTo>
                    <a:lnTo>
                      <a:pt x="793115" y="10267"/>
                    </a:lnTo>
                    <a:lnTo>
                      <a:pt x="964256" y="391566"/>
                    </a:lnTo>
                    <a:lnTo>
                      <a:pt x="0" y="391566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FF400BCF-2279-4A64-A40E-01F47C9FC1F4}"/>
                </a:ext>
              </a:extLst>
            </p:cNvPr>
            <p:cNvGrpSpPr/>
            <p:nvPr/>
          </p:nvGrpSpPr>
          <p:grpSpPr>
            <a:xfrm>
              <a:off x="4925874" y="6226338"/>
              <a:ext cx="884974" cy="203482"/>
              <a:chOff x="5163421" y="3044500"/>
              <a:chExt cx="2952918" cy="690007"/>
            </a:xfrm>
          </p:grpSpPr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897542A5-5CB9-4CB7-A7D3-30C090800892}"/>
                  </a:ext>
                </a:extLst>
              </p:cNvPr>
              <p:cNvGrpSpPr/>
              <p:nvPr/>
            </p:nvGrpSpPr>
            <p:grpSpPr>
              <a:xfrm>
                <a:off x="5528875" y="3044500"/>
                <a:ext cx="2326785" cy="690007"/>
                <a:chOff x="4029641" y="3066049"/>
                <a:chExt cx="2326785" cy="690007"/>
              </a:xfrm>
            </p:grpSpPr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id="{2FC2EF53-5B70-4D2E-89D2-4F79A0CC12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22800" y="3089925"/>
                  <a:ext cx="333626" cy="6544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49E8A834-3077-44C1-95E7-BE2E6B79BD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55744" y="3101604"/>
                  <a:ext cx="333626" cy="6544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>
                  <a:extLst>
                    <a:ext uri="{FF2B5EF4-FFF2-40B4-BE49-F238E27FC236}">
                      <a16:creationId xmlns:a16="http://schemas.microsoft.com/office/drawing/2014/main" id="{74AA3ACA-2D66-4C36-B28E-A8A46AD425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64759" y="3069884"/>
                  <a:ext cx="333626" cy="65445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>
                  <a:extLst>
                    <a:ext uri="{FF2B5EF4-FFF2-40B4-BE49-F238E27FC236}">
                      <a16:creationId xmlns:a16="http://schemas.microsoft.com/office/drawing/2014/main" id="{6956CC08-9E20-4A7A-9042-E42A382E55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93128" y="3089925"/>
                  <a:ext cx="333626" cy="6544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id="{A2E53A17-C5E8-4BD4-A472-FEE34D8CF3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29641" y="3089925"/>
                  <a:ext cx="333626" cy="6544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A0DCD1A5-7127-4516-A1F6-8C27EEFFE6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32853" y="3066049"/>
                  <a:ext cx="333626" cy="6544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43F7DBC3-B8BA-4AEA-8634-6149BF16B6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63267" y="3079664"/>
                  <a:ext cx="333626" cy="6544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492107A0-114D-46BA-91D1-BB19E06FBB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163421" y="3393220"/>
                <a:ext cx="2952918" cy="3"/>
              </a:xfrm>
              <a:prstGeom prst="line">
                <a:avLst/>
              </a:prstGeom>
              <a:ln>
                <a:solidFill>
                  <a:srgbClr val="C0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17C491F8-B1FC-4EAC-BD08-D5D25532DAEA}"/>
              </a:ext>
            </a:extLst>
          </p:cNvPr>
          <p:cNvSpPr/>
          <p:nvPr/>
        </p:nvSpPr>
        <p:spPr>
          <a:xfrm>
            <a:off x="3249819" y="4865072"/>
            <a:ext cx="11480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b="1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=1</a:t>
            </a:r>
            <a:endParaRPr lang="zh-CN" altLang="en-US" b="1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A99C5F-AB32-4DC6-A8EB-C10755A97972}"/>
              </a:ext>
            </a:extLst>
          </p:cNvPr>
          <p:cNvSpPr/>
          <p:nvPr/>
        </p:nvSpPr>
        <p:spPr>
          <a:xfrm>
            <a:off x="7000263" y="4845115"/>
            <a:ext cx="11480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b="1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=0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81644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CA" altLang="zh-CN" b="1" dirty="0"/>
              <a:t>Problem statement</a:t>
            </a:r>
          </a:p>
        </p:txBody>
      </p:sp>
      <p:sp>
        <p:nvSpPr>
          <p:cNvPr id="5" name="文本框 4"/>
          <p:cNvSpPr txBox="1"/>
          <p:nvPr/>
        </p:nvSpPr>
        <p:spPr bwMode="auto">
          <a:xfrm>
            <a:off x="240827" y="660729"/>
            <a:ext cx="8361485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000" b="1" dirty="0"/>
              <a:t>VVC Draft</a:t>
            </a:r>
          </a:p>
          <a:p>
            <a:pPr marL="342900" indent="-342900">
              <a:buFont typeface="Arial" pitchFamily="34" charset="0"/>
              <a:buChar char="•"/>
            </a:pPr>
            <a:endParaRPr lang="en-US" altLang="zh-CN" sz="700" b="1" dirty="0"/>
          </a:p>
          <a:p>
            <a:r>
              <a:rPr lang="en-US" altLang="zh-CN" dirty="0"/>
              <a:t>The interval between partitioning lines is too narrow in following cases</a:t>
            </a:r>
          </a:p>
        </p:txBody>
      </p:sp>
      <p:pic>
        <p:nvPicPr>
          <p:cNvPr id="5122" name="图片 160">
            <a:extLst>
              <a:ext uri="{FF2B5EF4-FFF2-40B4-BE49-F238E27FC236}">
                <a16:creationId xmlns:a16="http://schemas.microsoft.com/office/drawing/2014/main" id="{181CC9E6-4B02-4DD1-AC80-623C5620D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896" y="2104306"/>
            <a:ext cx="63817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" name="图片 209">
            <a:extLst>
              <a:ext uri="{FF2B5EF4-FFF2-40B4-BE49-F238E27FC236}">
                <a16:creationId xmlns:a16="http://schemas.microsoft.com/office/drawing/2014/main" id="{B0B6E47B-8F90-4CA2-9544-BA213B3E03C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343" y="2955313"/>
            <a:ext cx="335280" cy="780415"/>
          </a:xfrm>
          <a:prstGeom prst="rect">
            <a:avLst/>
          </a:prstGeom>
          <a:noFill/>
        </p:spPr>
      </p:pic>
      <p:pic>
        <p:nvPicPr>
          <p:cNvPr id="221" name="图片 220">
            <a:extLst>
              <a:ext uri="{FF2B5EF4-FFF2-40B4-BE49-F238E27FC236}">
                <a16:creationId xmlns:a16="http://schemas.microsoft.com/office/drawing/2014/main" id="{B86718B4-BE8E-4149-B684-70BFB5CC50B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703" y="3747345"/>
            <a:ext cx="670560" cy="817245"/>
          </a:xfrm>
          <a:prstGeom prst="rect">
            <a:avLst/>
          </a:prstGeom>
          <a:noFill/>
        </p:spPr>
      </p:pic>
      <p:pic>
        <p:nvPicPr>
          <p:cNvPr id="223" name="图片 222">
            <a:extLst>
              <a:ext uri="{FF2B5EF4-FFF2-40B4-BE49-F238E27FC236}">
                <a16:creationId xmlns:a16="http://schemas.microsoft.com/office/drawing/2014/main" id="{B3126740-CD54-444B-A1B4-6547FE2AAC0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732" y="2112866"/>
            <a:ext cx="670560" cy="817245"/>
          </a:xfrm>
          <a:prstGeom prst="rect">
            <a:avLst/>
          </a:prstGeom>
          <a:noFill/>
        </p:spPr>
      </p:pic>
      <p:pic>
        <p:nvPicPr>
          <p:cNvPr id="231" name="图片 230">
            <a:extLst>
              <a:ext uri="{FF2B5EF4-FFF2-40B4-BE49-F238E27FC236}">
                <a16:creationId xmlns:a16="http://schemas.microsoft.com/office/drawing/2014/main" id="{D20FA257-701C-4AD5-9FCE-591C7BD4CCC8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972" y="2990568"/>
            <a:ext cx="640080" cy="780415"/>
          </a:xfrm>
          <a:prstGeom prst="rect">
            <a:avLst/>
          </a:prstGeom>
          <a:noFill/>
        </p:spPr>
      </p:pic>
      <p:pic>
        <p:nvPicPr>
          <p:cNvPr id="235" name="图片 234">
            <a:extLst>
              <a:ext uri="{FF2B5EF4-FFF2-40B4-BE49-F238E27FC236}">
                <a16:creationId xmlns:a16="http://schemas.microsoft.com/office/drawing/2014/main" id="{D40BE975-4586-447A-AE0B-518F8DB9836E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372" y="3835420"/>
            <a:ext cx="335280" cy="780415"/>
          </a:xfrm>
          <a:prstGeom prst="rect">
            <a:avLst/>
          </a:prstGeom>
          <a:noFill/>
        </p:spPr>
      </p:pic>
      <p:sp>
        <p:nvSpPr>
          <p:cNvPr id="243" name="矩形 242">
            <a:extLst>
              <a:ext uri="{FF2B5EF4-FFF2-40B4-BE49-F238E27FC236}">
                <a16:creationId xmlns:a16="http://schemas.microsoft.com/office/drawing/2014/main" id="{3BED261D-2A18-4B2C-84CA-F7EDD865DB4E}"/>
              </a:ext>
            </a:extLst>
          </p:cNvPr>
          <p:cNvSpPr/>
          <p:nvPr/>
        </p:nvSpPr>
        <p:spPr>
          <a:xfrm>
            <a:off x="693446" y="3768247"/>
            <a:ext cx="24513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angleIdx3\19,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en-US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=0</a:t>
            </a:r>
            <a:endParaRPr lang="zh-CN" altLang="en-US" sz="1200" dirty="0"/>
          </a:p>
        </p:txBody>
      </p:sp>
      <p:sp>
        <p:nvSpPr>
          <p:cNvPr id="244" name="矩形 243">
            <a:extLst>
              <a:ext uri="{FF2B5EF4-FFF2-40B4-BE49-F238E27FC236}">
                <a16:creationId xmlns:a16="http://schemas.microsoft.com/office/drawing/2014/main" id="{CB836C3C-8FC7-4E82-96E5-ED2434BD19F1}"/>
              </a:ext>
            </a:extLst>
          </p:cNvPr>
          <p:cNvSpPr/>
          <p:nvPr/>
        </p:nvSpPr>
        <p:spPr>
          <a:xfrm>
            <a:off x="693446" y="2138722"/>
            <a:ext cx="24128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angleIdx2\18,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en-US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=0</a:t>
            </a:r>
            <a:endParaRPr lang="zh-CN" altLang="en-US" sz="1200" dirty="0"/>
          </a:p>
        </p:txBody>
      </p:sp>
      <p:sp>
        <p:nvSpPr>
          <p:cNvPr id="252" name="矩形 251">
            <a:extLst>
              <a:ext uri="{FF2B5EF4-FFF2-40B4-BE49-F238E27FC236}">
                <a16:creationId xmlns:a16="http://schemas.microsoft.com/office/drawing/2014/main" id="{1D69E3A3-4763-48C9-8EB3-DD3EEECEE88F}"/>
              </a:ext>
            </a:extLst>
          </p:cNvPr>
          <p:cNvSpPr/>
          <p:nvPr/>
        </p:nvSpPr>
        <p:spPr>
          <a:xfrm>
            <a:off x="654974" y="2961401"/>
            <a:ext cx="2528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angleIdx2\18,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==2nW,</a:t>
            </a:r>
            <a:r>
              <a:rPr lang="zh-CN" altLang="en-US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=0</a:t>
            </a:r>
            <a:endParaRPr lang="zh-CN" altLang="en-US" sz="1200" dirty="0"/>
          </a:p>
        </p:txBody>
      </p:sp>
      <p:sp>
        <p:nvSpPr>
          <p:cNvPr id="253" name="矩形 252">
            <a:extLst>
              <a:ext uri="{FF2B5EF4-FFF2-40B4-BE49-F238E27FC236}">
                <a16:creationId xmlns:a16="http://schemas.microsoft.com/office/drawing/2014/main" id="{9D774EE1-DCB8-4F0E-B947-44039148FBD3}"/>
              </a:ext>
            </a:extLst>
          </p:cNvPr>
          <p:cNvSpPr/>
          <p:nvPr/>
        </p:nvSpPr>
        <p:spPr>
          <a:xfrm>
            <a:off x="4990003" y="2096752"/>
            <a:ext cx="2528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angleIdx13\29,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en-US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=0</a:t>
            </a:r>
            <a:endParaRPr lang="zh-CN" altLang="en-US" sz="1200" dirty="0"/>
          </a:p>
        </p:txBody>
      </p:sp>
      <p:sp>
        <p:nvSpPr>
          <p:cNvPr id="254" name="矩形 253">
            <a:extLst>
              <a:ext uri="{FF2B5EF4-FFF2-40B4-BE49-F238E27FC236}">
                <a16:creationId xmlns:a16="http://schemas.microsoft.com/office/drawing/2014/main" id="{450DCBBD-D2D6-4220-8BA7-4B7E457970D3}"/>
              </a:ext>
            </a:extLst>
          </p:cNvPr>
          <p:cNvSpPr/>
          <p:nvPr/>
        </p:nvSpPr>
        <p:spPr>
          <a:xfrm>
            <a:off x="4990003" y="2964867"/>
            <a:ext cx="2528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angleIdx14\30,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en-US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=0</a:t>
            </a:r>
            <a:endParaRPr lang="zh-CN" altLang="en-US" sz="1200" dirty="0"/>
          </a:p>
        </p:txBody>
      </p:sp>
      <p:sp>
        <p:nvSpPr>
          <p:cNvPr id="257" name="矩形 256">
            <a:extLst>
              <a:ext uri="{FF2B5EF4-FFF2-40B4-BE49-F238E27FC236}">
                <a16:creationId xmlns:a16="http://schemas.microsoft.com/office/drawing/2014/main" id="{C40E8577-DD12-4304-8CB2-181DC7763DD4}"/>
              </a:ext>
            </a:extLst>
          </p:cNvPr>
          <p:cNvSpPr/>
          <p:nvPr/>
        </p:nvSpPr>
        <p:spPr>
          <a:xfrm>
            <a:off x="4951531" y="3767535"/>
            <a:ext cx="2605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angleIdx14\30,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==2nW,</a:t>
            </a:r>
            <a:r>
              <a:rPr lang="zh-CN" altLang="en-US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=0</a:t>
            </a:r>
            <a:endParaRPr lang="zh-CN" altLang="en-US" sz="1200" dirty="0"/>
          </a:p>
        </p:txBody>
      </p:sp>
      <p:sp>
        <p:nvSpPr>
          <p:cNvPr id="258" name="对话气泡: 矩形 257">
            <a:extLst>
              <a:ext uri="{FF2B5EF4-FFF2-40B4-BE49-F238E27FC236}">
                <a16:creationId xmlns:a16="http://schemas.microsoft.com/office/drawing/2014/main" id="{0AB14B87-3E75-4399-A00F-570FEED16427}"/>
              </a:ext>
            </a:extLst>
          </p:cNvPr>
          <p:cNvSpPr/>
          <p:nvPr/>
        </p:nvSpPr>
        <p:spPr>
          <a:xfrm>
            <a:off x="416069" y="1389673"/>
            <a:ext cx="4573934" cy="411309"/>
          </a:xfrm>
          <a:prstGeom prst="wedgeRectCallout">
            <a:avLst>
              <a:gd name="adj1" fmla="val -13913"/>
              <a:gd name="adj2" fmla="val -50093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Inconsistent with the main design target</a:t>
            </a:r>
          </a:p>
        </p:txBody>
      </p:sp>
      <p:sp>
        <p:nvSpPr>
          <p:cNvPr id="265" name="对话气泡: 矩形 264">
            <a:extLst>
              <a:ext uri="{FF2B5EF4-FFF2-40B4-BE49-F238E27FC236}">
                <a16:creationId xmlns:a16="http://schemas.microsoft.com/office/drawing/2014/main" id="{BE115C88-60D1-454F-B82F-FBB71C54A267}"/>
              </a:ext>
            </a:extLst>
          </p:cNvPr>
          <p:cNvSpPr/>
          <p:nvPr/>
        </p:nvSpPr>
        <p:spPr>
          <a:xfrm>
            <a:off x="484255" y="2415721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2,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4,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5,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38, 39, 40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8x8, 16x16, 32x32, 64x64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6" name="对话气泡: 矩形 265">
            <a:extLst>
              <a:ext uri="{FF2B5EF4-FFF2-40B4-BE49-F238E27FC236}">
                <a16:creationId xmlns:a16="http://schemas.microsoft.com/office/drawing/2014/main" id="{1637A053-E45D-488E-8765-95C15E3FEC6C}"/>
              </a:ext>
            </a:extLst>
          </p:cNvPr>
          <p:cNvSpPr/>
          <p:nvPr/>
        </p:nvSpPr>
        <p:spPr>
          <a:xfrm>
            <a:off x="497173" y="3235661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2,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4,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5,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38, 39, 40 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8x16, 16x32, 32x64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7" name="对话气泡: 矩形 266">
            <a:extLst>
              <a:ext uri="{FF2B5EF4-FFF2-40B4-BE49-F238E27FC236}">
                <a16:creationId xmlns:a16="http://schemas.microsoft.com/office/drawing/2014/main" id="{203EEF3D-CD72-402A-BDA4-E1DEF2AA7E39}"/>
              </a:ext>
            </a:extLst>
          </p:cNvPr>
          <p:cNvSpPr/>
          <p:nvPr/>
        </p:nvSpPr>
        <p:spPr>
          <a:xfrm>
            <a:off x="489625" y="4022080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6,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7,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9,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41, 42,4 3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8x8, 16x16, 32x32, 64x64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8" name="对话气泡: 矩形 267">
            <a:extLst>
              <a:ext uri="{FF2B5EF4-FFF2-40B4-BE49-F238E27FC236}">
                <a16:creationId xmlns:a16="http://schemas.microsoft.com/office/drawing/2014/main" id="{CE122FC9-92CA-47AD-AADC-52500C2E6201}"/>
              </a:ext>
            </a:extLst>
          </p:cNvPr>
          <p:cNvSpPr/>
          <p:nvPr/>
        </p:nvSpPr>
        <p:spPr>
          <a:xfrm>
            <a:off x="4849685" y="2379243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28,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29,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30,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31,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58, 59, 60 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8x8, 16x16, 32x32, 64x64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9" name="对话气泡: 矩形 268">
            <a:extLst>
              <a:ext uri="{FF2B5EF4-FFF2-40B4-BE49-F238E27FC236}">
                <a16:creationId xmlns:a16="http://schemas.microsoft.com/office/drawing/2014/main" id="{C1D6CED2-8CC1-4149-961E-C09EA0514F9A}"/>
              </a:ext>
            </a:extLst>
          </p:cNvPr>
          <p:cNvSpPr/>
          <p:nvPr/>
        </p:nvSpPr>
        <p:spPr>
          <a:xfrm>
            <a:off x="4819284" y="3241866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32,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33,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34,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35,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61, 62, 63 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8x8, 16x16, 32x32, 64x64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0" name="对话气泡: 矩形 269">
            <a:extLst>
              <a:ext uri="{FF2B5EF4-FFF2-40B4-BE49-F238E27FC236}">
                <a16:creationId xmlns:a16="http://schemas.microsoft.com/office/drawing/2014/main" id="{ACA0C0A4-EFB4-4B43-A695-ED1CEC7DADFB}"/>
              </a:ext>
            </a:extLst>
          </p:cNvPr>
          <p:cNvSpPr/>
          <p:nvPr/>
        </p:nvSpPr>
        <p:spPr>
          <a:xfrm>
            <a:off x="4819284" y="4030067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32,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33,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34,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35,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61, 62, 63 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8x8, 16x16, 32x32, 64x64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1F7F37D3-9684-4CBE-92B1-B8D6CCA07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79274"/>
              </p:ext>
            </p:extLst>
          </p:nvPr>
        </p:nvGraphicFramePr>
        <p:xfrm>
          <a:off x="497173" y="5000461"/>
          <a:ext cx="8003040" cy="12145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0760">
                  <a:extLst>
                    <a:ext uri="{9D8B030D-6E8A-4147-A177-3AD203B41FA5}">
                      <a16:colId xmlns:a16="http://schemas.microsoft.com/office/drawing/2014/main" val="514896173"/>
                    </a:ext>
                  </a:extLst>
                </a:gridCol>
                <a:gridCol w="2000760">
                  <a:extLst>
                    <a:ext uri="{9D8B030D-6E8A-4147-A177-3AD203B41FA5}">
                      <a16:colId xmlns:a16="http://schemas.microsoft.com/office/drawing/2014/main" val="3627836572"/>
                    </a:ext>
                  </a:extLst>
                </a:gridCol>
                <a:gridCol w="2000760">
                  <a:extLst>
                    <a:ext uri="{9D8B030D-6E8A-4147-A177-3AD203B41FA5}">
                      <a16:colId xmlns:a16="http://schemas.microsoft.com/office/drawing/2014/main" val="3663564348"/>
                    </a:ext>
                  </a:extLst>
                </a:gridCol>
                <a:gridCol w="2000760">
                  <a:extLst>
                    <a:ext uri="{9D8B030D-6E8A-4147-A177-3AD203B41FA5}">
                      <a16:colId xmlns:a16="http://schemas.microsoft.com/office/drawing/2014/main" val="911704633"/>
                    </a:ext>
                  </a:extLst>
                </a:gridCol>
              </a:tblGrid>
              <a:tr h="63084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No. Block sizes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No. GPM modes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No. Total combinations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No. Combinations in the picture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99000"/>
                  </a:ext>
                </a:extLst>
              </a:tr>
              <a:tr h="5836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14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64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896 (100%)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154 (17.2%)</a:t>
                      </a:r>
                      <a:endParaRPr lang="zh-CN" altLang="en-US" sz="1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7071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5488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CA" altLang="zh-CN" b="1" dirty="0"/>
              <a:t>Proposed method</a:t>
            </a:r>
          </a:p>
        </p:txBody>
      </p:sp>
      <p:sp>
        <p:nvSpPr>
          <p:cNvPr id="5" name="文本框 4"/>
          <p:cNvSpPr txBox="1"/>
          <p:nvPr/>
        </p:nvSpPr>
        <p:spPr bwMode="auto">
          <a:xfrm>
            <a:off x="240827" y="660729"/>
            <a:ext cx="836148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endParaRPr lang="en-US" altLang="zh-CN" sz="700" b="1" dirty="0"/>
          </a:p>
          <a:p>
            <a:r>
              <a:rPr lang="en-US" altLang="zh-CN" dirty="0"/>
              <a:t>Turn </a:t>
            </a:r>
            <a:r>
              <a:rPr lang="en-US" altLang="zh-CN" dirty="0" err="1"/>
              <a:t>shiftHor</a:t>
            </a:r>
            <a:r>
              <a:rPr lang="en-US" altLang="zh-CN" dirty="0"/>
              <a:t> to the direction with wider line interval</a:t>
            </a:r>
          </a:p>
        </p:txBody>
      </p:sp>
      <p:pic>
        <p:nvPicPr>
          <p:cNvPr id="5122" name="图片 160">
            <a:extLst>
              <a:ext uri="{FF2B5EF4-FFF2-40B4-BE49-F238E27FC236}">
                <a16:creationId xmlns:a16="http://schemas.microsoft.com/office/drawing/2014/main" id="{181CC9E6-4B02-4DD1-AC80-623C5620D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965" y="1644039"/>
            <a:ext cx="63817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图片 51">
            <a:extLst>
              <a:ext uri="{FF2B5EF4-FFF2-40B4-BE49-F238E27FC236}">
                <a16:creationId xmlns:a16="http://schemas.microsoft.com/office/drawing/2014/main" id="{69D07221-FDFF-42A5-B7C5-BFBE84B08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379" y="1691664"/>
            <a:ext cx="8191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" name="图片 209">
            <a:extLst>
              <a:ext uri="{FF2B5EF4-FFF2-40B4-BE49-F238E27FC236}">
                <a16:creationId xmlns:a16="http://schemas.microsoft.com/office/drawing/2014/main" id="{B0B6E47B-8F90-4CA2-9544-BA213B3E03C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412" y="2495046"/>
            <a:ext cx="335280" cy="780415"/>
          </a:xfrm>
          <a:prstGeom prst="rect">
            <a:avLst/>
          </a:prstGeom>
          <a:noFill/>
        </p:spPr>
      </p:pic>
      <p:pic>
        <p:nvPicPr>
          <p:cNvPr id="215" name="图片 214">
            <a:extLst>
              <a:ext uri="{FF2B5EF4-FFF2-40B4-BE49-F238E27FC236}">
                <a16:creationId xmlns:a16="http://schemas.microsoft.com/office/drawing/2014/main" id="{FE96B0AE-85A9-4055-85A6-130929AE386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569" y="2543941"/>
            <a:ext cx="572770" cy="682625"/>
          </a:xfrm>
          <a:prstGeom prst="rect">
            <a:avLst/>
          </a:prstGeom>
          <a:noFill/>
        </p:spPr>
      </p:pic>
      <p:pic>
        <p:nvPicPr>
          <p:cNvPr id="221" name="图片 220">
            <a:extLst>
              <a:ext uri="{FF2B5EF4-FFF2-40B4-BE49-F238E27FC236}">
                <a16:creationId xmlns:a16="http://schemas.microsoft.com/office/drawing/2014/main" id="{B86718B4-BE8E-4149-B684-70BFB5CC50B5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772" y="3287078"/>
            <a:ext cx="670560" cy="817245"/>
          </a:xfrm>
          <a:prstGeom prst="rect">
            <a:avLst/>
          </a:prstGeom>
          <a:noFill/>
        </p:spPr>
      </p:pic>
      <p:pic>
        <p:nvPicPr>
          <p:cNvPr id="222" name="图片 221">
            <a:extLst>
              <a:ext uri="{FF2B5EF4-FFF2-40B4-BE49-F238E27FC236}">
                <a16:creationId xmlns:a16="http://schemas.microsoft.com/office/drawing/2014/main" id="{5B8D93FF-114F-48D6-AFB5-A5337FAD82B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442" y="3351213"/>
            <a:ext cx="835025" cy="688975"/>
          </a:xfrm>
          <a:prstGeom prst="rect">
            <a:avLst/>
          </a:prstGeom>
          <a:noFill/>
        </p:spPr>
      </p:pic>
      <p:pic>
        <p:nvPicPr>
          <p:cNvPr id="223" name="图片 222">
            <a:extLst>
              <a:ext uri="{FF2B5EF4-FFF2-40B4-BE49-F238E27FC236}">
                <a16:creationId xmlns:a16="http://schemas.microsoft.com/office/drawing/2014/main" id="{B3126740-CD54-444B-A1B4-6547FE2AAC0D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772" y="4153852"/>
            <a:ext cx="670560" cy="817245"/>
          </a:xfrm>
          <a:prstGeom prst="rect">
            <a:avLst/>
          </a:prstGeom>
          <a:noFill/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E0856F2E-D4C6-4364-A56F-365EE0D199D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442" y="4217987"/>
            <a:ext cx="835025" cy="688975"/>
          </a:xfrm>
          <a:prstGeom prst="rect">
            <a:avLst/>
          </a:prstGeom>
          <a:noFill/>
        </p:spPr>
      </p:pic>
      <p:pic>
        <p:nvPicPr>
          <p:cNvPr id="231" name="图片 230">
            <a:extLst>
              <a:ext uri="{FF2B5EF4-FFF2-40B4-BE49-F238E27FC236}">
                <a16:creationId xmlns:a16="http://schemas.microsoft.com/office/drawing/2014/main" id="{D20FA257-701C-4AD5-9FCE-591C7BD4CCC8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012" y="5031554"/>
            <a:ext cx="640080" cy="780415"/>
          </a:xfrm>
          <a:prstGeom prst="rect">
            <a:avLst/>
          </a:prstGeom>
          <a:noFill/>
        </p:spPr>
      </p:pic>
      <p:pic>
        <p:nvPicPr>
          <p:cNvPr id="234" name="图片 233">
            <a:extLst>
              <a:ext uri="{FF2B5EF4-FFF2-40B4-BE49-F238E27FC236}">
                <a16:creationId xmlns:a16="http://schemas.microsoft.com/office/drawing/2014/main" id="{8D55A9EC-19D6-4050-B9C0-9B21C8A4294D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474" y="5083306"/>
            <a:ext cx="822960" cy="676910"/>
          </a:xfrm>
          <a:prstGeom prst="rect">
            <a:avLst/>
          </a:prstGeom>
          <a:noFill/>
        </p:spPr>
      </p:pic>
      <p:pic>
        <p:nvPicPr>
          <p:cNvPr id="235" name="图片 234">
            <a:extLst>
              <a:ext uri="{FF2B5EF4-FFF2-40B4-BE49-F238E27FC236}">
                <a16:creationId xmlns:a16="http://schemas.microsoft.com/office/drawing/2014/main" id="{D40BE975-4586-447A-AE0B-518F8DB9836E}"/>
              </a:ext>
            </a:extLst>
          </p:cNvPr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412" y="5876406"/>
            <a:ext cx="335280" cy="780415"/>
          </a:xfrm>
          <a:prstGeom prst="rect">
            <a:avLst/>
          </a:prstGeom>
          <a:noFill/>
        </p:spPr>
      </p:pic>
      <p:pic>
        <p:nvPicPr>
          <p:cNvPr id="236" name="图片 235">
            <a:extLst>
              <a:ext uri="{FF2B5EF4-FFF2-40B4-BE49-F238E27FC236}">
                <a16:creationId xmlns:a16="http://schemas.microsoft.com/office/drawing/2014/main" id="{4E6162EA-043A-48E4-BA81-71CC0884CDBA}"/>
              </a:ext>
            </a:extLst>
          </p:cNvPr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394" y="5925301"/>
            <a:ext cx="579120" cy="682625"/>
          </a:xfrm>
          <a:prstGeom prst="rect">
            <a:avLst/>
          </a:prstGeom>
          <a:noFill/>
        </p:spPr>
      </p:pic>
      <p:sp>
        <p:nvSpPr>
          <p:cNvPr id="243" name="矩形 242">
            <a:extLst>
              <a:ext uri="{FF2B5EF4-FFF2-40B4-BE49-F238E27FC236}">
                <a16:creationId xmlns:a16="http://schemas.microsoft.com/office/drawing/2014/main" id="{3BED261D-2A18-4B2C-84CA-F7EDD865DB4E}"/>
              </a:ext>
            </a:extLst>
          </p:cNvPr>
          <p:cNvSpPr/>
          <p:nvPr/>
        </p:nvSpPr>
        <p:spPr>
          <a:xfrm>
            <a:off x="616515" y="3565677"/>
            <a:ext cx="1659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angleIdx3\19,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endParaRPr lang="zh-CN" altLang="en-US" sz="1200" dirty="0"/>
          </a:p>
        </p:txBody>
      </p:sp>
      <p:sp>
        <p:nvSpPr>
          <p:cNvPr id="244" name="矩形 243">
            <a:extLst>
              <a:ext uri="{FF2B5EF4-FFF2-40B4-BE49-F238E27FC236}">
                <a16:creationId xmlns:a16="http://schemas.microsoft.com/office/drawing/2014/main" id="{CB836C3C-8FC7-4E82-96E5-ED2434BD19F1}"/>
              </a:ext>
            </a:extLst>
          </p:cNvPr>
          <p:cNvSpPr/>
          <p:nvPr/>
        </p:nvSpPr>
        <p:spPr>
          <a:xfrm>
            <a:off x="616515" y="1936152"/>
            <a:ext cx="1659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angleIdx2\18,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endParaRPr lang="zh-CN" altLang="en-US" sz="1200" dirty="0"/>
          </a:p>
        </p:txBody>
      </p:sp>
      <p:sp>
        <p:nvSpPr>
          <p:cNvPr id="252" name="矩形 251">
            <a:extLst>
              <a:ext uri="{FF2B5EF4-FFF2-40B4-BE49-F238E27FC236}">
                <a16:creationId xmlns:a16="http://schemas.microsoft.com/office/drawing/2014/main" id="{1D69E3A3-4763-48C9-8EB3-DD3EEECEE88F}"/>
              </a:ext>
            </a:extLst>
          </p:cNvPr>
          <p:cNvSpPr/>
          <p:nvPr/>
        </p:nvSpPr>
        <p:spPr>
          <a:xfrm>
            <a:off x="578043" y="2758831"/>
            <a:ext cx="1736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angleIdx2\18,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==2nW</a:t>
            </a:r>
            <a:endParaRPr lang="zh-CN" altLang="en-US" sz="1200" dirty="0"/>
          </a:p>
        </p:txBody>
      </p:sp>
      <p:sp>
        <p:nvSpPr>
          <p:cNvPr id="253" name="矩形 252">
            <a:extLst>
              <a:ext uri="{FF2B5EF4-FFF2-40B4-BE49-F238E27FC236}">
                <a16:creationId xmlns:a16="http://schemas.microsoft.com/office/drawing/2014/main" id="{9D774EE1-DCB8-4F0E-B947-44039148FBD3}"/>
              </a:ext>
            </a:extLst>
          </p:cNvPr>
          <p:cNvSpPr/>
          <p:nvPr/>
        </p:nvSpPr>
        <p:spPr>
          <a:xfrm>
            <a:off x="578043" y="4328931"/>
            <a:ext cx="1736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angleIdx13\29,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endParaRPr lang="zh-CN" altLang="en-US" sz="1200" dirty="0"/>
          </a:p>
        </p:txBody>
      </p:sp>
      <p:sp>
        <p:nvSpPr>
          <p:cNvPr id="254" name="矩形 253">
            <a:extLst>
              <a:ext uri="{FF2B5EF4-FFF2-40B4-BE49-F238E27FC236}">
                <a16:creationId xmlns:a16="http://schemas.microsoft.com/office/drawing/2014/main" id="{450DCBBD-D2D6-4220-8BA7-4B7E457970D3}"/>
              </a:ext>
            </a:extLst>
          </p:cNvPr>
          <p:cNvSpPr/>
          <p:nvPr/>
        </p:nvSpPr>
        <p:spPr>
          <a:xfrm>
            <a:off x="578043" y="5197046"/>
            <a:ext cx="1736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angleIdx14\30,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endParaRPr lang="zh-CN" altLang="en-US" sz="1200" dirty="0"/>
          </a:p>
        </p:txBody>
      </p:sp>
      <p:sp>
        <p:nvSpPr>
          <p:cNvPr id="255" name="矩形 254">
            <a:extLst>
              <a:ext uri="{FF2B5EF4-FFF2-40B4-BE49-F238E27FC236}">
                <a16:creationId xmlns:a16="http://schemas.microsoft.com/office/drawing/2014/main" id="{A6A04910-9B08-49A4-B5C1-7C2F0807A0F3}"/>
              </a:ext>
            </a:extLst>
          </p:cNvPr>
          <p:cNvSpPr/>
          <p:nvPr/>
        </p:nvSpPr>
        <p:spPr>
          <a:xfrm>
            <a:off x="2457446" y="1306311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Current: </a:t>
            </a:r>
            <a:r>
              <a:rPr lang="en-US" altLang="zh-CN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=0</a:t>
            </a:r>
            <a:endParaRPr lang="zh-CN" altLang="en-US" dirty="0"/>
          </a:p>
        </p:txBody>
      </p:sp>
      <p:sp>
        <p:nvSpPr>
          <p:cNvPr id="256" name="矩形 255">
            <a:extLst>
              <a:ext uri="{FF2B5EF4-FFF2-40B4-BE49-F238E27FC236}">
                <a16:creationId xmlns:a16="http://schemas.microsoft.com/office/drawing/2014/main" id="{EAC6BA34-E856-4748-AFCE-DFDC8675F9E5}"/>
              </a:ext>
            </a:extLst>
          </p:cNvPr>
          <p:cNvSpPr/>
          <p:nvPr/>
        </p:nvSpPr>
        <p:spPr>
          <a:xfrm>
            <a:off x="6455149" y="1377025"/>
            <a:ext cx="16097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Ideal: </a:t>
            </a:r>
            <a:r>
              <a:rPr lang="en-US" altLang="zh-CN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=1</a:t>
            </a:r>
            <a:endParaRPr lang="zh-CN" altLang="en-US" dirty="0"/>
          </a:p>
        </p:txBody>
      </p:sp>
      <p:sp>
        <p:nvSpPr>
          <p:cNvPr id="257" name="矩形 256">
            <a:extLst>
              <a:ext uri="{FF2B5EF4-FFF2-40B4-BE49-F238E27FC236}">
                <a16:creationId xmlns:a16="http://schemas.microsoft.com/office/drawing/2014/main" id="{C40E8577-DD12-4304-8CB2-181DC7763DD4}"/>
              </a:ext>
            </a:extLst>
          </p:cNvPr>
          <p:cNvSpPr/>
          <p:nvPr/>
        </p:nvSpPr>
        <p:spPr>
          <a:xfrm>
            <a:off x="539571" y="5999714"/>
            <a:ext cx="18133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angleIdx14\30, </a:t>
            </a:r>
            <a:r>
              <a:rPr lang="en-US" altLang="zh-CN" sz="1200" kern="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sz="12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==2nW</a:t>
            </a:r>
            <a:endParaRPr lang="zh-CN" altLang="en-US" sz="1200" dirty="0"/>
          </a:p>
        </p:txBody>
      </p:sp>
      <p:sp>
        <p:nvSpPr>
          <p:cNvPr id="265" name="对话气泡: 矩形 264">
            <a:extLst>
              <a:ext uri="{FF2B5EF4-FFF2-40B4-BE49-F238E27FC236}">
                <a16:creationId xmlns:a16="http://schemas.microsoft.com/office/drawing/2014/main" id="{BE115C88-60D1-454F-B82F-FBB71C54A267}"/>
              </a:ext>
            </a:extLst>
          </p:cNvPr>
          <p:cNvSpPr/>
          <p:nvPr/>
        </p:nvSpPr>
        <p:spPr>
          <a:xfrm>
            <a:off x="407324" y="2213151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2,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4,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5,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38, 39, 40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8x8, 16x16, 32x32, 64x64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6" name="对话气泡: 矩形 265">
            <a:extLst>
              <a:ext uri="{FF2B5EF4-FFF2-40B4-BE49-F238E27FC236}">
                <a16:creationId xmlns:a16="http://schemas.microsoft.com/office/drawing/2014/main" id="{1637A053-E45D-488E-8765-95C15E3FEC6C}"/>
              </a:ext>
            </a:extLst>
          </p:cNvPr>
          <p:cNvSpPr/>
          <p:nvPr/>
        </p:nvSpPr>
        <p:spPr>
          <a:xfrm>
            <a:off x="420242" y="3033091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2,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4,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5,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38, 39, 40 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8x16, 16x32, 32x64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7" name="对话气泡: 矩形 266">
            <a:extLst>
              <a:ext uri="{FF2B5EF4-FFF2-40B4-BE49-F238E27FC236}">
                <a16:creationId xmlns:a16="http://schemas.microsoft.com/office/drawing/2014/main" id="{203EEF3D-CD72-402A-BDA4-E1DEF2AA7E39}"/>
              </a:ext>
            </a:extLst>
          </p:cNvPr>
          <p:cNvSpPr/>
          <p:nvPr/>
        </p:nvSpPr>
        <p:spPr>
          <a:xfrm>
            <a:off x="412694" y="3819510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6,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7,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9,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41, 42,4 3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8x8, 16x16, 32x32, 64x64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8" name="对话气泡: 矩形 267">
            <a:extLst>
              <a:ext uri="{FF2B5EF4-FFF2-40B4-BE49-F238E27FC236}">
                <a16:creationId xmlns:a16="http://schemas.microsoft.com/office/drawing/2014/main" id="{CE122FC9-92CA-47AD-AADC-52500C2E6201}"/>
              </a:ext>
            </a:extLst>
          </p:cNvPr>
          <p:cNvSpPr/>
          <p:nvPr/>
        </p:nvSpPr>
        <p:spPr>
          <a:xfrm>
            <a:off x="437725" y="4611422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28,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29,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30,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31,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58, 59, 60 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8x8, 16x16, 32x32, 64x64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9" name="对话气泡: 矩形 268">
            <a:extLst>
              <a:ext uri="{FF2B5EF4-FFF2-40B4-BE49-F238E27FC236}">
                <a16:creationId xmlns:a16="http://schemas.microsoft.com/office/drawing/2014/main" id="{C1D6CED2-8CC1-4149-961E-C09EA0514F9A}"/>
              </a:ext>
            </a:extLst>
          </p:cNvPr>
          <p:cNvSpPr/>
          <p:nvPr/>
        </p:nvSpPr>
        <p:spPr>
          <a:xfrm>
            <a:off x="407324" y="5474045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32,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33,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34,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35,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61, 62, 63 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8x8, 16x16, 32x32, 64x64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0" name="对话气泡: 矩形 269">
            <a:extLst>
              <a:ext uri="{FF2B5EF4-FFF2-40B4-BE49-F238E27FC236}">
                <a16:creationId xmlns:a16="http://schemas.microsoft.com/office/drawing/2014/main" id="{ACA0C0A4-EFB4-4B43-A695-ED1CEC7DADFB}"/>
              </a:ext>
            </a:extLst>
          </p:cNvPr>
          <p:cNvSpPr/>
          <p:nvPr/>
        </p:nvSpPr>
        <p:spPr>
          <a:xfrm>
            <a:off x="407324" y="6262246"/>
            <a:ext cx="2668385" cy="538773"/>
          </a:xfrm>
          <a:prstGeom prst="wedgeRectCallout">
            <a:avLst>
              <a:gd name="adj1" fmla="val -17302"/>
              <a:gd name="adj2" fmla="val -47821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err="1">
                <a:solidFill>
                  <a:schemeClr val="bg2">
                    <a:lumMod val="25000"/>
                  </a:schemeClr>
                </a:solidFill>
              </a:rPr>
              <a:t>Gpm_mode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32,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33,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34,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35,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61, 62, 63 </a:t>
            </a:r>
          </a:p>
          <a:p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</a:rPr>
              <a:t>Block Size: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8x8, 16x16, 32x32, 64x64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BF393EE9-302B-4FD4-B313-595B21966382}"/>
              </a:ext>
            </a:extLst>
          </p:cNvPr>
          <p:cNvSpPr/>
          <p:nvPr/>
        </p:nvSpPr>
        <p:spPr>
          <a:xfrm>
            <a:off x="4692528" y="3462763"/>
            <a:ext cx="1230284" cy="3479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543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矩形 222">
            <a:extLst>
              <a:ext uri="{FF2B5EF4-FFF2-40B4-BE49-F238E27FC236}">
                <a16:creationId xmlns:a16="http://schemas.microsoft.com/office/drawing/2014/main" id="{A31DED53-CA4F-41B5-B193-E8CC776AFAEA}"/>
              </a:ext>
            </a:extLst>
          </p:cNvPr>
          <p:cNvSpPr/>
          <p:nvPr/>
        </p:nvSpPr>
        <p:spPr>
          <a:xfrm>
            <a:off x="348332" y="3620510"/>
            <a:ext cx="8361484" cy="1287859"/>
          </a:xfrm>
          <a:prstGeom prst="rect">
            <a:avLst/>
          </a:prstGeom>
          <a:solidFill>
            <a:srgbClr val="DEEBF7">
              <a:alpha val="5019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矩形 230">
            <a:extLst>
              <a:ext uri="{FF2B5EF4-FFF2-40B4-BE49-F238E27FC236}">
                <a16:creationId xmlns:a16="http://schemas.microsoft.com/office/drawing/2014/main" id="{1298D48D-7BBC-4403-9B55-174F499D3D18}"/>
              </a:ext>
            </a:extLst>
          </p:cNvPr>
          <p:cNvSpPr/>
          <p:nvPr/>
        </p:nvSpPr>
        <p:spPr>
          <a:xfrm>
            <a:off x="348332" y="2360849"/>
            <a:ext cx="8361484" cy="12596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 err="1"/>
              <a:t>shiftHor</a:t>
            </a:r>
            <a:r>
              <a:rPr lang="en-US" altLang="zh-CN" b="1" dirty="0"/>
              <a:t> calculation method</a:t>
            </a:r>
          </a:p>
        </p:txBody>
      </p:sp>
      <p:sp>
        <p:nvSpPr>
          <p:cNvPr id="7" name="文本框 4"/>
          <p:cNvSpPr txBox="1"/>
          <p:nvPr/>
        </p:nvSpPr>
        <p:spPr bwMode="auto">
          <a:xfrm>
            <a:off x="281986" y="5100478"/>
            <a:ext cx="8361485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endParaRPr lang="en-US" altLang="zh-CN" sz="7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No matter what is the mode and block size, the </a:t>
            </a:r>
            <a:r>
              <a:rPr lang="en-US" altLang="zh-CN" dirty="0" err="1"/>
              <a:t>shiftHor</a:t>
            </a:r>
            <a:r>
              <a:rPr lang="en-US" altLang="zh-CN" dirty="0"/>
              <a:t> identify the wider interval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zh-CN" dirty="0"/>
              <a:t>Calculation complexity is at the same level with the original design</a:t>
            </a:r>
            <a:endParaRPr lang="en-US" altLang="zh-CN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3E1ACD6-836E-4AD4-9CBD-D8DD53444DC4}"/>
              </a:ext>
            </a:extLst>
          </p:cNvPr>
          <p:cNvSpPr/>
          <p:nvPr/>
        </p:nvSpPr>
        <p:spPr>
          <a:xfrm>
            <a:off x="593155" y="2770981"/>
            <a:ext cx="7739149" cy="67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hwRatio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=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 / 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				</a:t>
            </a:r>
          </a:p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= (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 % 16  = =  8  | |  ( 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 % 16  !=  0  &amp;&amp; 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hwRatio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&gt; 0 ) ) ? 0 : 1	</a:t>
            </a:r>
            <a:endParaRPr lang="zh-CN" altLang="zh-CN" sz="2000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05F6CAB-7C4D-4C38-9927-9D1C03E38823}"/>
              </a:ext>
            </a:extLst>
          </p:cNvPr>
          <p:cNvSpPr/>
          <p:nvPr/>
        </p:nvSpPr>
        <p:spPr>
          <a:xfrm>
            <a:off x="447283" y="4339561"/>
            <a:ext cx="83614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r>
              <a:rPr lang="en-CA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= (</a:t>
            </a:r>
            <a:r>
              <a:rPr lang="en-CA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CA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&lt;&lt; (</a:t>
            </a:r>
            <a:r>
              <a:rPr lang="en-CA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CA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% 16 &gt; 8 ? (16 – </a:t>
            </a:r>
            <a:r>
              <a:rPr lang="en-CA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CA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% 16) : </a:t>
            </a:r>
            <a:r>
              <a:rPr lang="en-CA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r>
              <a:rPr lang="en-CA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% 16)) &lt; (</a:t>
            </a:r>
            <a:r>
              <a:rPr lang="en-CA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CA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&lt;&lt; 4) ? 1 : 0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E3040FD-4D16-439C-9841-0917AA8930DB}"/>
              </a:ext>
            </a:extLst>
          </p:cNvPr>
          <p:cNvSpPr/>
          <p:nvPr/>
        </p:nvSpPr>
        <p:spPr>
          <a:xfrm>
            <a:off x="447283" y="2452855"/>
            <a:ext cx="28216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Current calculation in VVC D8:</a:t>
            </a:r>
            <a:endParaRPr lang="zh-CN" altLang="en-US" dirty="0"/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id="{2667F92D-6C3A-4978-A86B-036FD23E6B1B}"/>
              </a:ext>
            </a:extLst>
          </p:cNvPr>
          <p:cNvSpPr/>
          <p:nvPr/>
        </p:nvSpPr>
        <p:spPr>
          <a:xfrm>
            <a:off x="447283" y="3940833"/>
            <a:ext cx="10070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Proposed: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ECC6DDA-5FEE-4E6A-B7B4-62C156D165D4}"/>
              </a:ext>
            </a:extLst>
          </p:cNvPr>
          <p:cNvSpPr/>
          <p:nvPr/>
        </p:nvSpPr>
        <p:spPr>
          <a:xfrm>
            <a:off x="1532568" y="1528181"/>
            <a:ext cx="16373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nH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 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nW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angleIdx</a:t>
            </a:r>
            <a:endParaRPr lang="zh-CN" altLang="en-US" dirty="0"/>
          </a:p>
        </p:txBody>
      </p:sp>
      <p:sp>
        <p:nvSpPr>
          <p:cNvPr id="224" name="矩形 223">
            <a:extLst>
              <a:ext uri="{FF2B5EF4-FFF2-40B4-BE49-F238E27FC236}">
                <a16:creationId xmlns:a16="http://schemas.microsoft.com/office/drawing/2014/main" id="{7647F022-6EB6-4C43-BB79-C5AB01309AD9}"/>
              </a:ext>
            </a:extLst>
          </p:cNvPr>
          <p:cNvSpPr/>
          <p:nvPr/>
        </p:nvSpPr>
        <p:spPr>
          <a:xfrm>
            <a:off x="3606390" y="1330647"/>
            <a:ext cx="964276" cy="8156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Calc.</a:t>
            </a:r>
            <a:endParaRPr lang="zh-CN" altLang="en-US" dirty="0"/>
          </a:p>
        </p:txBody>
      </p:sp>
      <p:sp>
        <p:nvSpPr>
          <p:cNvPr id="225" name="箭头: 右 224">
            <a:extLst>
              <a:ext uri="{FF2B5EF4-FFF2-40B4-BE49-F238E27FC236}">
                <a16:creationId xmlns:a16="http://schemas.microsoft.com/office/drawing/2014/main" id="{A73166A6-EE2B-4A4F-A740-60E2BFF894E4}"/>
              </a:ext>
            </a:extLst>
          </p:cNvPr>
          <p:cNvSpPr/>
          <p:nvPr/>
        </p:nvSpPr>
        <p:spPr>
          <a:xfrm>
            <a:off x="3186231" y="1671103"/>
            <a:ext cx="403867" cy="1519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箭头: 右 221">
            <a:extLst>
              <a:ext uri="{FF2B5EF4-FFF2-40B4-BE49-F238E27FC236}">
                <a16:creationId xmlns:a16="http://schemas.microsoft.com/office/drawing/2014/main" id="{B593F936-366C-4D64-B024-BD486D41E0BA}"/>
              </a:ext>
            </a:extLst>
          </p:cNvPr>
          <p:cNvSpPr/>
          <p:nvPr/>
        </p:nvSpPr>
        <p:spPr>
          <a:xfrm>
            <a:off x="4570666" y="1656664"/>
            <a:ext cx="403867" cy="1448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矩形 225">
            <a:extLst>
              <a:ext uri="{FF2B5EF4-FFF2-40B4-BE49-F238E27FC236}">
                <a16:creationId xmlns:a16="http://schemas.microsoft.com/office/drawing/2014/main" id="{F8E9A32A-7F5B-4587-A5C3-61766AE9E129}"/>
              </a:ext>
            </a:extLst>
          </p:cNvPr>
          <p:cNvSpPr/>
          <p:nvPr/>
        </p:nvSpPr>
        <p:spPr>
          <a:xfrm>
            <a:off x="5007117" y="1547642"/>
            <a:ext cx="8707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shiftHor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5829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C3B6C26D-9FA8-4182-9D7B-79046138E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383074"/>
              </p:ext>
            </p:extLst>
          </p:nvPr>
        </p:nvGraphicFramePr>
        <p:xfrm>
          <a:off x="985832" y="1028120"/>
          <a:ext cx="6486384" cy="238782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545486">
                  <a:extLst>
                    <a:ext uri="{9D8B030D-6E8A-4147-A177-3AD203B41FA5}">
                      <a16:colId xmlns:a16="http://schemas.microsoft.com/office/drawing/2014/main" val="1961121162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1727308910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1488017004"/>
                    </a:ext>
                  </a:extLst>
                </a:gridCol>
                <a:gridCol w="993394">
                  <a:extLst>
                    <a:ext uri="{9D8B030D-6E8A-4147-A177-3AD203B41FA5}">
                      <a16:colId xmlns:a16="http://schemas.microsoft.com/office/drawing/2014/main" val="3396417845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1028795984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3897154940"/>
                    </a:ext>
                  </a:extLst>
                </a:gridCol>
              </a:tblGrid>
              <a:tr h="201780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Random Access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179833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 VTM8.0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8083407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Y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U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V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EncT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DecT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803860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A1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-0.09%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77507222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A2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-0.05%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0.09%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76869843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B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99163348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C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-0.18%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091692227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1998136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Overall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532223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D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75519407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F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677728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448A7FA-B0F4-4366-ADEF-9A68DB0C5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939143"/>
              </p:ext>
            </p:extLst>
          </p:nvPr>
        </p:nvGraphicFramePr>
        <p:xfrm>
          <a:off x="985830" y="3775842"/>
          <a:ext cx="6486382" cy="2319824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545485">
                  <a:extLst>
                    <a:ext uri="{9D8B030D-6E8A-4147-A177-3AD203B41FA5}">
                      <a16:colId xmlns:a16="http://schemas.microsoft.com/office/drawing/2014/main" val="2015851120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2419391449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2323003393"/>
                    </a:ext>
                  </a:extLst>
                </a:gridCol>
                <a:gridCol w="993393">
                  <a:extLst>
                    <a:ext uri="{9D8B030D-6E8A-4147-A177-3AD203B41FA5}">
                      <a16:colId xmlns:a16="http://schemas.microsoft.com/office/drawing/2014/main" val="3747140270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3728960559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2003139273"/>
                    </a:ext>
                  </a:extLst>
                </a:gridCol>
              </a:tblGrid>
              <a:tr h="209968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Low Delay B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899400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 VTM8.0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134779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Y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U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V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EncT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DecT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464106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A1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52677761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A2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03427269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B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87476757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C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-0.45%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-0.21%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93%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127475953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0.06%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0.44%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0.48%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93%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87%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711000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Overall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93%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30729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D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-0.09%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103%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5786748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F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0.61%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0.12%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91%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85%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206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FF3289D-E2C9-4CAC-A161-44F81D7CB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F57A449-C4E8-459D-B95A-47C27EF5B9B1}"/>
              </a:ext>
            </a:extLst>
          </p:cNvPr>
          <p:cNvSpPr/>
          <p:nvPr/>
        </p:nvSpPr>
        <p:spPr>
          <a:xfrm>
            <a:off x="199504" y="6143105"/>
            <a:ext cx="3208713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VTM8.0: </a:t>
            </a:r>
            <a:r>
              <a:rPr lang="en-US" altLang="zh-CN" dirty="0" err="1">
                <a:solidFill>
                  <a:schemeClr val="tx1"/>
                </a:solidFill>
              </a:rPr>
              <a:t>BQMall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09A5E12-049C-44FD-8A9D-3D2952EFD8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22C343E-4568-48D0-9EF2-68FD0C737139}"/>
              </a:ext>
            </a:extLst>
          </p:cNvPr>
          <p:cNvSpPr/>
          <p:nvPr/>
        </p:nvSpPr>
        <p:spPr>
          <a:xfrm>
            <a:off x="199504" y="6143105"/>
            <a:ext cx="3208713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proposed: </a:t>
            </a:r>
            <a:r>
              <a:rPr lang="en-US" altLang="zh-CN" dirty="0" err="1">
                <a:solidFill>
                  <a:schemeClr val="tx1"/>
                </a:solidFill>
              </a:rPr>
              <a:t>BQMall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800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41B11D5-7853-495E-A7C3-FE5FD4163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A3B03B3-CCB0-43F8-9670-8E4B38C8CCBA}"/>
              </a:ext>
            </a:extLst>
          </p:cNvPr>
          <p:cNvSpPr/>
          <p:nvPr/>
        </p:nvSpPr>
        <p:spPr>
          <a:xfrm>
            <a:off x="199504" y="6143105"/>
            <a:ext cx="3208713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VTM8.0: </a:t>
            </a:r>
            <a:r>
              <a:rPr lang="en-US" altLang="zh-CN" dirty="0" err="1">
                <a:solidFill>
                  <a:schemeClr val="tx1"/>
                </a:solidFill>
              </a:rPr>
              <a:t>RaceHorses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545727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2755</TotalTime>
  <Words>1335</Words>
  <Application>Microsoft Office PowerPoint</Application>
  <PresentationFormat>全屏显示(4:3)</PresentationFormat>
  <Paragraphs>237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 Unicode MS</vt:lpstr>
      <vt:lpstr>等线</vt:lpstr>
      <vt:lpstr>Arial</vt:lpstr>
      <vt:lpstr>Arial Black</vt:lpstr>
      <vt:lpstr>Cambria Math</vt:lpstr>
      <vt:lpstr>Eras Demi ITC</vt:lpstr>
      <vt:lpstr>Times New Roman</vt:lpstr>
      <vt:lpstr>新实验室模板</vt:lpstr>
      <vt:lpstr>JVET-R0367:  Adjustment of shiftHor calculation in GPM</vt:lpstr>
      <vt:lpstr>GPM merge mode</vt:lpstr>
      <vt:lpstr>Problem statement</vt:lpstr>
      <vt:lpstr>Proposed method</vt:lpstr>
      <vt:lpstr>shiftHor calculation method</vt:lpstr>
      <vt:lpstr>Experimental results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Spec text changes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ma yz</cp:lastModifiedBy>
  <cp:revision>594</cp:revision>
  <dcterms:created xsi:type="dcterms:W3CDTF">2018-12-28T13:08:00Z</dcterms:created>
  <dcterms:modified xsi:type="dcterms:W3CDTF">2020-04-17T11:30:43Z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