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2"/>
  </p:notesMasterIdLst>
  <p:handoutMasterIdLst>
    <p:handoutMasterId r:id="rId13"/>
  </p:handoutMasterIdLst>
  <p:sldIdLst>
    <p:sldId id="315" r:id="rId2"/>
    <p:sldId id="321" r:id="rId3"/>
    <p:sldId id="330" r:id="rId4"/>
    <p:sldId id="331" r:id="rId5"/>
    <p:sldId id="335" r:id="rId6"/>
    <p:sldId id="332" r:id="rId7"/>
    <p:sldId id="333" r:id="rId8"/>
    <p:sldId id="334" r:id="rId9"/>
    <p:sldId id="326" r:id="rId10"/>
    <p:sldId id="320" r:id="rId11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E0B4"/>
    <a:srgbClr val="66CCFF"/>
    <a:srgbClr val="FFEEB9"/>
    <a:srgbClr val="FF9999"/>
    <a:srgbClr val="F3F3FB"/>
    <a:srgbClr val="E7F4F5"/>
    <a:srgbClr val="C9E7E9"/>
    <a:srgbClr val="FFDD71"/>
    <a:srgbClr val="FFE5E5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75" d="100"/>
          <a:sy n="75" d="100"/>
        </p:scale>
        <p:origin x="566" y="43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2020/4/7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Coded Picture Buffer and MinCr in VVC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JVET-R0244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In Annex A, Table A1 specifies the maximum coded picture buffer (CPB) size for each level.</a:t>
            </a:r>
          </a:p>
          <a:p>
            <a:r>
              <a:rPr lang="en-CA" dirty="0"/>
              <a:t>Table A2 and A3 specify the minimum compression ratio (MinCr).</a:t>
            </a:r>
          </a:p>
          <a:p>
            <a:pPr lvl="1"/>
            <a:r>
              <a:rPr lang="en-CA" dirty="0"/>
              <a:t>MinCr is used to guarantee that a picture is compressed by at least the specified amount.</a:t>
            </a:r>
          </a:p>
          <a:p>
            <a:pPr marL="914400" lvl="2" indent="0">
              <a:buNone/>
            </a:pPr>
            <a:endParaRPr lang="en-GB" dirty="0"/>
          </a:p>
          <a:p>
            <a:r>
              <a:rPr lang="en-CA" dirty="0"/>
              <a:t>However, MinCr is not always the limiting factor:</a:t>
            </a:r>
          </a:p>
          <a:p>
            <a:r>
              <a:rPr lang="en-CA" dirty="0"/>
              <a:t>For example, an 8K picture coded at MinCr cannot be stored in the CPB </a:t>
            </a:r>
            <a:r>
              <a:rPr lang="en-CA" sz="1800" dirty="0"/>
              <a:t>(using Main 10 profile, level 6, main tier).</a:t>
            </a:r>
            <a:endParaRPr lang="en-CA" dirty="0"/>
          </a:p>
          <a:p>
            <a:r>
              <a:rPr lang="en-CA" dirty="0"/>
              <a:t>For Main 4:4:4 10 profile, this is the case for several levels.</a:t>
            </a:r>
            <a:endParaRPr lang="en-GB" dirty="0"/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JVET-R0244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12719"/>
          </a:xfrm>
        </p:spPr>
        <p:txBody>
          <a:bodyPr/>
          <a:lstStyle/>
          <a:p>
            <a:r>
              <a:rPr lang="en-GB" dirty="0"/>
              <a:t>Problem:  Main 10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340768"/>
            <a:ext cx="8352000" cy="4923232"/>
          </a:xfrm>
        </p:spPr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ja-JP" dirty="0"/>
              <a:t>JVET-R0244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416425"/>
              </p:ext>
            </p:extLst>
          </p:nvPr>
        </p:nvGraphicFramePr>
        <p:xfrm>
          <a:off x="575999" y="1149679"/>
          <a:ext cx="7812425" cy="3562350"/>
        </p:xfrm>
        <a:graphic>
          <a:graphicData uri="http://schemas.openxmlformats.org/drawingml/2006/table">
            <a:tbl>
              <a:tblPr firstRow="1" firstCol="1" bandRow="1"/>
              <a:tblGrid>
                <a:gridCol w="840045">
                  <a:extLst>
                    <a:ext uri="{9D8B030D-6E8A-4147-A177-3AD203B41FA5}">
                      <a16:colId xmlns:a16="http://schemas.microsoft.com/office/drawing/2014/main" val="2184535146"/>
                    </a:ext>
                  </a:extLst>
                </a:gridCol>
                <a:gridCol w="1008055">
                  <a:extLst>
                    <a:ext uri="{9D8B030D-6E8A-4147-A177-3AD203B41FA5}">
                      <a16:colId xmlns:a16="http://schemas.microsoft.com/office/drawing/2014/main" val="3898304949"/>
                    </a:ext>
                  </a:extLst>
                </a:gridCol>
                <a:gridCol w="840045">
                  <a:extLst>
                    <a:ext uri="{9D8B030D-6E8A-4147-A177-3AD203B41FA5}">
                      <a16:colId xmlns:a16="http://schemas.microsoft.com/office/drawing/2014/main" val="1160000049"/>
                    </a:ext>
                  </a:extLst>
                </a:gridCol>
                <a:gridCol w="1344074">
                  <a:extLst>
                    <a:ext uri="{9D8B030D-6E8A-4147-A177-3AD203B41FA5}">
                      <a16:colId xmlns:a16="http://schemas.microsoft.com/office/drawing/2014/main" val="3480735127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29938130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10899676"/>
                    </a:ext>
                  </a:extLst>
                </a:gridCol>
                <a:gridCol w="1136659">
                  <a:extLst>
                    <a:ext uri="{9D8B030D-6E8A-4147-A177-3AD203B41FA5}">
                      <a16:colId xmlns:a16="http://schemas.microsoft.com/office/drawing/2014/main" val="3744506168"/>
                    </a:ext>
                  </a:extLst>
                </a:gridCol>
                <a:gridCol w="795447">
                  <a:extLst>
                    <a:ext uri="{9D8B030D-6E8A-4147-A177-3AD203B41FA5}">
                      <a16:colId xmlns:a16="http://schemas.microsoft.com/office/drawing/2014/main" val="2987810244"/>
                    </a:ext>
                  </a:extLst>
                </a:gridCol>
              </a:tblGrid>
              <a:tr h="7620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(CpbVclFactor or CpbNalFactor 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Main10</a:t>
                      </a:r>
                      <a:b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compression ratio MinCrBase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coded picture size Main10</a:t>
                      </a:r>
                      <a:b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(bits</a:t>
                      </a:r>
                      <a:b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@ 15bits/sample)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coded pictures in CPB   Main10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833125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6041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276,480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259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921,600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6205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1,843,200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7918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4,147,200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4028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7,372,800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971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8,355,840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1464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8,355,840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171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22,282,240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0163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16,711,680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8334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16,711,680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444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66,846,720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0.9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9904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66,846,720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5045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89,128,960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924152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2D0D85-4758-41D5-A9BC-BCFAE5C86951}"/>
              </a:ext>
            </a:extLst>
          </p:cNvPr>
          <p:cNvSpPr txBox="1">
            <a:spLocks/>
          </p:cNvSpPr>
          <p:nvPr/>
        </p:nvSpPr>
        <p:spPr>
          <a:xfrm>
            <a:off x="3089783" y="4815620"/>
            <a:ext cx="5328591" cy="1403224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600" baseline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4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2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5pPr>
            <a:lvl6pPr marL="25146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400" baseline="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050" baseline="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 baseline="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CA" sz="1100" kern="0" dirty="0"/>
              <a:t>Note that the fields highlighted in green are from Table A.1 or Table A.2 in the spec., other fields are derived from these, CpbVclFactor and MinCrScaleFactor (Table A.3).</a:t>
            </a:r>
            <a:br>
              <a:rPr lang="en-CA" sz="1100" kern="0" dirty="0"/>
            </a:br>
            <a:endParaRPr lang="en-CA" sz="1100" kern="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078C141-25E1-47D3-9237-B6579341E5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1333"/>
              </p:ext>
            </p:extLst>
          </p:nvPr>
        </p:nvGraphicFramePr>
        <p:xfrm>
          <a:off x="1500036" y="5426967"/>
          <a:ext cx="6408713" cy="648072"/>
        </p:xfrm>
        <a:graphic>
          <a:graphicData uri="http://schemas.openxmlformats.org/drawingml/2006/table">
            <a:tbl>
              <a:tblPr/>
              <a:tblGrid>
                <a:gridCol w="1152127">
                  <a:extLst>
                    <a:ext uri="{9D8B030D-6E8A-4147-A177-3AD203B41FA5}">
                      <a16:colId xmlns:a16="http://schemas.microsoft.com/office/drawing/2014/main" val="134318880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83624484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90756268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133318265"/>
                    </a:ext>
                  </a:extLst>
                </a:gridCol>
                <a:gridCol w="1296146">
                  <a:extLst>
                    <a:ext uri="{9D8B030D-6E8A-4147-A177-3AD203B41FA5}">
                      <a16:colId xmlns:a16="http://schemas.microsoft.com/office/drawing/2014/main" val="82681661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Profile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CpbVclFactor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CpbNalFactor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FormatCapabilityFactor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MinCrScaleFactor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19395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1 000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1.875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52647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4:4:4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2 500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2 750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3.750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</a:t>
                      </a:r>
                      <a:endParaRPr lang="en-GB" sz="1400" strike="no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68594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4CD36B3-29EE-4234-8B04-EE2BE9684995}"/>
              </a:ext>
            </a:extLst>
          </p:cNvPr>
          <p:cNvSpPr txBox="1"/>
          <p:nvPr/>
        </p:nvSpPr>
        <p:spPr>
          <a:xfrm>
            <a:off x="1403648" y="5107226"/>
            <a:ext cx="113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Table A.3</a:t>
            </a:r>
          </a:p>
        </p:txBody>
      </p:sp>
    </p:spTree>
    <p:extLst>
      <p:ext uri="{BB962C8B-B14F-4D97-AF65-F5344CB8AC3E}">
        <p14:creationId xmlns:p14="http://schemas.microsoft.com/office/powerpoint/2010/main" val="3561734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12719"/>
          </a:xfrm>
        </p:spPr>
        <p:txBody>
          <a:bodyPr/>
          <a:lstStyle/>
          <a:p>
            <a:r>
              <a:rPr lang="en-GB" dirty="0"/>
              <a:t>Problem:  Main 4:4:4 10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340768"/>
            <a:ext cx="8352000" cy="4923232"/>
          </a:xfrm>
        </p:spPr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ja-JP" dirty="0"/>
              <a:t>JVET-R0244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4056"/>
              </p:ext>
            </p:extLst>
          </p:nvPr>
        </p:nvGraphicFramePr>
        <p:xfrm>
          <a:off x="575999" y="1164880"/>
          <a:ext cx="7812425" cy="3562350"/>
        </p:xfrm>
        <a:graphic>
          <a:graphicData uri="http://schemas.openxmlformats.org/drawingml/2006/table">
            <a:tbl>
              <a:tblPr firstRow="1" firstCol="1" bandRow="1"/>
              <a:tblGrid>
                <a:gridCol w="840045">
                  <a:extLst>
                    <a:ext uri="{9D8B030D-6E8A-4147-A177-3AD203B41FA5}">
                      <a16:colId xmlns:a16="http://schemas.microsoft.com/office/drawing/2014/main" val="2184535146"/>
                    </a:ext>
                  </a:extLst>
                </a:gridCol>
                <a:gridCol w="1008055">
                  <a:extLst>
                    <a:ext uri="{9D8B030D-6E8A-4147-A177-3AD203B41FA5}">
                      <a16:colId xmlns:a16="http://schemas.microsoft.com/office/drawing/2014/main" val="3898304949"/>
                    </a:ext>
                  </a:extLst>
                </a:gridCol>
                <a:gridCol w="840045">
                  <a:extLst>
                    <a:ext uri="{9D8B030D-6E8A-4147-A177-3AD203B41FA5}">
                      <a16:colId xmlns:a16="http://schemas.microsoft.com/office/drawing/2014/main" val="1160000049"/>
                    </a:ext>
                  </a:extLst>
                </a:gridCol>
                <a:gridCol w="1344074">
                  <a:extLst>
                    <a:ext uri="{9D8B030D-6E8A-4147-A177-3AD203B41FA5}">
                      <a16:colId xmlns:a16="http://schemas.microsoft.com/office/drawing/2014/main" val="3480735127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29938130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10899676"/>
                    </a:ext>
                  </a:extLst>
                </a:gridCol>
                <a:gridCol w="1136659">
                  <a:extLst>
                    <a:ext uri="{9D8B030D-6E8A-4147-A177-3AD203B41FA5}">
                      <a16:colId xmlns:a16="http://schemas.microsoft.com/office/drawing/2014/main" val="3744506168"/>
                    </a:ext>
                  </a:extLst>
                </a:gridCol>
                <a:gridCol w="795447">
                  <a:extLst>
                    <a:ext uri="{9D8B030D-6E8A-4147-A177-3AD203B41FA5}">
                      <a16:colId xmlns:a16="http://schemas.microsoft.com/office/drawing/2014/main" val="2987810244"/>
                    </a:ext>
                  </a:extLst>
                </a:gridCol>
              </a:tblGrid>
              <a:tr h="7620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(CpbVclFactor or CpbNalFactor 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Main444_10 (bits)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compression ratio MinCrBase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coded picture size Main444_10 (bits @30bits/sample)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coded pictures in CPB Main444_10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833125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6041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875,000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1,105,920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259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3,750,000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3,686,400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6205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7,500,000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7,372,800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7918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16,588,800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0.9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4028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29,491,200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971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33,423,360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0.9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1464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33,423,360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171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62,500,000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89,128,960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0163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66,846,720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8334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kumimoji="1" lang="en-GB" sz="9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60,000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66,846,720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444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kumimoji="1" lang="en-GB" sz="9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60,000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267,386,880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9904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kumimoji="1" lang="en-GB" sz="9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120,000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267,386,880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5045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356,515,840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924152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2712DA0-3556-4926-82FB-FA0DC091D305}"/>
              </a:ext>
            </a:extLst>
          </p:cNvPr>
          <p:cNvSpPr txBox="1">
            <a:spLocks/>
          </p:cNvSpPr>
          <p:nvPr/>
        </p:nvSpPr>
        <p:spPr>
          <a:xfrm>
            <a:off x="3089783" y="4815620"/>
            <a:ext cx="5328591" cy="1403224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600" baseline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4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2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5pPr>
            <a:lvl6pPr marL="25146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400" baseline="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050" baseline="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 baseline="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CA" sz="1100" kern="0" dirty="0"/>
              <a:t>Note that the fields highlighted in green are from Table A.1 or Table A.2 in the spec., other fields are derived from these, CpbVclFactor and MinCrScaleFactor (Table A.3).</a:t>
            </a:r>
            <a:br>
              <a:rPr lang="en-CA" sz="1100" kern="0" dirty="0"/>
            </a:br>
            <a:endParaRPr lang="en-CA" sz="1100" kern="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41061F-5F19-4D64-8D0C-B9AD1AFB04ED}"/>
              </a:ext>
            </a:extLst>
          </p:cNvPr>
          <p:cNvSpPr txBox="1"/>
          <p:nvPr/>
        </p:nvSpPr>
        <p:spPr>
          <a:xfrm>
            <a:off x="1403648" y="5107226"/>
            <a:ext cx="113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Table A.3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08C1577-C170-4908-BC4E-8146B6C00A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45004"/>
              </p:ext>
            </p:extLst>
          </p:nvPr>
        </p:nvGraphicFramePr>
        <p:xfrm>
          <a:off x="1500036" y="5426967"/>
          <a:ext cx="6408713" cy="648072"/>
        </p:xfrm>
        <a:graphic>
          <a:graphicData uri="http://schemas.openxmlformats.org/drawingml/2006/table">
            <a:tbl>
              <a:tblPr/>
              <a:tblGrid>
                <a:gridCol w="1152127">
                  <a:extLst>
                    <a:ext uri="{9D8B030D-6E8A-4147-A177-3AD203B41FA5}">
                      <a16:colId xmlns:a16="http://schemas.microsoft.com/office/drawing/2014/main" val="134318880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83624484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90756268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133318265"/>
                    </a:ext>
                  </a:extLst>
                </a:gridCol>
                <a:gridCol w="1296146">
                  <a:extLst>
                    <a:ext uri="{9D8B030D-6E8A-4147-A177-3AD203B41FA5}">
                      <a16:colId xmlns:a16="http://schemas.microsoft.com/office/drawing/2014/main" val="82681661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Profile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CpbVclFactor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CpbNalFactor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FormatCapabilityFactor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MinCrScaleFactor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19395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1 000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1.875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52647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4:4:4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2 500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2 750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3.750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</a:t>
                      </a:r>
                      <a:endParaRPr lang="en-GB" sz="1400" strike="no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685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897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12719"/>
          </a:xfrm>
        </p:spPr>
        <p:txBody>
          <a:bodyPr/>
          <a:lstStyle/>
          <a:p>
            <a:r>
              <a:rPr lang="en-GB" dirty="0"/>
              <a:t>Historic differences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340768"/>
            <a:ext cx="8352000" cy="4923232"/>
          </a:xfrm>
        </p:spPr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ja-JP" dirty="0"/>
              <a:t>JVET-R0244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41061F-5F19-4D64-8D0C-B9AD1AFB04ED}"/>
              </a:ext>
            </a:extLst>
          </p:cNvPr>
          <p:cNvSpPr txBox="1"/>
          <p:nvPr/>
        </p:nvSpPr>
        <p:spPr>
          <a:xfrm>
            <a:off x="1403648" y="5107226"/>
            <a:ext cx="113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Table A.3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08C1577-C170-4908-BC4E-8146B6C00AB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00036" y="5426967"/>
          <a:ext cx="6408713" cy="648072"/>
        </p:xfrm>
        <a:graphic>
          <a:graphicData uri="http://schemas.openxmlformats.org/drawingml/2006/table">
            <a:tbl>
              <a:tblPr/>
              <a:tblGrid>
                <a:gridCol w="1152127">
                  <a:extLst>
                    <a:ext uri="{9D8B030D-6E8A-4147-A177-3AD203B41FA5}">
                      <a16:colId xmlns:a16="http://schemas.microsoft.com/office/drawing/2014/main" val="134318880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83624484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90756268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133318265"/>
                    </a:ext>
                  </a:extLst>
                </a:gridCol>
                <a:gridCol w="1296146">
                  <a:extLst>
                    <a:ext uri="{9D8B030D-6E8A-4147-A177-3AD203B41FA5}">
                      <a16:colId xmlns:a16="http://schemas.microsoft.com/office/drawing/2014/main" val="82681661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Profile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CpbVclFactor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CpbNalFactor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FormatCapabilityFactor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MinCrScaleFactor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19395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1 000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1.875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52647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4:4:4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2 500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2 750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3.750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</a:t>
                      </a:r>
                      <a:endParaRPr lang="en-GB" sz="1400" strike="no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68594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3AC2F61-681E-4349-BD43-18BFF409390F}"/>
              </a:ext>
            </a:extLst>
          </p:cNvPr>
          <p:cNvSpPr txBox="1"/>
          <p:nvPr/>
        </p:nvSpPr>
        <p:spPr>
          <a:xfrm>
            <a:off x="971599" y="1268760"/>
            <a:ext cx="759640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In HEVC Version 1,</a:t>
            </a:r>
          </a:p>
          <a:p>
            <a:pPr lvl="1"/>
            <a:r>
              <a:rPr lang="en-GB" sz="2000" dirty="0"/>
              <a:t>Main was developed first, and Table A.3 was duplicated for Main 10.</a:t>
            </a:r>
          </a:p>
          <a:p>
            <a:pPr lvl="1"/>
            <a:endParaRPr lang="en-GB" sz="2000" dirty="0"/>
          </a:p>
          <a:p>
            <a:r>
              <a:rPr lang="en-GB" sz="2000" dirty="0"/>
              <a:t>In HEVC Version 2,</a:t>
            </a:r>
          </a:p>
          <a:p>
            <a:pPr lvl="1"/>
            <a:r>
              <a:rPr lang="en-GB" sz="2000" dirty="0"/>
              <a:t>Entries for the new profiles were equivalent to the Main (4:2:0 8bit) profile, scaled using FormatCapabilityFactor.</a:t>
            </a:r>
          </a:p>
          <a:p>
            <a:pPr lvl="1"/>
            <a:endParaRPr lang="en-GB" sz="2000" dirty="0"/>
          </a:p>
          <a:p>
            <a:r>
              <a:rPr lang="en-GB" sz="2000" dirty="0"/>
              <a:t>Hence in VTM, the relationship between Main 10 and Main 4:4:4 10 is not connected.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764117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340768"/>
            <a:ext cx="8352000" cy="4923232"/>
          </a:xfrm>
        </p:spPr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ja-JP" dirty="0"/>
              <a:t>JVET-R0244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903943"/>
              </p:ext>
            </p:extLst>
          </p:nvPr>
        </p:nvGraphicFramePr>
        <p:xfrm>
          <a:off x="575998" y="1340768"/>
          <a:ext cx="7812425" cy="3562350"/>
        </p:xfrm>
        <a:graphic>
          <a:graphicData uri="http://schemas.openxmlformats.org/drawingml/2006/table">
            <a:tbl>
              <a:tblPr firstRow="1" firstCol="1" bandRow="1"/>
              <a:tblGrid>
                <a:gridCol w="840045">
                  <a:extLst>
                    <a:ext uri="{9D8B030D-6E8A-4147-A177-3AD203B41FA5}">
                      <a16:colId xmlns:a16="http://schemas.microsoft.com/office/drawing/2014/main" val="2184535146"/>
                    </a:ext>
                  </a:extLst>
                </a:gridCol>
                <a:gridCol w="1008055">
                  <a:extLst>
                    <a:ext uri="{9D8B030D-6E8A-4147-A177-3AD203B41FA5}">
                      <a16:colId xmlns:a16="http://schemas.microsoft.com/office/drawing/2014/main" val="3898304949"/>
                    </a:ext>
                  </a:extLst>
                </a:gridCol>
                <a:gridCol w="840045">
                  <a:extLst>
                    <a:ext uri="{9D8B030D-6E8A-4147-A177-3AD203B41FA5}">
                      <a16:colId xmlns:a16="http://schemas.microsoft.com/office/drawing/2014/main" val="1160000049"/>
                    </a:ext>
                  </a:extLst>
                </a:gridCol>
                <a:gridCol w="1344074">
                  <a:extLst>
                    <a:ext uri="{9D8B030D-6E8A-4147-A177-3AD203B41FA5}">
                      <a16:colId xmlns:a16="http://schemas.microsoft.com/office/drawing/2014/main" val="3480735127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29938130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10899676"/>
                    </a:ext>
                  </a:extLst>
                </a:gridCol>
                <a:gridCol w="1136659">
                  <a:extLst>
                    <a:ext uri="{9D8B030D-6E8A-4147-A177-3AD203B41FA5}">
                      <a16:colId xmlns:a16="http://schemas.microsoft.com/office/drawing/2014/main" val="3744506168"/>
                    </a:ext>
                  </a:extLst>
                </a:gridCol>
                <a:gridCol w="795447">
                  <a:extLst>
                    <a:ext uri="{9D8B030D-6E8A-4147-A177-3AD203B41FA5}">
                      <a16:colId xmlns:a16="http://schemas.microsoft.com/office/drawing/2014/main" val="2987810244"/>
                    </a:ext>
                  </a:extLst>
                </a:gridCol>
              </a:tblGrid>
              <a:tr h="7620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(CpbVclFactor or CpbNalFactor 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Main10</a:t>
                      </a:r>
                      <a:b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compression ratio MinCrBase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coded picture size Main10</a:t>
                      </a:r>
                      <a:b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(bits @ 15bits/sample)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coded pictures in CPB   Main10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833125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6041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276,480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259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921,600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6205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1,843,200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7918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4,147,200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4028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7,372,800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971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8,355,840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1464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8,355,840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171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22,282,240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0163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16,711,680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8334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16,711,680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444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strike="sng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80,000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66,846,720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9904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66,846,720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5045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89,128,960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924152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D0D7C0E-1D2E-45F2-AD0E-B26664658E55}"/>
              </a:ext>
            </a:extLst>
          </p:cNvPr>
          <p:cNvSpPr txBox="1">
            <a:spLocks/>
          </p:cNvSpPr>
          <p:nvPr/>
        </p:nvSpPr>
        <p:spPr>
          <a:xfrm>
            <a:off x="576000" y="404664"/>
            <a:ext cx="7164000" cy="800751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GB" kern="0" dirty="0"/>
              <a:t>Proposed Changes:  </a:t>
            </a:r>
            <a:br>
              <a:rPr lang="en-GB" kern="0" dirty="0"/>
            </a:br>
            <a:r>
              <a:rPr lang="en-GB" kern="0" dirty="0"/>
              <a:t>Main 10 profile</a:t>
            </a:r>
          </a:p>
        </p:txBody>
      </p:sp>
    </p:spTree>
    <p:extLst>
      <p:ext uri="{BB962C8B-B14F-4D97-AF65-F5344CB8AC3E}">
        <p14:creationId xmlns:p14="http://schemas.microsoft.com/office/powerpoint/2010/main" val="164285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404664"/>
            <a:ext cx="7164000" cy="800751"/>
          </a:xfrm>
        </p:spPr>
        <p:txBody>
          <a:bodyPr/>
          <a:lstStyle/>
          <a:p>
            <a:r>
              <a:rPr lang="en-GB" dirty="0"/>
              <a:t>Proposed Changes:  </a:t>
            </a:r>
            <a:br>
              <a:rPr lang="en-GB" dirty="0"/>
            </a:br>
            <a:r>
              <a:rPr lang="en-GB" dirty="0"/>
              <a:t>Main 4:4:4 10 profile (Method 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340768"/>
            <a:ext cx="8352000" cy="4923232"/>
          </a:xfrm>
        </p:spPr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ja-JP" dirty="0"/>
              <a:t>JVET-R0244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940907"/>
              </p:ext>
            </p:extLst>
          </p:nvPr>
        </p:nvGraphicFramePr>
        <p:xfrm>
          <a:off x="575998" y="1340768"/>
          <a:ext cx="7812425" cy="3562350"/>
        </p:xfrm>
        <a:graphic>
          <a:graphicData uri="http://schemas.openxmlformats.org/drawingml/2006/table">
            <a:tbl>
              <a:tblPr firstRow="1" firstCol="1" bandRow="1"/>
              <a:tblGrid>
                <a:gridCol w="840045">
                  <a:extLst>
                    <a:ext uri="{9D8B030D-6E8A-4147-A177-3AD203B41FA5}">
                      <a16:colId xmlns:a16="http://schemas.microsoft.com/office/drawing/2014/main" val="2184535146"/>
                    </a:ext>
                  </a:extLst>
                </a:gridCol>
                <a:gridCol w="1008055">
                  <a:extLst>
                    <a:ext uri="{9D8B030D-6E8A-4147-A177-3AD203B41FA5}">
                      <a16:colId xmlns:a16="http://schemas.microsoft.com/office/drawing/2014/main" val="3898304949"/>
                    </a:ext>
                  </a:extLst>
                </a:gridCol>
                <a:gridCol w="840045">
                  <a:extLst>
                    <a:ext uri="{9D8B030D-6E8A-4147-A177-3AD203B41FA5}">
                      <a16:colId xmlns:a16="http://schemas.microsoft.com/office/drawing/2014/main" val="1160000049"/>
                    </a:ext>
                  </a:extLst>
                </a:gridCol>
                <a:gridCol w="1344074">
                  <a:extLst>
                    <a:ext uri="{9D8B030D-6E8A-4147-A177-3AD203B41FA5}">
                      <a16:colId xmlns:a16="http://schemas.microsoft.com/office/drawing/2014/main" val="3480735127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29938130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10899676"/>
                    </a:ext>
                  </a:extLst>
                </a:gridCol>
                <a:gridCol w="1136659">
                  <a:extLst>
                    <a:ext uri="{9D8B030D-6E8A-4147-A177-3AD203B41FA5}">
                      <a16:colId xmlns:a16="http://schemas.microsoft.com/office/drawing/2014/main" val="3744506168"/>
                    </a:ext>
                  </a:extLst>
                </a:gridCol>
                <a:gridCol w="795447">
                  <a:extLst>
                    <a:ext uri="{9D8B030D-6E8A-4147-A177-3AD203B41FA5}">
                      <a16:colId xmlns:a16="http://schemas.microsoft.com/office/drawing/2014/main" val="2987810244"/>
                    </a:ext>
                  </a:extLst>
                </a:gridCol>
              </a:tblGrid>
              <a:tr h="7620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(CpbVclFactor or CpbNalFactor 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Main444_10 (bits)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compression ratio MinCrBase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coded picture size Main444_10 (bits @30bits/sample)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coded pictures in CPB Main444_10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833125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6041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875,000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737,280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259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3,750,000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2,457,600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6205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7,500,000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4,915,200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7918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11,059,200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4028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19,660,800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971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22,282,240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1464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22,282,240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171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62,500,000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59,419,307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0163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44,564,480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8334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44,564,480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444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strike="sng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80,000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178,257,920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9904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178,257,920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5045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237,677,227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92415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9FD14C-A760-4C45-8713-FD58F1EDFF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275528"/>
              </p:ext>
            </p:extLst>
          </p:nvPr>
        </p:nvGraphicFramePr>
        <p:xfrm>
          <a:off x="1500036" y="5426967"/>
          <a:ext cx="6408713" cy="648072"/>
        </p:xfrm>
        <a:graphic>
          <a:graphicData uri="http://schemas.openxmlformats.org/drawingml/2006/table">
            <a:tbl>
              <a:tblPr/>
              <a:tblGrid>
                <a:gridCol w="1152127">
                  <a:extLst>
                    <a:ext uri="{9D8B030D-6E8A-4147-A177-3AD203B41FA5}">
                      <a16:colId xmlns:a16="http://schemas.microsoft.com/office/drawing/2014/main" val="134318880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83624484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90756268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133318265"/>
                    </a:ext>
                  </a:extLst>
                </a:gridCol>
                <a:gridCol w="1296146">
                  <a:extLst>
                    <a:ext uri="{9D8B030D-6E8A-4147-A177-3AD203B41FA5}">
                      <a16:colId xmlns:a16="http://schemas.microsoft.com/office/drawing/2014/main" val="82681661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Profile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CpbVclFactor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CpbNalFactor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FormatCapabilityFactor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MinCrScaleFactor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19395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1 000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1.875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52647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4:4:4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2 500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2 750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3.750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0.75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68594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06D46FF-77DF-405C-BB93-6C4E14CFC85C}"/>
              </a:ext>
            </a:extLst>
          </p:cNvPr>
          <p:cNvSpPr txBox="1"/>
          <p:nvPr/>
        </p:nvSpPr>
        <p:spPr>
          <a:xfrm>
            <a:off x="1403648" y="5107226"/>
            <a:ext cx="113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Table A.3</a:t>
            </a:r>
          </a:p>
        </p:txBody>
      </p:sp>
    </p:spTree>
    <p:extLst>
      <p:ext uri="{BB962C8B-B14F-4D97-AF65-F5344CB8AC3E}">
        <p14:creationId xmlns:p14="http://schemas.microsoft.com/office/powerpoint/2010/main" val="604271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404664"/>
            <a:ext cx="7164000" cy="800751"/>
          </a:xfrm>
        </p:spPr>
        <p:txBody>
          <a:bodyPr/>
          <a:lstStyle/>
          <a:p>
            <a:r>
              <a:rPr lang="en-GB" dirty="0"/>
              <a:t>Proposed Changes:  </a:t>
            </a:r>
            <a:br>
              <a:rPr lang="en-GB" dirty="0"/>
            </a:br>
            <a:r>
              <a:rPr lang="en-GB" dirty="0"/>
              <a:t>Main 4:4:4 10 profile (Method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340768"/>
            <a:ext cx="8352000" cy="4923232"/>
          </a:xfrm>
        </p:spPr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ja-JP" dirty="0"/>
              <a:t>JVET-R0244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461800"/>
              </p:ext>
            </p:extLst>
          </p:nvPr>
        </p:nvGraphicFramePr>
        <p:xfrm>
          <a:off x="575998" y="1340768"/>
          <a:ext cx="7812425" cy="3562350"/>
        </p:xfrm>
        <a:graphic>
          <a:graphicData uri="http://schemas.openxmlformats.org/drawingml/2006/table">
            <a:tbl>
              <a:tblPr firstRow="1" firstCol="1" bandRow="1"/>
              <a:tblGrid>
                <a:gridCol w="840045">
                  <a:extLst>
                    <a:ext uri="{9D8B030D-6E8A-4147-A177-3AD203B41FA5}">
                      <a16:colId xmlns:a16="http://schemas.microsoft.com/office/drawing/2014/main" val="2184535146"/>
                    </a:ext>
                  </a:extLst>
                </a:gridCol>
                <a:gridCol w="1008055">
                  <a:extLst>
                    <a:ext uri="{9D8B030D-6E8A-4147-A177-3AD203B41FA5}">
                      <a16:colId xmlns:a16="http://schemas.microsoft.com/office/drawing/2014/main" val="3898304949"/>
                    </a:ext>
                  </a:extLst>
                </a:gridCol>
                <a:gridCol w="840045">
                  <a:extLst>
                    <a:ext uri="{9D8B030D-6E8A-4147-A177-3AD203B41FA5}">
                      <a16:colId xmlns:a16="http://schemas.microsoft.com/office/drawing/2014/main" val="1160000049"/>
                    </a:ext>
                  </a:extLst>
                </a:gridCol>
                <a:gridCol w="1344074">
                  <a:extLst>
                    <a:ext uri="{9D8B030D-6E8A-4147-A177-3AD203B41FA5}">
                      <a16:colId xmlns:a16="http://schemas.microsoft.com/office/drawing/2014/main" val="3480735127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29938130"/>
                    </a:ext>
                  </a:extLst>
                </a:gridCol>
                <a:gridCol w="924050">
                  <a:extLst>
                    <a:ext uri="{9D8B030D-6E8A-4147-A177-3AD203B41FA5}">
                      <a16:colId xmlns:a16="http://schemas.microsoft.com/office/drawing/2014/main" val="2110899676"/>
                    </a:ext>
                  </a:extLst>
                </a:gridCol>
                <a:gridCol w="1136659">
                  <a:extLst>
                    <a:ext uri="{9D8B030D-6E8A-4147-A177-3AD203B41FA5}">
                      <a16:colId xmlns:a16="http://schemas.microsoft.com/office/drawing/2014/main" val="3744506168"/>
                    </a:ext>
                  </a:extLst>
                </a:gridCol>
                <a:gridCol w="795447">
                  <a:extLst>
                    <a:ext uri="{9D8B030D-6E8A-4147-A177-3AD203B41FA5}">
                      <a16:colId xmlns:a16="http://schemas.microsoft.com/office/drawing/2014/main" val="2987810244"/>
                    </a:ext>
                  </a:extLst>
                </a:gridCol>
              </a:tblGrid>
              <a:tr h="7620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luma picture size MaxLumaPs (samples)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 max luma size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(CpbVclFactor or CpbNalFactor 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CPB size MaxCPB Main444_10 (bits)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compression ratio MinCrBase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Max coded picture size Main444_10 (bits @30bits/sample)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 coded pictures in CPB Main444_10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833125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Main tier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6041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259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1,843,200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6205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3,686,400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7918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8,294,400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4028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14,745,600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971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16,711,680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1464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16,711,680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171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44,564,480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0163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33,423,360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8334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33,423,360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444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strike="sng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60,000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80,000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133,693,440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9904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133,693,440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5045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480,000,000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178,257,920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92415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9FD14C-A760-4C45-8713-FD58F1EDFF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222717"/>
              </p:ext>
            </p:extLst>
          </p:nvPr>
        </p:nvGraphicFramePr>
        <p:xfrm>
          <a:off x="1500036" y="5426967"/>
          <a:ext cx="6408713" cy="648072"/>
        </p:xfrm>
        <a:graphic>
          <a:graphicData uri="http://schemas.openxmlformats.org/drawingml/2006/table">
            <a:tbl>
              <a:tblPr/>
              <a:tblGrid>
                <a:gridCol w="1152127">
                  <a:extLst>
                    <a:ext uri="{9D8B030D-6E8A-4147-A177-3AD203B41FA5}">
                      <a16:colId xmlns:a16="http://schemas.microsoft.com/office/drawing/2014/main" val="134318880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83624484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90756268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133318265"/>
                    </a:ext>
                  </a:extLst>
                </a:gridCol>
                <a:gridCol w="1296146">
                  <a:extLst>
                    <a:ext uri="{9D8B030D-6E8A-4147-A177-3AD203B41FA5}">
                      <a16:colId xmlns:a16="http://schemas.microsoft.com/office/drawing/2014/main" val="82681661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Profile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CpbVclFactor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CpbNalFactor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FormatCapabilityFactor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MinCrScaleFactor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19395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1 000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1.875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52647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Main 4:4:4 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2 500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2 000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2 750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2 200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3.750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1.0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830" marR="36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68594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06D46FF-77DF-405C-BB93-6C4E14CFC85C}"/>
              </a:ext>
            </a:extLst>
          </p:cNvPr>
          <p:cNvSpPr txBox="1"/>
          <p:nvPr/>
        </p:nvSpPr>
        <p:spPr>
          <a:xfrm>
            <a:off x="1403648" y="5107226"/>
            <a:ext cx="113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Table A.3</a:t>
            </a:r>
          </a:p>
        </p:txBody>
      </p:sp>
    </p:spTree>
    <p:extLst>
      <p:ext uri="{BB962C8B-B14F-4D97-AF65-F5344CB8AC3E}">
        <p14:creationId xmlns:p14="http://schemas.microsoft.com/office/powerpoint/2010/main" val="3498125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Either remove MinCr or adjust values in Annex A so that MinCr is still useful</a:t>
            </a:r>
          </a:p>
          <a:p>
            <a:endParaRPr lang="en-GB" sz="1800" dirty="0"/>
          </a:p>
          <a:p>
            <a:r>
              <a:rPr lang="en-GB" sz="1800" dirty="0"/>
              <a:t>If MinCr is still to be useful then:</a:t>
            </a:r>
          </a:p>
          <a:p>
            <a:pPr lvl="1"/>
            <a:r>
              <a:rPr lang="en-GB" sz="1600" dirty="0"/>
              <a:t>increase Max CPB Size for level 6 from 60,000 to 80,000</a:t>
            </a:r>
          </a:p>
          <a:p>
            <a:pPr lvl="1"/>
            <a:r>
              <a:rPr lang="en-GB" sz="1600" dirty="0"/>
              <a:t>and:</a:t>
            </a:r>
          </a:p>
          <a:p>
            <a:pPr marL="914400" lvl="2" indent="0">
              <a:buNone/>
            </a:pPr>
            <a:r>
              <a:rPr lang="en-GB" sz="1400" dirty="0"/>
              <a:t>Either</a:t>
            </a:r>
          </a:p>
          <a:p>
            <a:pPr lvl="2"/>
            <a:r>
              <a:rPr lang="en-GB" sz="1400" dirty="0"/>
              <a:t>increase MinCrScalingFactor to 0.75 for Main 4:4:4 10 profile</a:t>
            </a:r>
          </a:p>
          <a:p>
            <a:pPr marL="914400" lvl="2" indent="0">
              <a:buNone/>
            </a:pPr>
            <a:r>
              <a:rPr lang="en-GB" sz="1400" dirty="0"/>
              <a:t>Or</a:t>
            </a:r>
          </a:p>
          <a:p>
            <a:pPr lvl="2"/>
            <a:r>
              <a:rPr lang="en-GB" sz="1400" dirty="0"/>
              <a:t>increase MinCrScalingFactor to 1.0 for Main 4:4:4 10 profile</a:t>
            </a:r>
          </a:p>
          <a:p>
            <a:pPr lvl="2"/>
            <a:r>
              <a:rPr lang="en-GB" sz="1400" dirty="0"/>
              <a:t>set CpbVclFactor, CpbNalFactor for Main 4:4:4 10 profile to be 2x those of Main 10 profile</a:t>
            </a:r>
            <a:br>
              <a:rPr lang="en-GB" sz="1400" dirty="0"/>
            </a:br>
            <a:r>
              <a:rPr lang="en-GB" sz="1400" dirty="0"/>
              <a:t>(JVET-R0243 compares 4:4:4 and 4:2:0 bit-rates)</a:t>
            </a:r>
          </a:p>
          <a:p>
            <a:endParaRPr lang="en-GB" sz="16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JVET-R0244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967448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1312</Words>
  <Application>Microsoft Office PowerPoint</Application>
  <PresentationFormat>On-screen Show (4:3)</PresentationFormat>
  <Paragraphs>775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HGP創英角ｺﾞｼｯｸUB</vt:lpstr>
      <vt:lpstr>Arial</vt:lpstr>
      <vt:lpstr>Lucida Sans</vt:lpstr>
      <vt:lpstr>Times New Roman</vt:lpstr>
      <vt:lpstr>GBM_Master</vt:lpstr>
      <vt:lpstr>Coded Picture Buffer and MinCr in VVC</vt:lpstr>
      <vt:lpstr>Introduction</vt:lpstr>
      <vt:lpstr>Problem:  Main 10 profile</vt:lpstr>
      <vt:lpstr>Problem:  Main 4:4:4 10 profile</vt:lpstr>
      <vt:lpstr>Historic differences</vt:lpstr>
      <vt:lpstr>PowerPoint Presentation</vt:lpstr>
      <vt:lpstr>Proposed Changes:   Main 4:4:4 10 profile (Method 1)</vt:lpstr>
      <vt:lpstr>Proposed Changes:   Main 4:4:4 10 profile (Method 2)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2020-04-07T09:14:18Z</dcterms:modified>
</cp:coreProperties>
</file>