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87" r:id="rId3"/>
    <p:sldId id="304" r:id="rId4"/>
    <p:sldId id="308" r:id="rId5"/>
    <p:sldId id="300" r:id="rId6"/>
    <p:sldId id="309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0106025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JVET-P0519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Non-CE2: on signaling of maximum palette size and palette predictor size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9439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Summary of 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79"/>
            <a:ext cx="10692569" cy="3396519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sz="3600" dirty="0"/>
              <a:t>Palette in VVC draft 7</a:t>
            </a:r>
          </a:p>
          <a:p>
            <a:pPr lvl="1" hangingPunct="0"/>
            <a:r>
              <a:rPr lang="en-US" dirty="0"/>
              <a:t>Maximum palette size and maximum palette predictor size are fixed to be 31 and 63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sz="3600" dirty="0"/>
              <a:t>Proposal</a:t>
            </a:r>
          </a:p>
          <a:p>
            <a:pPr lvl="1" hangingPunct="0"/>
            <a:r>
              <a:rPr lang="en-CA" dirty="0"/>
              <a:t>Signaling the maximum palette size and maximum palette predictor size in SPS</a:t>
            </a:r>
          </a:p>
          <a:p>
            <a:pPr lvl="1" hangingPunct="0"/>
            <a:r>
              <a:rPr lang="en-CA" dirty="0"/>
              <a:t>The same signaling is applied in the HEVC palette</a:t>
            </a:r>
          </a:p>
          <a:p>
            <a:pPr lvl="1" hangingPunct="0"/>
            <a:r>
              <a:rPr lang="en-CA" dirty="0"/>
              <a:t>More flexible to provide different performance/complexity trade-offs for encoder and decoder. </a:t>
            </a:r>
          </a:p>
          <a:p>
            <a:pPr marL="228600" lvl="1" hangingPunct="0">
              <a:spcBef>
                <a:spcPts val="1000"/>
              </a:spcBef>
            </a:pPr>
            <a:r>
              <a:rPr lang="en-CA" sz="3600" dirty="0"/>
              <a:t>Performance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C829CC7-FFF5-4162-9BA8-E80789A93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26404"/>
              </p:ext>
            </p:extLst>
          </p:nvPr>
        </p:nvGraphicFramePr>
        <p:xfrm>
          <a:off x="1567184" y="4383341"/>
          <a:ext cx="9554337" cy="1554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458337">
                  <a:extLst>
                    <a:ext uri="{9D8B030D-6E8A-4147-A177-3AD203B41FA5}">
                      <a16:colId xmlns:a16="http://schemas.microsoft.com/office/drawing/2014/main" val="174483201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94048691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5932110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90373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(</a:t>
                      </a:r>
                      <a:r>
                        <a:rPr lang="en-US" sz="2800" dirty="0" err="1"/>
                        <a:t>PLTSize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PLTPredSize</a:t>
                      </a:r>
                      <a:r>
                        <a:rPr lang="en-US" sz="28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Cb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711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(64, 128)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-1.23%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-0.96%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683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(16, 32)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2.95%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2.59%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293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Palette in VVC draft 7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169503"/>
            <a:ext cx="11371626" cy="2967494"/>
          </a:xfrm>
        </p:spPr>
        <p:txBody>
          <a:bodyPr>
            <a:normAutofit fontScale="92500" lnSpcReduction="10000"/>
          </a:bodyPr>
          <a:lstStyle/>
          <a:p>
            <a:pPr marL="228600" lvl="1" hangingPunct="0">
              <a:lnSpc>
                <a:spcPct val="80000"/>
              </a:lnSpc>
              <a:spcBef>
                <a:spcPts val="1000"/>
              </a:spcBef>
            </a:pPr>
            <a:r>
              <a:rPr lang="en-US" sz="3300" dirty="0"/>
              <a:t>Maximum palette size and maximum palette predictor size are fixed to be 31 and 63</a:t>
            </a:r>
          </a:p>
          <a:p>
            <a:pPr marL="228600" lvl="1" hangingPunct="0">
              <a:lnSpc>
                <a:spcPct val="80000"/>
              </a:lnSpc>
              <a:spcBef>
                <a:spcPts val="1000"/>
              </a:spcBef>
            </a:pPr>
            <a:r>
              <a:rPr lang="en-US" sz="3300" dirty="0"/>
              <a:t>Complexity impacts of maximum palette size and maximum palette predictor size</a:t>
            </a:r>
          </a:p>
          <a:p>
            <a:pPr marL="685800" lvl="2" hangingPunct="0">
              <a:lnSpc>
                <a:spcPct val="80000"/>
              </a:lnSpc>
              <a:spcBef>
                <a:spcPts val="1000"/>
              </a:spcBef>
            </a:pPr>
            <a:r>
              <a:rPr lang="en-US" sz="2900" dirty="0"/>
              <a:t>Palette table generation: the reused colors in palette predictor are put at the beginning of the palette table</a:t>
            </a:r>
          </a:p>
          <a:p>
            <a:pPr marL="685800" lvl="2" hangingPunct="0">
              <a:lnSpc>
                <a:spcPct val="80000"/>
              </a:lnSpc>
              <a:spcBef>
                <a:spcPts val="1000"/>
              </a:spcBef>
            </a:pPr>
            <a:r>
              <a:rPr lang="en-US" sz="2900" dirty="0"/>
              <a:t>Palette predictor generation: only the palette color not reused in the current palette are included</a:t>
            </a:r>
          </a:p>
          <a:p>
            <a:pPr marL="0" indent="0" hangingPunct="0">
              <a:buNone/>
            </a:pPr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0C718DD-1888-436A-AA77-800603F451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74491"/>
              </p:ext>
            </p:extLst>
          </p:nvPr>
        </p:nvGraphicFramePr>
        <p:xfrm>
          <a:off x="2228295" y="4387921"/>
          <a:ext cx="8052047" cy="13716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453349">
                  <a:extLst>
                    <a:ext uri="{9D8B030D-6E8A-4147-A177-3AD203B41FA5}">
                      <a16:colId xmlns:a16="http://schemas.microsoft.com/office/drawing/2014/main" val="732776435"/>
                    </a:ext>
                  </a:extLst>
                </a:gridCol>
                <a:gridCol w="1334239">
                  <a:extLst>
                    <a:ext uri="{9D8B030D-6E8A-4147-A177-3AD203B41FA5}">
                      <a16:colId xmlns:a16="http://schemas.microsoft.com/office/drawing/2014/main" val="1533210630"/>
                    </a:ext>
                  </a:extLst>
                </a:gridCol>
                <a:gridCol w="1322773">
                  <a:extLst>
                    <a:ext uri="{9D8B030D-6E8A-4147-A177-3AD203B41FA5}">
                      <a16:colId xmlns:a16="http://schemas.microsoft.com/office/drawing/2014/main" val="3621124548"/>
                    </a:ext>
                  </a:extLst>
                </a:gridCol>
                <a:gridCol w="1298825">
                  <a:extLst>
                    <a:ext uri="{9D8B030D-6E8A-4147-A177-3AD203B41FA5}">
                      <a16:colId xmlns:a16="http://schemas.microsoft.com/office/drawing/2014/main" val="1899779603"/>
                    </a:ext>
                  </a:extLst>
                </a:gridCol>
                <a:gridCol w="1249067">
                  <a:extLst>
                    <a:ext uri="{9D8B030D-6E8A-4147-A177-3AD203B41FA5}">
                      <a16:colId xmlns:a16="http://schemas.microsoft.com/office/drawing/2014/main" val="590453323"/>
                    </a:ext>
                  </a:extLst>
                </a:gridCol>
                <a:gridCol w="1393794">
                  <a:extLst>
                    <a:ext uri="{9D8B030D-6E8A-4147-A177-3AD203B41FA5}">
                      <a16:colId xmlns:a16="http://schemas.microsoft.com/office/drawing/2014/main" val="3355950911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Memory size (KBits)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Number of checks (per CU)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721786"/>
                  </a:ext>
                </a:extLst>
              </a:tr>
              <a:tr h="5810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PLT31 PLTPred63 (CTC)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PLT16 PLTPred32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PLT64 PLTPred128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PLT31 PLTPred63 (CTC)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PLT16 PLTPred32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PLT64 PLTPred128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075742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2.8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1.4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5.8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187.1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94.5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375.9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0778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3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418076"/>
            <a:ext cx="10692569" cy="1582577"/>
          </a:xfrm>
        </p:spPr>
        <p:txBody>
          <a:bodyPr>
            <a:normAutofit/>
          </a:bodyPr>
          <a:lstStyle/>
          <a:p>
            <a:pPr marL="228600" lvl="1" hangingPunct="0">
              <a:lnSpc>
                <a:spcPct val="80000"/>
              </a:lnSpc>
              <a:spcBef>
                <a:spcPts val="1000"/>
              </a:spcBef>
            </a:pPr>
            <a:r>
              <a:rPr lang="en-CA" sz="3300" dirty="0"/>
              <a:t>Signaling the maximum palette size and maximum palette predictor size in SPS</a:t>
            </a:r>
          </a:p>
          <a:p>
            <a:pPr marL="228600" lvl="1" hangingPunct="0">
              <a:lnSpc>
                <a:spcPct val="80000"/>
              </a:lnSpc>
              <a:spcBef>
                <a:spcPts val="1000"/>
              </a:spcBef>
            </a:pPr>
            <a:r>
              <a:rPr lang="en-CA" sz="3300" dirty="0"/>
              <a:t>The same signaling is applied in the HEVC palette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7CD3188-7461-4C95-9A9D-A67E8685F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182343"/>
              </p:ext>
            </p:extLst>
          </p:nvPr>
        </p:nvGraphicFramePr>
        <p:xfrm>
          <a:off x="2618914" y="3166359"/>
          <a:ext cx="6303145" cy="2194560"/>
        </p:xfrm>
        <a:graphic>
          <a:graphicData uri="http://schemas.openxmlformats.org/drawingml/2006/table">
            <a:tbl>
              <a:tblPr/>
              <a:tblGrid>
                <a:gridCol w="4891595">
                  <a:extLst>
                    <a:ext uri="{9D8B030D-6E8A-4147-A177-3AD203B41FA5}">
                      <a16:colId xmlns:a16="http://schemas.microsoft.com/office/drawing/2014/main" val="4125425060"/>
                    </a:ext>
                  </a:extLst>
                </a:gridCol>
                <a:gridCol w="1411550">
                  <a:extLst>
                    <a:ext uri="{9D8B030D-6E8A-4147-A177-3AD203B41FA5}">
                      <a16:colId xmlns:a16="http://schemas.microsoft.com/office/drawing/2014/main" val="336165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303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222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if(sps_palette_enabled_flag)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380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GB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palette_max_size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229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GB" sz="18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delta_palette_max_predictor_size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</a:t>
                      </a:r>
                      <a:r>
                        <a:rPr lang="en-CA" sz="18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03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523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607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75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208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3DC92D6-C21B-468A-A844-95D86733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AA11059-C8EA-46D4-9FF6-212761540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80"/>
            <a:ext cx="11371626" cy="650422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PLT table size 64 and PLT predictor size 128</a:t>
            </a:r>
            <a:endParaRPr lang="en-CA" b="1" dirty="0"/>
          </a:p>
          <a:p>
            <a:pPr hangingPunct="0"/>
            <a:endParaRPr lang="en-CA" sz="3600" dirty="0"/>
          </a:p>
        </p:txBody>
      </p:sp>
      <p:sp>
        <p:nvSpPr>
          <p:cNvPr id="13" name="Shape 491">
            <a:extLst>
              <a:ext uri="{FF2B5EF4-FFF2-40B4-BE49-F238E27FC236}">
                <a16:creationId xmlns:a16="http://schemas.microsoft.com/office/drawing/2014/main" id="{EF52FBC2-D5B7-4888-9FD9-1619CF99C87C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AE190-E3FE-4A34-8435-F6C34F461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177" y="1748903"/>
            <a:ext cx="7322751" cy="20543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BBA204-8C2C-4EF7-B7D3-C209897CE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181" y="4049286"/>
            <a:ext cx="7322747" cy="205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73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3DC92D6-C21B-468A-A844-95D86733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AA11059-C8EA-46D4-9FF6-212761540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80"/>
            <a:ext cx="11371626" cy="650422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PLT table size 16 and PLT predictor size 32</a:t>
            </a:r>
            <a:endParaRPr lang="en-CA" b="1" dirty="0"/>
          </a:p>
          <a:p>
            <a:pPr hangingPunct="0"/>
            <a:endParaRPr lang="en-CA" sz="3600" dirty="0"/>
          </a:p>
        </p:txBody>
      </p:sp>
      <p:sp>
        <p:nvSpPr>
          <p:cNvPr id="13" name="Shape 491">
            <a:extLst>
              <a:ext uri="{FF2B5EF4-FFF2-40B4-BE49-F238E27FC236}">
                <a16:creationId xmlns:a16="http://schemas.microsoft.com/office/drawing/2014/main" id="{EF52FBC2-D5B7-4888-9FD9-1619CF99C87C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060E43-5F91-4F16-BD67-CA2430DDD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204" y="1713393"/>
            <a:ext cx="7548177" cy="21176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66C841-2BDA-4F9B-874A-5C691751B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204" y="4050791"/>
            <a:ext cx="7548177" cy="211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39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1344</TotalTime>
  <Words>321</Words>
  <Application>Microsoft Office PowerPoint</Application>
  <PresentationFormat>Widescreen</PresentationFormat>
  <Paragraphs>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Summary of proposal</vt:lpstr>
      <vt:lpstr>Palette in VVC draft 7</vt:lpstr>
      <vt:lpstr>Proposal</vt:lpstr>
      <vt:lpstr>Simulations</vt:lpstr>
      <vt:lpstr>Simulations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177</cp:revision>
  <dcterms:created xsi:type="dcterms:W3CDTF">2018-09-04T21:01:33Z</dcterms:created>
  <dcterms:modified xsi:type="dcterms:W3CDTF">2020-01-11T07:08:49Z</dcterms:modified>
</cp:coreProperties>
</file>