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microsoft.com/office/2006/relationships/ui/userCustomization" Target="userCustomization/customUI.xml"/><Relationship Id="rId1" Type="http://schemas.openxmlformats.org/officeDocument/2006/relationships/officeDocument" Target="ppt/presentation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81" r:id="rId1"/>
  </p:sldMasterIdLst>
  <p:notesMasterIdLst>
    <p:notesMasterId r:id="rId11"/>
  </p:notesMasterIdLst>
  <p:handoutMasterIdLst>
    <p:handoutMasterId r:id="rId12"/>
  </p:handoutMasterIdLst>
  <p:sldIdLst>
    <p:sldId id="261" r:id="rId2"/>
    <p:sldId id="277" r:id="rId3"/>
    <p:sldId id="266" r:id="rId4"/>
    <p:sldId id="269" r:id="rId5"/>
    <p:sldId id="267" r:id="rId6"/>
    <p:sldId id="282" r:id="rId7"/>
    <p:sldId id="279" r:id="rId8"/>
    <p:sldId id="281" r:id="rId9"/>
    <p:sldId id="278" r:id="rId10"/>
  </p:sldIdLst>
  <p:sldSz cx="9144000" cy="5143500" type="screen16x9"/>
  <p:notesSz cx="6731000" cy="9867900"/>
  <p:embeddedFontLst>
    <p:embeddedFont>
      <p:font typeface="Frutiger LT Com 45 Light" panose="020B0303030504020204" pitchFamily="34" charset="77"/>
      <p:regular r:id="rId13"/>
      <p:bold r:id="rId14"/>
      <p:italic r:id="rId15"/>
      <p:boldItalic r:id="rId16"/>
    </p:embeddedFont>
    <p:embeddedFont>
      <p:font typeface="Frutiger LT Com 55 Roman" panose="020B0503030504020204" pitchFamily="34" charset="77"/>
      <p:regular r:id="rId17"/>
      <p:bold r:id="rId18"/>
      <p:italic r:id="rId19"/>
    </p:embeddedFont>
  </p:embeddedFontLst>
  <p:defaultTextStyle>
    <a:defPPr>
      <a:defRPr lang="de-DE"/>
    </a:defPPr>
    <a:lvl1pPr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40000"/>
      </a:spcAft>
      <a:buFont typeface="Wingdings" pitchFamily="2" charset="2"/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Frutiger LT Com 55 Roman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5">
          <p15:clr>
            <a:srgbClr val="A4A3A4"/>
          </p15:clr>
        </p15:guide>
        <p15:guide id="2" orient="horz" pos="191">
          <p15:clr>
            <a:srgbClr val="A4A3A4"/>
          </p15:clr>
        </p15:guide>
        <p15:guide id="3" orient="horz" pos="1280">
          <p15:clr>
            <a:srgbClr val="A4A3A4"/>
          </p15:clr>
        </p15:guide>
        <p15:guide id="4" pos="5466">
          <p15:clr>
            <a:srgbClr val="A4A3A4"/>
          </p15:clr>
        </p15:guide>
        <p15:guide id="5" pos="29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86">
          <p15:clr>
            <a:srgbClr val="A4A3A4"/>
          </p15:clr>
        </p15:guide>
        <p15:guide id="2" orient="horz" pos="5830">
          <p15:clr>
            <a:srgbClr val="A4A3A4"/>
          </p15:clr>
        </p15:guide>
        <p15:guide id="3" orient="horz" pos="2201">
          <p15:clr>
            <a:srgbClr val="A4A3A4"/>
          </p15:clr>
        </p15:guide>
        <p15:guide id="4" orient="horz" pos="2065">
          <p15:clr>
            <a:srgbClr val="A4A3A4"/>
          </p15:clr>
        </p15:guide>
        <p15:guide id="5" pos="306">
          <p15:clr>
            <a:srgbClr val="A4A3A4"/>
          </p15:clr>
        </p15:guide>
        <p15:guide id="6" pos="393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9C7D"/>
    <a:srgbClr val="A8AFAF"/>
    <a:srgbClr val="B2B2B2"/>
    <a:srgbClr val="FFFFFF"/>
    <a:srgbClr val="EEEFEF"/>
    <a:srgbClr val="D4E6F4"/>
    <a:srgbClr val="A2D7CB"/>
    <a:srgbClr val="5CBAA4"/>
    <a:srgbClr val="4C99B2"/>
    <a:srgbClr val="99C5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FD0F851-EC5A-4D38-B0AD-8093EC10F338}" styleName="Helle Formatvorlage 1 - Akz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8B1032C-EA38-4F05-BA0D-38AFFFC7BED3}" styleName="Helle Formatvorlage 3 - Akz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Designformatvorlage 1 - Akz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92" autoAdjust="0"/>
    <p:restoredTop sz="87907" autoAdjust="0"/>
  </p:normalViewPr>
  <p:slideViewPr>
    <p:cSldViewPr showGuides="1">
      <p:cViewPr varScale="1">
        <p:scale>
          <a:sx n="175" d="100"/>
          <a:sy n="175" d="100"/>
        </p:scale>
        <p:origin x="352" y="168"/>
      </p:cViewPr>
      <p:guideLst>
        <p:guide orient="horz" pos="2845"/>
        <p:guide orient="horz" pos="191"/>
        <p:guide orient="horz" pos="1280"/>
        <p:guide pos="5466"/>
        <p:guide pos="294"/>
      </p:guideLst>
    </p:cSldViewPr>
  </p:slideViewPr>
  <p:outlineViewPr>
    <p:cViewPr>
      <p:scale>
        <a:sx n="33" d="100"/>
        <a:sy n="33" d="100"/>
      </p:scale>
      <p:origin x="0" y="17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82" d="100"/>
          <a:sy n="82" d="100"/>
        </p:scale>
        <p:origin x="-2755" y="-58"/>
      </p:cViewPr>
      <p:guideLst>
        <p:guide orient="horz" pos="386"/>
        <p:guide orient="horz" pos="5830"/>
        <p:guide orient="horz" pos="2201"/>
        <p:guide orient="horz" pos="2065"/>
        <p:guide pos="306"/>
        <p:guide pos="393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13175" y="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E56AE-624E-49E0-8ED0-94A91F974A6E}" type="datetimeFigureOut">
              <a:rPr lang="de-DE" smtClean="0"/>
              <a:t>09.01.20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37260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13175" y="9372600"/>
            <a:ext cx="2916238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BC5AC0-20DA-4069-B102-9653FA907D55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47790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485774" y="0"/>
            <a:ext cx="3599826" cy="493713"/>
          </a:xfrm>
          <a:prstGeom prst="rect">
            <a:avLst/>
          </a:prstGeom>
        </p:spPr>
        <p:txBody>
          <a:bodyPr vert="horz" lIns="0" tIns="90000" rIns="91440" bIns="45720" rtlCol="0"/>
          <a:lstStyle>
            <a:lvl1pPr algn="l">
              <a:defRPr sz="1200">
                <a:latin typeface="Frutiger LT Com 55 Roman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805700" y="0"/>
            <a:ext cx="1439525" cy="493713"/>
          </a:xfrm>
          <a:prstGeom prst="rect">
            <a:avLst/>
          </a:prstGeom>
        </p:spPr>
        <p:txBody>
          <a:bodyPr vert="horz" lIns="91440" tIns="90000" rIns="0" bIns="45720" rtlCol="0"/>
          <a:lstStyle>
            <a:lvl1pPr algn="r">
              <a:defRPr sz="1200">
                <a:latin typeface="Frutiger LT Com 55 Roman" pitchFamily="34" charset="0"/>
              </a:defRPr>
            </a:lvl1pPr>
          </a:lstStyle>
          <a:p>
            <a:fld id="{D64C5CA1-81F4-43E1-8D15-34184FE6F392}" type="datetimeFigureOut">
              <a:rPr lang="de-DE" smtClean="0"/>
              <a:pPr/>
              <a:t>09.01.20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-106363" y="612775"/>
            <a:ext cx="4737101" cy="26654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485774" y="3494088"/>
            <a:ext cx="5759451" cy="5760462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485774" y="9372600"/>
            <a:ext cx="3599826" cy="493713"/>
          </a:xfrm>
          <a:prstGeom prst="rect">
            <a:avLst/>
          </a:prstGeom>
        </p:spPr>
        <p:txBody>
          <a:bodyPr vert="horz" lIns="0" tIns="45720" rIns="91440" bIns="180000" rtlCol="0" anchor="b"/>
          <a:lstStyle>
            <a:lvl1pPr algn="l">
              <a:defRPr sz="1200">
                <a:latin typeface="Frutiger LT Com 55 Roman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805699" y="9372600"/>
            <a:ext cx="1439525" cy="493713"/>
          </a:xfrm>
          <a:prstGeom prst="rect">
            <a:avLst/>
          </a:prstGeom>
        </p:spPr>
        <p:txBody>
          <a:bodyPr vert="horz" lIns="91440" tIns="45720" rIns="0" bIns="180000" rtlCol="0" anchor="b"/>
          <a:lstStyle>
            <a:lvl1pPr algn="r">
              <a:defRPr sz="1200">
                <a:latin typeface="Frutiger LT Com 55 Roman" pitchFamily="34" charset="0"/>
              </a:defRPr>
            </a:lvl1pPr>
          </a:lstStyle>
          <a:p>
            <a:fld id="{6F118F77-BF2E-4843-AA6C-ED9ACCB38B45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2435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latinLnBrk="0" hangingPunct="1">
      <a:buClr>
        <a:srgbClr val="179C7D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1pPr>
    <a:lvl2pPr marL="360363" indent="-184150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2pPr>
    <a:lvl3pPr marL="536575" indent="-176213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3pPr>
    <a:lvl4pPr marL="715963" indent="-174625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4pPr>
    <a:lvl5pPr marL="896938" indent="-180975" algn="l" defTabSz="914400" rtl="0" eaLnBrk="1" latinLnBrk="0" hangingPunct="1">
      <a:buClr>
        <a:schemeClr val="bg2"/>
      </a:buClr>
      <a:buFont typeface="Wingdings" pitchFamily="2" charset="2"/>
      <a:buChar char="n"/>
      <a:defRPr sz="1200" kern="1200">
        <a:solidFill>
          <a:schemeClr val="tx1"/>
        </a:solidFill>
        <a:latin typeface="Frutiger LT Com 55 Roman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5876" y="1329929"/>
            <a:ext cx="8640000" cy="485717"/>
          </a:xfrm>
        </p:spPr>
        <p:txBody>
          <a:bodyPr/>
          <a:lstStyle>
            <a:lvl1pPr marL="0" indent="0">
              <a:buNone/>
              <a:defRPr sz="2000">
                <a:solidFill>
                  <a:srgbClr val="179C7D"/>
                </a:solidFill>
              </a:defRPr>
            </a:lvl1pPr>
          </a:lstStyle>
          <a:p>
            <a:pPr lvl="0"/>
            <a:r>
              <a:rPr lang="en-US" noProof="0"/>
              <a:t>Click to edit Master subtitle style</a:t>
            </a:r>
            <a:endParaRPr lang="de-DE" noProof="0" dirty="0"/>
          </a:p>
        </p:txBody>
      </p:sp>
      <p:sp>
        <p:nvSpPr>
          <p:cNvPr id="9" name="Line 13"/>
          <p:cNvSpPr>
            <a:spLocks noChangeShapeType="1"/>
          </p:cNvSpPr>
          <p:nvPr userDrawn="1"/>
        </p:nvSpPr>
        <p:spPr bwMode="auto">
          <a:xfrm>
            <a:off x="251520" y="1869653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0" name="Bildplatzhalter 2"/>
          <p:cNvSpPr>
            <a:spLocks noGrp="1"/>
          </p:cNvSpPr>
          <p:nvPr>
            <p:ph type="pic" sz="quarter" idx="10"/>
          </p:nvPr>
        </p:nvSpPr>
        <p:spPr>
          <a:xfrm>
            <a:off x="245876" y="1977668"/>
            <a:ext cx="8640000" cy="2538353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de-DE" dirty="0"/>
          </a:p>
        </p:txBody>
      </p:sp>
      <p:sp>
        <p:nvSpPr>
          <p:cNvPr id="11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6105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en-US" noProof="0"/>
              <a:t>Click to edit Master title style</a:t>
            </a:r>
            <a:endParaRPr lang="de-DE" noProof="0" dirty="0"/>
          </a:p>
        </p:txBody>
      </p:sp>
      <p:sp>
        <p:nvSpPr>
          <p:cNvPr id="14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Speaker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47663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mi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3922" y="2668950"/>
            <a:ext cx="3608278" cy="984728"/>
          </a:xfrm>
          <a:prstGeom prst="rect">
            <a:avLst/>
          </a:prstGeom>
        </p:spPr>
      </p:pic>
      <p:sp>
        <p:nvSpPr>
          <p:cNvPr id="17" name="Line 7"/>
          <p:cNvSpPr>
            <a:spLocks noChangeShapeType="1"/>
          </p:cNvSpPr>
          <p:nvPr userDrawn="1"/>
        </p:nvSpPr>
        <p:spPr bwMode="auto">
          <a:xfrm flipV="1">
            <a:off x="251520" y="4624035"/>
            <a:ext cx="864096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1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5876" y="1329929"/>
            <a:ext cx="8640000" cy="485717"/>
          </a:xfrm>
        </p:spPr>
        <p:txBody>
          <a:bodyPr/>
          <a:lstStyle>
            <a:lvl1pPr marL="0" indent="0">
              <a:buNone/>
              <a:defRPr sz="2000">
                <a:solidFill>
                  <a:srgbClr val="179C7D"/>
                </a:solidFill>
              </a:defRPr>
            </a:lvl1pPr>
          </a:lstStyle>
          <a:p>
            <a:pPr lvl="0"/>
            <a:r>
              <a:rPr lang="en-US" noProof="0"/>
              <a:t>Click to edit Master subtitle style</a:t>
            </a:r>
            <a:endParaRPr lang="de-DE" noProof="0" dirty="0"/>
          </a:p>
        </p:txBody>
      </p:sp>
      <p:sp>
        <p:nvSpPr>
          <p:cNvPr id="19" name="Line 13"/>
          <p:cNvSpPr>
            <a:spLocks noChangeShapeType="1"/>
          </p:cNvSpPr>
          <p:nvPr userDrawn="1"/>
        </p:nvSpPr>
        <p:spPr bwMode="auto">
          <a:xfrm>
            <a:off x="251520" y="1869653"/>
            <a:ext cx="8640000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0" name="Line 12"/>
          <p:cNvSpPr>
            <a:spLocks noChangeShapeType="1"/>
          </p:cNvSpPr>
          <p:nvPr userDrawn="1"/>
        </p:nvSpPr>
        <p:spPr bwMode="auto">
          <a:xfrm flipV="1">
            <a:off x="245876" y="303610"/>
            <a:ext cx="8640000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sp>
        <p:nvSpPr>
          <p:cNvPr id="2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5876" y="357617"/>
            <a:ext cx="8640000" cy="756105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en-US" noProof="0"/>
              <a:t>Click to edit Master title style</a:t>
            </a:r>
            <a:endParaRPr lang="de-DE" noProof="0" dirty="0"/>
          </a:p>
        </p:txBody>
      </p:sp>
      <p:sp>
        <p:nvSpPr>
          <p:cNvPr id="22" name="Text Box 8"/>
          <p:cNvSpPr txBox="1">
            <a:spLocks noChangeArrowheads="1"/>
          </p:cNvSpPr>
          <p:nvPr userDrawn="1"/>
        </p:nvSpPr>
        <p:spPr bwMode="auto">
          <a:xfrm>
            <a:off x="251520" y="4804293"/>
            <a:ext cx="1656184" cy="1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700" dirty="0">
                <a:solidFill>
                  <a:schemeClr val="bg2"/>
                </a:solidFill>
              </a:rPr>
              <a:t>© Fraunhofer</a:t>
            </a:r>
            <a:r>
              <a:rPr lang="de-DE" sz="700" baseline="0" dirty="0">
                <a:solidFill>
                  <a:schemeClr val="bg2"/>
                </a:solidFill>
              </a:rPr>
              <a:t> HHI | </a:t>
            </a:r>
            <a:r>
              <a:rPr lang="de-DE" sz="700" kern="1200" dirty="0">
                <a:solidFill>
                  <a:schemeClr val="bg2"/>
                </a:solidFill>
                <a:latin typeface="Frutiger LT Com 55 Roman" pitchFamily="34" charset="0"/>
                <a:ea typeface="+mn-ea"/>
                <a:cs typeface="+mn-cs"/>
              </a:rPr>
              <a:t>Date</a:t>
            </a:r>
            <a:r>
              <a:rPr lang="de-DE" sz="700" dirty="0"/>
              <a:t> </a:t>
            </a:r>
            <a:r>
              <a:rPr lang="de-DE" sz="700" baseline="0" dirty="0">
                <a:solidFill>
                  <a:schemeClr val="bg2"/>
                </a:solidFill>
              </a:rPr>
              <a:t>| </a:t>
            </a:r>
            <a:fld id="{4785A00F-3F63-4AFD-A8F6-82BEE2F21D45}" type="slidenum">
              <a:rPr lang="de-DE" sz="700" baseline="0" smtClean="0">
                <a:solidFill>
                  <a:schemeClr val="bg2"/>
                </a:solidFill>
              </a:rPr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de-DE" sz="700" dirty="0">
              <a:solidFill>
                <a:schemeClr val="bg2"/>
              </a:solidFill>
            </a:endParaRPr>
          </a:p>
        </p:txBody>
      </p:sp>
      <p:sp>
        <p:nvSpPr>
          <p:cNvPr id="10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Speaker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17053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/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6" name="Inhaltsplatzhalter 2"/>
          <p:cNvSpPr>
            <a:spLocks noGrp="1"/>
          </p:cNvSpPr>
          <p:nvPr>
            <p:ph idx="1"/>
          </p:nvPr>
        </p:nvSpPr>
        <p:spPr>
          <a:xfrm>
            <a:off x="245876" y="1131591"/>
            <a:ext cx="8640000" cy="3384452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DE" dirty="0"/>
          </a:p>
        </p:txBody>
      </p:sp>
      <p:sp>
        <p:nvSpPr>
          <p:cNvPr id="8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Heiner Kirchhoffer</a:t>
            </a:r>
          </a:p>
        </p:txBody>
      </p:sp>
    </p:spTree>
    <p:extLst>
      <p:ext uri="{BB962C8B-B14F-4D97-AF65-F5344CB8AC3E}">
        <p14:creationId xmlns:p14="http://schemas.microsoft.com/office/powerpoint/2010/main" val="2210753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mit Unt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 sz="2400"/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7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245876" y="627534"/>
            <a:ext cx="8640000" cy="370800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2"/>
                </a:solidFill>
                <a:latin typeface="+mn-lt"/>
              </a:defRPr>
            </a:lvl1pPr>
            <a:lvl2pPr marL="360000" indent="0">
              <a:buNone/>
              <a:defRPr/>
            </a:lvl2pPr>
            <a:lvl3pPr marL="720000" indent="0">
              <a:buNone/>
              <a:defRPr/>
            </a:lvl3pPr>
            <a:lvl4pPr marL="1080000" indent="0">
              <a:buNone/>
              <a:defRPr/>
            </a:lvl4pPr>
            <a:lvl5pPr marL="14400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Inhaltsplatzhalter 2"/>
          <p:cNvSpPr>
            <a:spLocks noGrp="1"/>
          </p:cNvSpPr>
          <p:nvPr>
            <p:ph idx="1"/>
          </p:nvPr>
        </p:nvSpPr>
        <p:spPr>
          <a:xfrm>
            <a:off x="245876" y="1131591"/>
            <a:ext cx="8640000" cy="338445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 dirty="0"/>
          </a:p>
        </p:txBody>
      </p:sp>
      <p:sp>
        <p:nvSpPr>
          <p:cNvPr id="10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Speaker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22114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2"/>
          <p:cNvSpPr>
            <a:spLocks noGrp="1"/>
          </p:cNvSpPr>
          <p:nvPr>
            <p:ph type="pic" sz="quarter" idx="11"/>
          </p:nvPr>
        </p:nvSpPr>
        <p:spPr>
          <a:xfrm>
            <a:off x="245876" y="1131590"/>
            <a:ext cx="8640000" cy="3384000"/>
          </a:xfrm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de-DE" dirty="0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 wrap="square">
            <a:spAutoFit/>
          </a:bodyPr>
          <a:lstStyle>
            <a:lvl1pPr marL="0" indent="0" defTabSz="504000">
              <a:defRPr sz="2400"/>
            </a:lvl1pPr>
          </a:lstStyle>
          <a:p>
            <a:r>
              <a:rPr lang="en-US"/>
              <a:t>Click to edit Master title style</a:t>
            </a:r>
            <a:endParaRPr lang="de-DE" dirty="0"/>
          </a:p>
        </p:txBody>
      </p:sp>
      <p:sp>
        <p:nvSpPr>
          <p:cNvPr id="9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245876" y="627534"/>
            <a:ext cx="8640000" cy="370800"/>
          </a:xfrm>
        </p:spPr>
        <p:txBody>
          <a:bodyPr/>
          <a:lstStyle>
            <a:lvl1pPr marL="0" indent="0">
              <a:buNone/>
              <a:defRPr sz="2000" b="0">
                <a:solidFill>
                  <a:schemeClr val="tx2"/>
                </a:solidFill>
                <a:latin typeface="+mn-lt"/>
              </a:defRPr>
            </a:lvl1pPr>
            <a:lvl2pPr marL="360000" indent="0">
              <a:buNone/>
              <a:defRPr/>
            </a:lvl2pPr>
            <a:lvl3pPr marL="720000" indent="0">
              <a:buNone/>
              <a:defRPr/>
            </a:lvl3pPr>
            <a:lvl4pPr marL="1080000" indent="0">
              <a:buNone/>
              <a:defRPr/>
            </a:lvl4pPr>
            <a:lvl5pPr marL="14400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Speaker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23437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46836" y="251100"/>
            <a:ext cx="8640000" cy="91915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de-DE" dirty="0"/>
          </a:p>
        </p:txBody>
      </p:sp>
      <p:sp>
        <p:nvSpPr>
          <p:cNvPr id="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6836" y="1331100"/>
            <a:ext cx="8640000" cy="31861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3" name="Line 7"/>
          <p:cNvSpPr>
            <a:spLocks noChangeShapeType="1"/>
          </p:cNvSpPr>
          <p:nvPr userDrawn="1"/>
        </p:nvSpPr>
        <p:spPr bwMode="auto">
          <a:xfrm flipV="1">
            <a:off x="251520" y="4624035"/>
            <a:ext cx="8640960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de-DE"/>
          </a:p>
        </p:txBody>
      </p:sp>
      <p:pic>
        <p:nvPicPr>
          <p:cNvPr id="14" name="Grafik 13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7179" y="4714293"/>
            <a:ext cx="1055301" cy="288000"/>
          </a:xfrm>
          <a:prstGeom prst="rect">
            <a:avLst/>
          </a:prstGeom>
        </p:spPr>
      </p:pic>
      <p:sp>
        <p:nvSpPr>
          <p:cNvPr id="16" name="Text Box 8"/>
          <p:cNvSpPr txBox="1">
            <a:spLocks noChangeArrowheads="1"/>
          </p:cNvSpPr>
          <p:nvPr userDrawn="1"/>
        </p:nvSpPr>
        <p:spPr bwMode="auto">
          <a:xfrm>
            <a:off x="251520" y="4804293"/>
            <a:ext cx="2016224" cy="107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700" dirty="0">
                <a:solidFill>
                  <a:schemeClr val="bg2"/>
                </a:solidFill>
              </a:rPr>
              <a:t>© Fraunhofer</a:t>
            </a:r>
            <a:r>
              <a:rPr lang="de-DE" sz="700" baseline="0" dirty="0">
                <a:solidFill>
                  <a:schemeClr val="bg2"/>
                </a:solidFill>
              </a:rPr>
              <a:t> HHI</a:t>
            </a:r>
            <a:endParaRPr lang="de-DE" sz="700" dirty="0">
              <a:solidFill>
                <a:schemeClr val="bg2"/>
              </a:solidFill>
            </a:endParaRPr>
          </a:p>
        </p:txBody>
      </p:sp>
      <p:sp>
        <p:nvSpPr>
          <p:cNvPr id="7" name="Fußzeilenplatzhalter 1"/>
          <p:cNvSpPr>
            <a:spLocks noGrp="1" noChangeAspect="1"/>
          </p:cNvSpPr>
          <p:nvPr>
            <p:ph type="ftr" sz="quarter" idx="3"/>
          </p:nvPr>
        </p:nvSpPr>
        <p:spPr>
          <a:xfrm>
            <a:off x="2610000" y="4807043"/>
            <a:ext cx="3924000" cy="138499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Heiner Kirchhoffer</a:t>
            </a:r>
          </a:p>
        </p:txBody>
      </p:sp>
    </p:spTree>
    <p:extLst>
      <p:ext uri="{BB962C8B-B14F-4D97-AF65-F5344CB8AC3E}">
        <p14:creationId xmlns:p14="http://schemas.microsoft.com/office/powerpoint/2010/main" val="3302042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92" r:id="rId2"/>
    <p:sldLayoutId id="2147483685" r:id="rId3"/>
    <p:sldLayoutId id="2147483686" r:id="rId4"/>
    <p:sldLayoutId id="2147483688" r:id="rId5"/>
  </p:sldLayoutIdLst>
  <p:hf sldNum="0" hdr="0" dt="0"/>
  <p:txStyles>
    <p:titleStyle>
      <a:lvl1pPr marL="0" indent="0" algn="l" defTabSz="504000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anose="020B0303030504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9pPr>
    </p:titleStyle>
    <p:bodyStyle>
      <a:lvl1pPr marL="360000" indent="-360000" algn="l" defTabSz="360000" rtl="0" eaLnBrk="1" fontAlgn="base" hangingPunct="1">
        <a:spcBef>
          <a:spcPct val="0"/>
        </a:spcBef>
        <a:spcAft>
          <a:spcPts val="900"/>
        </a:spcAft>
        <a:buClr>
          <a:schemeClr val="tx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720000" indent="-360000" algn="l" defTabSz="360000" rtl="0" eaLnBrk="1" fontAlgn="base" hangingPunct="1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2pPr>
      <a:lvl3pPr marL="1080000" indent="-360000" algn="l" defTabSz="360000" rtl="0" eaLnBrk="1" fontAlgn="base" hangingPunct="1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3pPr>
      <a:lvl4pPr marL="1440000" indent="-360000" algn="l" defTabSz="360000" rtl="0" eaLnBrk="1" fontAlgn="base" hangingPunct="1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4pPr>
      <a:lvl5pPr marL="1800000" indent="-360000" algn="l" defTabSz="360000" rtl="0" eaLnBrk="1" fontAlgn="base" hangingPunct="1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</a:defRPr>
      </a:lvl5pPr>
      <a:lvl6pPr marL="18875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6pPr>
      <a:lvl7pPr marL="23447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7pPr>
      <a:lvl8pPr marL="28019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8pPr>
      <a:lvl9pPr marL="32591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0549C8-4518-944F-BB7F-143B96B3C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1107996"/>
          </a:xfrm>
        </p:spPr>
        <p:txBody>
          <a:bodyPr/>
          <a:lstStyle/>
          <a:p>
            <a:r>
              <a:rPr lang="en-US" dirty="0"/>
              <a:t>JVET-Q0461 – QP-independent and slice type-independent initialization of context models for the high throughput CABAC mode of JVET-P0300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0BCCD6-92D9-954D-8D39-D4D609306E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Heiner Kirchhoffer</a:t>
            </a:r>
            <a:endParaRPr lang="de-DE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07D8C7F-C04C-564D-871B-ABCFFAFADF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5876" y="1563637"/>
            <a:ext cx="8640000" cy="2952405"/>
          </a:xfrm>
        </p:spPr>
        <p:txBody>
          <a:bodyPr/>
          <a:lstStyle/>
          <a:p>
            <a:r>
              <a:rPr lang="en-US" dirty="0"/>
              <a:t>A context model of the high throughput CABAC mode is initialized in dependence on the QP, the slice type and the </a:t>
            </a:r>
            <a:r>
              <a:rPr lang="en-US" dirty="0" err="1"/>
              <a:t>cabac</a:t>
            </a:r>
            <a:r>
              <a:rPr lang="en-US" dirty="0"/>
              <a:t> </a:t>
            </a:r>
            <a:r>
              <a:rPr lang="en-US" dirty="0" err="1"/>
              <a:t>init</a:t>
            </a:r>
            <a:r>
              <a:rPr lang="en-US" dirty="0"/>
              <a:t> flag</a:t>
            </a:r>
          </a:p>
          <a:p>
            <a:endParaRPr lang="en-US" dirty="0"/>
          </a:p>
          <a:p>
            <a:r>
              <a:rPr lang="en-US" dirty="0"/>
              <a:t>Proposal: Use one fixed (</a:t>
            </a:r>
            <a:r>
              <a:rPr lang="en-US" dirty="0" err="1"/>
              <a:t>qp</a:t>
            </a:r>
            <a:r>
              <a:rPr lang="en-US" dirty="0"/>
              <a:t>-independent) context initialization value per context model for the high throughput CABAC mode</a:t>
            </a:r>
          </a:p>
          <a:p>
            <a:endParaRPr lang="en-US" dirty="0"/>
          </a:p>
          <a:p>
            <a:r>
              <a:rPr lang="en-US" dirty="0"/>
              <a:t>Advantage: Context index derivation rules can directly derive the state instead of a</a:t>
            </a:r>
            <a:br>
              <a:rPr lang="en-US" dirty="0"/>
            </a:br>
            <a:r>
              <a:rPr lang="en-US" dirty="0"/>
              <a:t>			 context model index</a:t>
            </a:r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356319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0549C8-4518-944F-BB7F-143B96B3C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en-US" dirty="0"/>
              <a:t>Recap: High throughput CABAC mode of JVET-P0300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0BCCD6-92D9-954D-8D39-D4D609306E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Heiner Kirchhoffer</a:t>
            </a:r>
            <a:endParaRPr lang="de-DE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07D8C7F-C04C-564D-871B-ABCFFAFADF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5876" y="915566"/>
            <a:ext cx="8640000" cy="295240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Coding interval subdivision:</a:t>
            </a:r>
          </a:p>
          <a:p>
            <a:r>
              <a:rPr lang="en-US" dirty="0"/>
              <a:t>VTM-7.0</a:t>
            </a:r>
          </a:p>
          <a:p>
            <a:pPr marL="0" indent="0">
              <a:buNone/>
            </a:pPr>
            <a:r>
              <a:rPr lang="en-CA" dirty="0"/>
              <a:t>		</a:t>
            </a:r>
            <a:r>
              <a:rPr lang="en-CA" dirty="0" err="1"/>
              <a:t>qRangeIdx</a:t>
            </a:r>
            <a:r>
              <a:rPr lang="en-CA" dirty="0"/>
              <a:t> = </a:t>
            </a:r>
            <a:r>
              <a:rPr lang="en-CA" b="1" dirty="0" err="1"/>
              <a:t>ivlCurrRange</a:t>
            </a:r>
            <a:r>
              <a:rPr lang="en-CA" dirty="0"/>
              <a:t> &gt;&gt; 5</a:t>
            </a:r>
            <a:br>
              <a:rPr lang="en-CA" dirty="0"/>
            </a:br>
            <a:r>
              <a:rPr lang="en-CA" dirty="0"/>
              <a:t>		</a:t>
            </a:r>
            <a:r>
              <a:rPr lang="en-CA" dirty="0" err="1"/>
              <a:t>pState</a:t>
            </a:r>
            <a:r>
              <a:rPr lang="en-CA" dirty="0"/>
              <a:t> = </a:t>
            </a:r>
            <a:r>
              <a:rPr lang="en-CA" b="1" dirty="0"/>
              <a:t>pStateIdx1</a:t>
            </a:r>
            <a:r>
              <a:rPr lang="en-CA" dirty="0"/>
              <a:t> + 16 * </a:t>
            </a:r>
            <a:r>
              <a:rPr lang="en-CA" b="1" dirty="0"/>
              <a:t>pStateIdx0</a:t>
            </a:r>
            <a:br>
              <a:rPr lang="en-CA" dirty="0"/>
            </a:br>
            <a:r>
              <a:rPr lang="en-CA" dirty="0"/>
              <a:t>		</a:t>
            </a:r>
            <a:r>
              <a:rPr lang="en-CA" dirty="0" err="1"/>
              <a:t>valMps</a:t>
            </a:r>
            <a:r>
              <a:rPr lang="en-CA" dirty="0"/>
              <a:t> = </a:t>
            </a:r>
            <a:r>
              <a:rPr lang="en-CA" dirty="0" err="1"/>
              <a:t>pState</a:t>
            </a:r>
            <a:r>
              <a:rPr lang="en-CA" dirty="0"/>
              <a:t> &gt;&gt; 14</a:t>
            </a:r>
            <a:br>
              <a:rPr lang="en-CA" dirty="0"/>
            </a:br>
            <a:r>
              <a:rPr lang="en-CA" dirty="0"/>
              <a:t>		</a:t>
            </a:r>
            <a:r>
              <a:rPr lang="en-CA" b="1" dirty="0" err="1"/>
              <a:t>ivlLpsRange</a:t>
            </a:r>
            <a:r>
              <a:rPr lang="en-CA" dirty="0"/>
              <a:t> = ( </a:t>
            </a:r>
            <a:r>
              <a:rPr lang="en-CA" dirty="0" err="1"/>
              <a:t>qRangeIdx</a:t>
            </a:r>
            <a:r>
              <a:rPr lang="en-CA" dirty="0"/>
              <a:t> * ( (</a:t>
            </a:r>
            <a:r>
              <a:rPr lang="en-CA" dirty="0" err="1"/>
              <a:t>valMps</a:t>
            </a:r>
            <a:r>
              <a:rPr lang="en-CA" dirty="0"/>
              <a:t> ?  32767 − </a:t>
            </a:r>
            <a:r>
              <a:rPr lang="en-CA" dirty="0" err="1"/>
              <a:t>pState</a:t>
            </a:r>
            <a:r>
              <a:rPr lang="en-CA" dirty="0"/>
              <a:t> : </a:t>
            </a:r>
            <a:r>
              <a:rPr lang="en-CA" dirty="0" err="1"/>
              <a:t>pState</a:t>
            </a:r>
            <a:r>
              <a:rPr lang="en-CA" dirty="0"/>
              <a:t> )&gt;&gt;9 )&gt;&gt;1 ) + 4</a:t>
            </a:r>
            <a:endParaRPr lang="en-US" dirty="0"/>
          </a:p>
          <a:p>
            <a:endParaRPr lang="en-US" dirty="0"/>
          </a:p>
          <a:p>
            <a:r>
              <a:rPr lang="en-US" dirty="0"/>
              <a:t>High throughput mode of JVET-P0300</a:t>
            </a:r>
          </a:p>
          <a:p>
            <a:pPr marL="0" indent="0">
              <a:buNone/>
            </a:pPr>
            <a:r>
              <a:rPr lang="en-US" dirty="0"/>
              <a:t>		</a:t>
            </a:r>
            <a:r>
              <a:rPr lang="en-US" b="1" dirty="0" err="1"/>
              <a:t>ivlLpsRange</a:t>
            </a:r>
            <a:r>
              <a:rPr lang="en-US" dirty="0"/>
              <a:t> = </a:t>
            </a:r>
            <a:r>
              <a:rPr lang="en-US" b="1" dirty="0" err="1"/>
              <a:t>ivlCurrRange</a:t>
            </a:r>
            <a:r>
              <a:rPr lang="en-US" dirty="0"/>
              <a:t> &gt;&gt; ( </a:t>
            </a:r>
            <a:r>
              <a:rPr lang="en-US" b="1" dirty="0" err="1"/>
              <a:t>pShiftGB</a:t>
            </a:r>
            <a:r>
              <a:rPr lang="en-US" dirty="0"/>
              <a:t> + 1 )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 err="1"/>
              <a:t>pShiftGB</a:t>
            </a:r>
            <a:r>
              <a:rPr lang="en-US" dirty="0"/>
              <a:t> is initialized in dependence on QP, slice type and </a:t>
            </a:r>
            <a:r>
              <a:rPr lang="en-US" dirty="0" err="1"/>
              <a:t>cabac_init_flag</a:t>
            </a:r>
            <a:r>
              <a:rPr lang="en-US" dirty="0"/>
              <a:t>!</a:t>
            </a:r>
          </a:p>
          <a:p>
            <a:endParaRPr lang="en-US" dirty="0"/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902124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A30486-B594-D541-930C-C2457879C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en-US" dirty="0"/>
              <a:t>Recap: High throughput CABAC mode of JVET-P0300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8DF61-3782-CC4C-917E-7B35F9D759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Context model update (done after each regular bin)</a:t>
            </a:r>
          </a:p>
          <a:p>
            <a:r>
              <a:rPr lang="en-US" dirty="0"/>
              <a:t>VTM-7.0:</a:t>
            </a:r>
          </a:p>
          <a:p>
            <a:pPr marL="0" indent="0">
              <a:buNone/>
            </a:pPr>
            <a:r>
              <a:rPr lang="en-CA" dirty="0"/>
              <a:t>		pStateIdx0 = pStateIdx0 </a:t>
            </a:r>
            <a:r>
              <a:rPr lang="en-CA" dirty="0">
                <a:sym typeface="Symbol" pitchFamily="2" charset="2"/>
              </a:rPr>
              <a:t></a:t>
            </a:r>
            <a:r>
              <a:rPr lang="en-CA" dirty="0"/>
              <a:t> (pStateIdx0 &gt;&gt; shift0) + (1023   * </a:t>
            </a:r>
            <a:r>
              <a:rPr lang="en-CA" dirty="0" err="1"/>
              <a:t>binVal</a:t>
            </a:r>
            <a:r>
              <a:rPr lang="en-CA" dirty="0"/>
              <a:t> &gt;&gt; shift0)</a:t>
            </a:r>
            <a:br>
              <a:rPr lang="en-CA" dirty="0"/>
            </a:br>
            <a:r>
              <a:rPr lang="en-CA" dirty="0"/>
              <a:t>		pStateIdx1 = pStateIdx1 </a:t>
            </a:r>
            <a:r>
              <a:rPr lang="en-CA" dirty="0">
                <a:sym typeface="Symbol" pitchFamily="2" charset="2"/>
              </a:rPr>
              <a:t></a:t>
            </a:r>
            <a:r>
              <a:rPr lang="en-CA" dirty="0"/>
              <a:t> (pStateIdx1 &gt;&gt; shift1) + (16383 * </a:t>
            </a:r>
            <a:r>
              <a:rPr lang="en-CA" dirty="0" err="1"/>
              <a:t>binVal</a:t>
            </a:r>
            <a:r>
              <a:rPr lang="en-CA" dirty="0"/>
              <a:t> &gt;&gt; shift1) </a:t>
            </a:r>
            <a:br>
              <a:rPr lang="en-CA" dirty="0"/>
            </a:b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Proposed high throughput mode:</a:t>
            </a:r>
          </a:p>
          <a:p>
            <a:pPr marL="0" indent="0">
              <a:buNone/>
            </a:pPr>
            <a:r>
              <a:rPr lang="en-US" dirty="0"/>
              <a:t>		No update.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83F3D2-4843-D940-85CF-78173CF570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Heiner Kirchhoffer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728544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A30486-B594-D541-930C-C2457879C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en-US" dirty="0"/>
              <a:t>Proposed context initialization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8DF61-3782-CC4C-917E-7B35F9D759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JVET-P0300:</a:t>
            </a:r>
          </a:p>
          <a:p>
            <a:pPr marL="0" indent="0">
              <a:buNone/>
            </a:pPr>
            <a:r>
              <a:rPr lang="en-US" dirty="0"/>
              <a:t>		Two state variables: </a:t>
            </a:r>
            <a:r>
              <a:rPr lang="en-US" b="1" dirty="0" err="1"/>
              <a:t>pShiftGB</a:t>
            </a:r>
            <a:r>
              <a:rPr lang="en-US" dirty="0"/>
              <a:t> and </a:t>
            </a:r>
            <a:r>
              <a:rPr lang="en-US" b="1" dirty="0" err="1"/>
              <a:t>valMpsGB</a:t>
            </a:r>
            <a:endParaRPr lang="en-US" b="1" dirty="0"/>
          </a:p>
          <a:p>
            <a:pPr marL="0" indent="0">
              <a:buNone/>
            </a:pPr>
            <a:r>
              <a:rPr lang="en-US" dirty="0"/>
              <a:t>		</a:t>
            </a:r>
            <a:r>
              <a:rPr lang="en-CA" b="1" dirty="0"/>
              <a:t> </a:t>
            </a:r>
            <a:r>
              <a:rPr lang="en-CA" dirty="0"/>
              <a:t>State variables depend on </a:t>
            </a:r>
            <a:r>
              <a:rPr lang="en-CA" dirty="0" err="1"/>
              <a:t>initValue</a:t>
            </a:r>
            <a:r>
              <a:rPr lang="en-CA" dirty="0"/>
              <a:t>, </a:t>
            </a:r>
            <a:r>
              <a:rPr lang="en-CA" dirty="0" err="1"/>
              <a:t>SliceQp</a:t>
            </a:r>
            <a:r>
              <a:rPr lang="en-CA" baseline="-25000" dirty="0" err="1"/>
              <a:t>Y</a:t>
            </a:r>
            <a:r>
              <a:rPr lang="en-CA" dirty="0"/>
              <a:t>, </a:t>
            </a:r>
            <a:r>
              <a:rPr lang="en-US" dirty="0" err="1"/>
              <a:t>cabac_init_flag</a:t>
            </a:r>
            <a:r>
              <a:rPr lang="en-US" dirty="0"/>
              <a:t>, and </a:t>
            </a:r>
            <a:r>
              <a:rPr lang="en-US" dirty="0" err="1"/>
              <a:t>slice_type</a:t>
            </a:r>
            <a:endParaRPr lang="en-US" dirty="0"/>
          </a:p>
          <a:p>
            <a:r>
              <a:rPr lang="en-US" dirty="0"/>
              <a:t>Proposed changes:</a:t>
            </a:r>
          </a:p>
          <a:p>
            <a:pPr marL="0" indent="0">
              <a:buNone/>
            </a:pPr>
            <a:r>
              <a:rPr lang="en-US" dirty="0"/>
              <a:t>		Use one fixed value for </a:t>
            </a:r>
            <a:r>
              <a:rPr lang="en-US" b="1" dirty="0" err="1"/>
              <a:t>pShiftGB</a:t>
            </a:r>
            <a:r>
              <a:rPr lang="en-US" dirty="0"/>
              <a:t> and </a:t>
            </a:r>
            <a:r>
              <a:rPr lang="en-US" b="1" dirty="0" err="1"/>
              <a:t>valMpsGB</a:t>
            </a:r>
            <a:r>
              <a:rPr lang="en-US" b="1" dirty="0"/>
              <a:t> </a:t>
            </a:r>
            <a:r>
              <a:rPr lang="en-US" dirty="0"/>
              <a:t>per context model</a:t>
            </a:r>
          </a:p>
          <a:p>
            <a:pPr marL="0" indent="0">
              <a:buNone/>
            </a:pPr>
            <a:r>
              <a:rPr lang="en-US" dirty="0"/>
              <a:t>		Store values for </a:t>
            </a:r>
            <a:r>
              <a:rPr lang="en-US" b="1" dirty="0" err="1"/>
              <a:t>pShiftGB</a:t>
            </a:r>
            <a:r>
              <a:rPr lang="en-US" dirty="0"/>
              <a:t> and </a:t>
            </a:r>
            <a:r>
              <a:rPr lang="en-US" b="1" dirty="0" err="1"/>
              <a:t>valMpsGB</a:t>
            </a:r>
            <a:r>
              <a:rPr lang="en-US" dirty="0"/>
              <a:t> along with </a:t>
            </a:r>
            <a:r>
              <a:rPr lang="en-US" b="1" dirty="0" err="1"/>
              <a:t>shiftIdx</a:t>
            </a:r>
            <a:r>
              <a:rPr lang="en-US" dirty="0"/>
              <a:t> (window size</a:t>
            </a:r>
            <a:br>
              <a:rPr lang="en-US" dirty="0"/>
            </a:br>
            <a:r>
              <a:rPr lang="en-US" dirty="0"/>
              <a:t>		parameter)</a:t>
            </a:r>
          </a:p>
          <a:p>
            <a:pPr marL="0" indent="0">
              <a:buNone/>
            </a:pPr>
            <a:r>
              <a:rPr lang="en-US" dirty="0"/>
              <a:t>		Initialization: </a:t>
            </a:r>
            <a:r>
              <a:rPr lang="en-US" b="1" dirty="0" err="1"/>
              <a:t>pShiftGB</a:t>
            </a:r>
            <a:r>
              <a:rPr lang="en-US" dirty="0"/>
              <a:t> = </a:t>
            </a:r>
            <a:r>
              <a:rPr lang="en-US" b="1" dirty="0" err="1"/>
              <a:t>shiftIdx</a:t>
            </a:r>
            <a:r>
              <a:rPr lang="en-US" dirty="0"/>
              <a:t> &gt;&gt; 5; </a:t>
            </a:r>
            <a:r>
              <a:rPr lang="en-US" b="1" dirty="0" err="1"/>
              <a:t>valMpsGB</a:t>
            </a:r>
            <a:r>
              <a:rPr lang="en-US" dirty="0"/>
              <a:t> = (</a:t>
            </a:r>
            <a:r>
              <a:rPr lang="en-US" b="1" dirty="0" err="1"/>
              <a:t>shiftIdx</a:t>
            </a:r>
            <a:r>
              <a:rPr lang="en-US" dirty="0"/>
              <a:t> &gt;&gt; 4 ) &amp; 1</a:t>
            </a:r>
          </a:p>
          <a:p>
            <a:pPr marL="0" indent="0">
              <a:buNone/>
            </a:pPr>
            <a:r>
              <a:rPr lang="en-US" dirty="0"/>
              <a:t>		Additional required ROM: Increase </a:t>
            </a:r>
            <a:r>
              <a:rPr lang="en-US" b="1" dirty="0" err="1"/>
              <a:t>shiftIdx</a:t>
            </a:r>
            <a:r>
              <a:rPr lang="en-US" dirty="0"/>
              <a:t> from 4 bit to 7 bit per </a:t>
            </a:r>
            <a:r>
              <a:rPr lang="en-US" dirty="0" err="1"/>
              <a:t>ctx</a:t>
            </a:r>
            <a:br>
              <a:rPr lang="en-US" dirty="0"/>
            </a:br>
            <a:r>
              <a:rPr lang="en-US" dirty="0"/>
              <a:t>									(and rename to reflect the joint variable)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83F3D2-4843-D940-85CF-78173CF570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Heiner Kirchhoffer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780675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2E6050-D86A-B34B-B472-D8533EB3D8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en-US" dirty="0"/>
              <a:t>Training of context </a:t>
            </a:r>
            <a:r>
              <a:rPr lang="en-US" dirty="0" err="1"/>
              <a:t>init</a:t>
            </a:r>
            <a:r>
              <a:rPr lang="en-US" dirty="0"/>
              <a:t> values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948AA-E023-1F45-AE51-79898EEA09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Training method: As specified in CE description JVET-N1021</a:t>
            </a:r>
          </a:p>
          <a:p>
            <a:endParaRPr lang="en-US" dirty="0"/>
          </a:p>
          <a:p>
            <a:r>
              <a:rPr lang="en-US" dirty="0"/>
              <a:t>Bitstreams: VTM-7.0 low QP (2 – 17) and lossless with 100 frames</a:t>
            </a:r>
          </a:p>
          <a:p>
            <a:endParaRPr lang="en-US" dirty="0"/>
          </a:p>
          <a:p>
            <a:r>
              <a:rPr lang="en-US" dirty="0"/>
              <a:t>Normalized rates d() according to JVET-N1021 are weighted such that low QP bitstreams are equally important as lossless bitstreams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E5290B-7925-2442-BD09-7768B642A7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Heiner Kirchhoffer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301017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954114-037A-4F4F-AB65-3A244BD58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Implicit</a:t>
            </a:r>
            <a:r>
              <a:rPr lang="de-DE" dirty="0"/>
              <a:t> </a:t>
            </a:r>
            <a:r>
              <a:rPr lang="de-DE" dirty="0" err="1"/>
              <a:t>context</a:t>
            </a:r>
            <a:r>
              <a:rPr lang="de-DE" dirty="0"/>
              <a:t> </a:t>
            </a:r>
            <a:r>
              <a:rPr lang="de-DE" dirty="0" err="1"/>
              <a:t>reduction</a:t>
            </a:r>
            <a:r>
              <a:rPr lang="de-DE" dirty="0"/>
              <a:t> </a:t>
            </a:r>
            <a:r>
              <a:rPr lang="de-DE" dirty="0" err="1"/>
              <a:t>example</a:t>
            </a:r>
            <a:endParaRPr lang="de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99A298-4071-4F42-80AD-09B4B2E9F6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u="sng" dirty="0"/>
              <a:t>New </a:t>
            </a:r>
            <a:r>
              <a:rPr lang="de-DE" u="sng" dirty="0" err="1"/>
              <a:t>init</a:t>
            </a:r>
            <a:r>
              <a:rPr lang="de-DE" u="sng" dirty="0"/>
              <a:t> </a:t>
            </a:r>
            <a:r>
              <a:rPr lang="de-DE" u="sng" dirty="0" err="1"/>
              <a:t>values</a:t>
            </a:r>
            <a:r>
              <a:rPr lang="de-DE" u="sng" dirty="0"/>
              <a:t> (</a:t>
            </a:r>
            <a:r>
              <a:rPr lang="de-DE" u="sng" dirty="0" err="1"/>
              <a:t>representing</a:t>
            </a:r>
            <a:r>
              <a:rPr lang="de-DE" u="sng" dirty="0"/>
              <a:t> different </a:t>
            </a:r>
            <a:r>
              <a:rPr lang="de-DE" u="sng" dirty="0" err="1"/>
              <a:t>probabilities</a:t>
            </a:r>
            <a:r>
              <a:rPr lang="de-DE" u="sng" dirty="0"/>
              <a:t>) </a:t>
            </a:r>
            <a:r>
              <a:rPr lang="de-DE" u="sng" dirty="0" err="1"/>
              <a:t>for</a:t>
            </a:r>
            <a:r>
              <a:rPr lang="de-DE" u="sng" dirty="0"/>
              <a:t> </a:t>
            </a:r>
            <a:r>
              <a:rPr lang="de-DE" u="sng" dirty="0" err="1"/>
              <a:t>sig_coeff_flag</a:t>
            </a:r>
            <a:r>
              <a:rPr lang="de-DE" u="sng" dirty="0"/>
              <a:t> (</a:t>
            </a:r>
            <a:r>
              <a:rPr lang="de-DE" u="sng" dirty="0" err="1"/>
              <a:t>Luma</a:t>
            </a:r>
            <a:r>
              <a:rPr lang="de-DE" u="sng" dirty="0"/>
              <a:t>, </a:t>
            </a:r>
            <a:r>
              <a:rPr lang="de-DE" u="sng" dirty="0" err="1"/>
              <a:t>QState</a:t>
            </a:r>
            <a:r>
              <a:rPr lang="de-DE" u="sng" dirty="0"/>
              <a:t>=3):</a:t>
            </a:r>
          </a:p>
          <a:p>
            <a:pPr marL="0" indent="0">
              <a:buNone/>
            </a:pPr>
            <a:r>
              <a:rPr lang="de-DE" dirty="0"/>
              <a:t>init_sig_qstate3 = {   5,   7,   7,   7,   3,   7,   7,   7,   0,   7,   7,   7, }</a:t>
            </a:r>
          </a:p>
          <a:p>
            <a:pPr marL="0" indent="0">
              <a:buNone/>
            </a:pPr>
            <a:endParaRPr lang="de-DE" sz="1100" dirty="0"/>
          </a:p>
          <a:p>
            <a:pPr marL="0" indent="0">
              <a:buNone/>
            </a:pPr>
            <a:r>
              <a:rPr lang="de-DE" u="sng" dirty="0"/>
              <a:t>VTM-7.0 </a:t>
            </a:r>
            <a:r>
              <a:rPr lang="de-DE" u="sng" dirty="0" err="1"/>
              <a:t>context</a:t>
            </a:r>
            <a:r>
              <a:rPr lang="de-DE" u="sng" dirty="0"/>
              <a:t> </a:t>
            </a:r>
            <a:r>
              <a:rPr lang="de-DE" u="sng" dirty="0" err="1"/>
              <a:t>derivation</a:t>
            </a:r>
            <a:r>
              <a:rPr lang="de-DE" u="sng" dirty="0"/>
              <a:t> </a:t>
            </a:r>
            <a:r>
              <a:rPr lang="de-DE" u="sng" dirty="0" err="1"/>
              <a:t>for</a:t>
            </a:r>
            <a:r>
              <a:rPr lang="de-DE" u="sng" dirty="0"/>
              <a:t> </a:t>
            </a:r>
            <a:r>
              <a:rPr lang="de-DE" u="sng" dirty="0" err="1"/>
              <a:t>sig_coeff_flag</a:t>
            </a:r>
            <a:r>
              <a:rPr lang="de-DE" u="sng" dirty="0"/>
              <a:t> (</a:t>
            </a:r>
            <a:r>
              <a:rPr lang="de-DE" u="sng" dirty="0" err="1"/>
              <a:t>Luma</a:t>
            </a:r>
            <a:r>
              <a:rPr lang="de-DE" u="sng" dirty="0"/>
              <a:t>, </a:t>
            </a:r>
            <a:r>
              <a:rPr lang="de-DE" u="sng" dirty="0" err="1"/>
              <a:t>QState</a:t>
            </a:r>
            <a:r>
              <a:rPr lang="de-DE" u="sng" dirty="0"/>
              <a:t>=3):</a:t>
            </a:r>
          </a:p>
          <a:p>
            <a:pPr marL="0" indent="0">
              <a:buNone/>
            </a:pPr>
            <a:r>
              <a:rPr lang="de-DE" dirty="0" err="1"/>
              <a:t>ctxInc</a:t>
            </a:r>
            <a:r>
              <a:rPr lang="de-DE" dirty="0"/>
              <a:t> = Min( ( locSumAbsPass1 + 1 ) &gt;&gt; 1, 3 ) + ( d &lt; 2  ?  8  :  ( d &lt; 5  ?  4  :  0 ) )</a:t>
            </a:r>
          </a:p>
          <a:p>
            <a:endParaRPr lang="de-DE" sz="1100" dirty="0"/>
          </a:p>
          <a:p>
            <a:pPr marL="0" indent="0">
              <a:buNone/>
            </a:pPr>
            <a:r>
              <a:rPr lang="de-DE" u="sng" dirty="0" err="1"/>
              <a:t>Simplified</a:t>
            </a:r>
            <a:r>
              <a:rPr lang="de-DE" u="sng" dirty="0"/>
              <a:t> </a:t>
            </a:r>
            <a:r>
              <a:rPr lang="de-DE" u="sng" dirty="0" err="1"/>
              <a:t>rule</a:t>
            </a:r>
            <a:r>
              <a:rPr lang="de-DE" u="sng" dirty="0"/>
              <a:t> (</a:t>
            </a:r>
            <a:r>
              <a:rPr lang="de-DE" u="sng" dirty="0" err="1"/>
              <a:t>directly</a:t>
            </a:r>
            <a:r>
              <a:rPr lang="de-DE" u="sng" dirty="0"/>
              <a:t> </a:t>
            </a:r>
            <a:r>
              <a:rPr lang="de-DE" u="sng" dirty="0" err="1"/>
              <a:t>deriving</a:t>
            </a:r>
            <a:r>
              <a:rPr lang="de-DE" u="sng" dirty="0"/>
              <a:t> a </a:t>
            </a:r>
            <a:r>
              <a:rPr lang="de-DE" u="sng" dirty="0" err="1"/>
              <a:t>state</a:t>
            </a:r>
            <a:r>
              <a:rPr lang="de-DE" u="sng" dirty="0"/>
              <a:t>):</a:t>
            </a:r>
          </a:p>
          <a:p>
            <a:pPr marL="0" indent="0">
              <a:buNone/>
            </a:pPr>
            <a:r>
              <a:rPr lang="en-CA" dirty="0" err="1"/>
              <a:t>ctxState</a:t>
            </a:r>
            <a:r>
              <a:rPr lang="en-CA" dirty="0"/>
              <a:t> = locSumAbsPass1 != 0 ? 7 : ( d &lt; 2  ?  0  :  ( d &lt; 5  ?  3  :  5 ) )</a:t>
            </a:r>
            <a:r>
              <a:rPr lang="de-DE" dirty="0"/>
              <a:t> </a:t>
            </a:r>
          </a:p>
          <a:p>
            <a:pPr marL="0" indent="0">
              <a:buNone/>
            </a:pPr>
            <a:endParaRPr lang="de-DE" sz="1100" dirty="0"/>
          </a:p>
          <a:p>
            <a:pPr marL="0" indent="0">
              <a:buNone/>
            </a:pPr>
            <a:r>
              <a:rPr lang="de-DE" b="1" dirty="0" err="1"/>
              <a:t>Only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significance</a:t>
            </a:r>
            <a:r>
              <a:rPr lang="de-DE" b="1" dirty="0"/>
              <a:t> </a:t>
            </a:r>
            <a:r>
              <a:rPr lang="de-DE" b="1" dirty="0" err="1"/>
              <a:t>of</a:t>
            </a:r>
            <a:r>
              <a:rPr lang="de-DE" b="1" dirty="0"/>
              <a:t> locSumAbsPass1 </a:t>
            </a:r>
            <a:r>
              <a:rPr lang="de-DE" b="1" dirty="0" err="1"/>
              <a:t>needs</a:t>
            </a:r>
            <a:r>
              <a:rPr lang="de-DE" b="1" dirty="0"/>
              <a:t> </a:t>
            </a:r>
            <a:r>
              <a:rPr lang="de-DE" b="1" dirty="0" err="1"/>
              <a:t>to</a:t>
            </a:r>
            <a:r>
              <a:rPr lang="de-DE" b="1" dirty="0"/>
              <a:t> </a:t>
            </a:r>
            <a:r>
              <a:rPr lang="de-DE" b="1" dirty="0" err="1"/>
              <a:t>be</a:t>
            </a:r>
            <a:r>
              <a:rPr lang="de-DE" b="1" dirty="0"/>
              <a:t> </a:t>
            </a:r>
            <a:r>
              <a:rPr lang="de-DE" b="1" dirty="0" err="1"/>
              <a:t>derived</a:t>
            </a:r>
            <a:r>
              <a:rPr lang="de-DE" b="1" dirty="0"/>
              <a:t>!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21929D-419F-2A40-8443-66EF4BFB16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Heiner Kirchhoffer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848326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FE06D9-AE66-EE44-A0D5-211F5A65B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de-DE" dirty="0" err="1"/>
              <a:t>Coding</a:t>
            </a:r>
            <a:r>
              <a:rPr lang="de-DE" dirty="0"/>
              <a:t> </a:t>
            </a:r>
            <a:r>
              <a:rPr lang="de-DE" dirty="0" err="1"/>
              <a:t>efficiency</a:t>
            </a:r>
            <a:r>
              <a:rPr lang="de-DE" dirty="0"/>
              <a:t>: Low QP (2-17), 100 </a:t>
            </a:r>
            <a:r>
              <a:rPr lang="de-DE" dirty="0" err="1"/>
              <a:t>frames</a:t>
            </a:r>
            <a:endParaRPr lang="de-D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CC1E63A-DD3F-C34F-A602-F25751B750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Heiner Kirchhoffer</a:t>
            </a:r>
            <a:endParaRPr lang="de-DE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2A71B08C-1C47-0E4F-AD01-28732697BE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err="1"/>
              <a:t>Runtimes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not </a:t>
            </a:r>
            <a:r>
              <a:rPr lang="de-DE" dirty="0" err="1"/>
              <a:t>very</a:t>
            </a:r>
            <a:r>
              <a:rPr lang="de-DE" dirty="0"/>
              <a:t> </a:t>
            </a:r>
            <a:r>
              <a:rPr lang="de-DE" dirty="0" err="1"/>
              <a:t>accurate</a:t>
            </a:r>
            <a:endParaRPr lang="de-DE" dirty="0"/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B4CF2E84-4C14-B44B-BC9D-5CC91829D270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468657641"/>
              </p:ext>
            </p:extLst>
          </p:nvPr>
        </p:nvGraphicFramePr>
        <p:xfrm>
          <a:off x="395536" y="1563638"/>
          <a:ext cx="4104458" cy="2303736"/>
        </p:xfrm>
        <a:graphic>
          <a:graphicData uri="http://schemas.openxmlformats.org/drawingml/2006/table">
            <a:tbl>
              <a:tblPr/>
              <a:tblGrid>
                <a:gridCol w="1192438">
                  <a:extLst>
                    <a:ext uri="{9D8B030D-6E8A-4147-A177-3AD203B41FA5}">
                      <a16:colId xmlns:a16="http://schemas.microsoft.com/office/drawing/2014/main" val="3067379321"/>
                    </a:ext>
                  </a:extLst>
                </a:gridCol>
                <a:gridCol w="643480">
                  <a:extLst>
                    <a:ext uri="{9D8B030D-6E8A-4147-A177-3AD203B41FA5}">
                      <a16:colId xmlns:a16="http://schemas.microsoft.com/office/drawing/2014/main" val="1102336549"/>
                    </a:ext>
                  </a:extLst>
                </a:gridCol>
                <a:gridCol w="643480">
                  <a:extLst>
                    <a:ext uri="{9D8B030D-6E8A-4147-A177-3AD203B41FA5}">
                      <a16:colId xmlns:a16="http://schemas.microsoft.com/office/drawing/2014/main" val="73133828"/>
                    </a:ext>
                  </a:extLst>
                </a:gridCol>
                <a:gridCol w="643480">
                  <a:extLst>
                    <a:ext uri="{9D8B030D-6E8A-4147-A177-3AD203B41FA5}">
                      <a16:colId xmlns:a16="http://schemas.microsoft.com/office/drawing/2014/main" val="4022825212"/>
                    </a:ext>
                  </a:extLst>
                </a:gridCol>
                <a:gridCol w="490790">
                  <a:extLst>
                    <a:ext uri="{9D8B030D-6E8A-4147-A177-3AD203B41FA5}">
                      <a16:colId xmlns:a16="http://schemas.microsoft.com/office/drawing/2014/main" val="1085234320"/>
                    </a:ext>
                  </a:extLst>
                </a:gridCol>
                <a:gridCol w="490790">
                  <a:extLst>
                    <a:ext uri="{9D8B030D-6E8A-4147-A177-3AD203B41FA5}">
                      <a16:colId xmlns:a16="http://schemas.microsoft.com/office/drawing/2014/main" val="2414619150"/>
                    </a:ext>
                  </a:extLst>
                </a:gridCol>
              </a:tblGrid>
              <a:tr h="191978">
                <a:tc>
                  <a:txBody>
                    <a:bodyPr/>
                    <a:lstStyle/>
                    <a:p>
                      <a:pPr algn="ctr" fontAlgn="ctr"/>
                      <a:endParaRPr lang="de-DE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de-DE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</a:t>
                      </a:r>
                      <a:r>
                        <a:rPr lang="de-DE" sz="10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Intra</a:t>
                      </a:r>
                      <a:r>
                        <a:rPr lang="de-DE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50623"/>
                  </a:ext>
                </a:extLst>
              </a:tr>
              <a:tr h="191978">
                <a:tc>
                  <a:txBody>
                    <a:bodyPr/>
                    <a:lstStyle/>
                    <a:p>
                      <a:pPr algn="ctr" fontAlgn="ctr"/>
                      <a:endParaRPr lang="de-DE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de-DE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 QP2-17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0406680"/>
                  </a:ext>
                </a:extLst>
              </a:tr>
              <a:tr h="191978">
                <a:tc>
                  <a:txBody>
                    <a:bodyPr/>
                    <a:lstStyle/>
                    <a:p>
                      <a:pPr algn="ctr" fontAlgn="ctr"/>
                      <a:endParaRPr lang="de-DE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071980"/>
                  </a:ext>
                </a:extLst>
              </a:tr>
              <a:tr h="19197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5,77%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6565599"/>
                  </a:ext>
                </a:extLst>
              </a:tr>
              <a:tr h="19197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4,87%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2532617"/>
                  </a:ext>
                </a:extLst>
              </a:tr>
              <a:tr h="19197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5,65%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5,58%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6,04%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938736"/>
                  </a:ext>
                </a:extLst>
              </a:tr>
              <a:tr h="19197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4,41%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3,93%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3151446"/>
                  </a:ext>
                </a:extLst>
              </a:tr>
              <a:tr h="19197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3,82%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3,79%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9749853"/>
                  </a:ext>
                </a:extLst>
              </a:tr>
              <a:tr h="19197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4,82%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6865843"/>
                  </a:ext>
                </a:extLst>
              </a:tr>
              <a:tr h="19197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4,35%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3,74%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3,95%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0055932"/>
                  </a:ext>
                </a:extLst>
              </a:tr>
              <a:tr h="19197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6,10%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5,31%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5,43%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4090893"/>
                  </a:ext>
                </a:extLst>
              </a:tr>
              <a:tr h="19197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8,65%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8,69%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8,79%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7618291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36B3C0AA-606E-2342-9AA5-9870BC40B0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0290272"/>
              </p:ext>
            </p:extLst>
          </p:nvPr>
        </p:nvGraphicFramePr>
        <p:xfrm>
          <a:off x="4599068" y="1565916"/>
          <a:ext cx="4104457" cy="2303736"/>
        </p:xfrm>
        <a:graphic>
          <a:graphicData uri="http://schemas.openxmlformats.org/drawingml/2006/table">
            <a:tbl>
              <a:tblPr/>
              <a:tblGrid>
                <a:gridCol w="1192439">
                  <a:extLst>
                    <a:ext uri="{9D8B030D-6E8A-4147-A177-3AD203B41FA5}">
                      <a16:colId xmlns:a16="http://schemas.microsoft.com/office/drawing/2014/main" val="1948604130"/>
                    </a:ext>
                  </a:extLst>
                </a:gridCol>
                <a:gridCol w="643480">
                  <a:extLst>
                    <a:ext uri="{9D8B030D-6E8A-4147-A177-3AD203B41FA5}">
                      <a16:colId xmlns:a16="http://schemas.microsoft.com/office/drawing/2014/main" val="2133149701"/>
                    </a:ext>
                  </a:extLst>
                </a:gridCol>
                <a:gridCol w="643480">
                  <a:extLst>
                    <a:ext uri="{9D8B030D-6E8A-4147-A177-3AD203B41FA5}">
                      <a16:colId xmlns:a16="http://schemas.microsoft.com/office/drawing/2014/main" val="3973905702"/>
                    </a:ext>
                  </a:extLst>
                </a:gridCol>
                <a:gridCol w="643480">
                  <a:extLst>
                    <a:ext uri="{9D8B030D-6E8A-4147-A177-3AD203B41FA5}">
                      <a16:colId xmlns:a16="http://schemas.microsoft.com/office/drawing/2014/main" val="4139768188"/>
                    </a:ext>
                  </a:extLst>
                </a:gridCol>
                <a:gridCol w="490789">
                  <a:extLst>
                    <a:ext uri="{9D8B030D-6E8A-4147-A177-3AD203B41FA5}">
                      <a16:colId xmlns:a16="http://schemas.microsoft.com/office/drawing/2014/main" val="1157303156"/>
                    </a:ext>
                  </a:extLst>
                </a:gridCol>
                <a:gridCol w="490789">
                  <a:extLst>
                    <a:ext uri="{9D8B030D-6E8A-4147-A177-3AD203B41FA5}">
                      <a16:colId xmlns:a16="http://schemas.microsoft.com/office/drawing/2014/main" val="1991571018"/>
                    </a:ext>
                  </a:extLst>
                </a:gridCol>
              </a:tblGrid>
              <a:tr h="191978">
                <a:tc>
                  <a:txBody>
                    <a:bodyPr/>
                    <a:lstStyle/>
                    <a:p>
                      <a:pPr algn="ctr" fontAlgn="ctr"/>
                      <a:endParaRPr lang="de-DE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de-DE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045524"/>
                  </a:ext>
                </a:extLst>
              </a:tr>
              <a:tr h="191978">
                <a:tc>
                  <a:txBody>
                    <a:bodyPr/>
                    <a:lstStyle/>
                    <a:p>
                      <a:pPr algn="ctr" fontAlgn="ctr"/>
                      <a:endParaRPr lang="de-DE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de-DE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 QP2-17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7209311"/>
                  </a:ext>
                </a:extLst>
              </a:tr>
              <a:tr h="191978">
                <a:tc>
                  <a:txBody>
                    <a:bodyPr/>
                    <a:lstStyle/>
                    <a:p>
                      <a:pPr algn="ctr" fontAlgn="ctr"/>
                      <a:endParaRPr lang="de-DE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3632784"/>
                  </a:ext>
                </a:extLst>
              </a:tr>
              <a:tr h="19197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3091615"/>
                  </a:ext>
                </a:extLst>
              </a:tr>
              <a:tr h="19197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1042987"/>
                  </a:ext>
                </a:extLst>
              </a:tr>
              <a:tr h="19197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6,78%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3,22%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2942393"/>
                  </a:ext>
                </a:extLst>
              </a:tr>
              <a:tr h="19197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4,79%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5,01%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3,61%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3516436"/>
                  </a:ext>
                </a:extLst>
              </a:tr>
              <a:tr h="19197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3315466"/>
                  </a:ext>
                </a:extLst>
              </a:tr>
              <a:tr h="19197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2056460"/>
                  </a:ext>
                </a:extLst>
              </a:tr>
              <a:tr h="19197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4,28%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3,20%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0594658"/>
                  </a:ext>
                </a:extLst>
              </a:tr>
              <a:tr h="19197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7,00%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5,71%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2611706"/>
                  </a:ext>
                </a:extLst>
              </a:tr>
              <a:tr h="19197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9,38%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9,29%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9,47%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23791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32170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FE06D9-AE66-EE44-A0D5-211F5A65B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876" y="251100"/>
            <a:ext cx="8640000" cy="369332"/>
          </a:xfrm>
        </p:spPr>
        <p:txBody>
          <a:bodyPr/>
          <a:lstStyle/>
          <a:p>
            <a:r>
              <a:rPr lang="de-DE" dirty="0" err="1"/>
              <a:t>Coding</a:t>
            </a:r>
            <a:r>
              <a:rPr lang="de-DE" dirty="0"/>
              <a:t> </a:t>
            </a:r>
            <a:r>
              <a:rPr lang="de-DE" dirty="0" err="1"/>
              <a:t>efficiency</a:t>
            </a:r>
            <a:r>
              <a:rPr lang="de-DE" dirty="0"/>
              <a:t>: Low QP (2-17), 100 </a:t>
            </a:r>
            <a:r>
              <a:rPr lang="de-DE" dirty="0" err="1"/>
              <a:t>frames</a:t>
            </a:r>
            <a:endParaRPr lang="de-D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CC1E63A-DD3F-C34F-A602-F25751B750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Heiner Kirchhoffer</a:t>
            </a:r>
            <a:endParaRPr lang="de-DE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2A71B08C-1C47-0E4F-AD01-28732697BE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err="1"/>
              <a:t>Runtimes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not </a:t>
            </a:r>
            <a:r>
              <a:rPr lang="de-DE" dirty="0" err="1"/>
              <a:t>very</a:t>
            </a:r>
            <a:r>
              <a:rPr lang="de-DE" dirty="0"/>
              <a:t> </a:t>
            </a:r>
            <a:r>
              <a:rPr lang="de-DE" dirty="0" err="1"/>
              <a:t>accurate</a:t>
            </a: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61C1648-E4B4-1342-870A-CD42E125DF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8269485"/>
              </p:ext>
            </p:extLst>
          </p:nvPr>
        </p:nvGraphicFramePr>
        <p:xfrm>
          <a:off x="395533" y="1563638"/>
          <a:ext cx="4104459" cy="2281303"/>
        </p:xfrm>
        <a:graphic>
          <a:graphicData uri="http://schemas.openxmlformats.org/drawingml/2006/table">
            <a:tbl>
              <a:tblPr/>
              <a:tblGrid>
                <a:gridCol w="1192439">
                  <a:extLst>
                    <a:ext uri="{9D8B030D-6E8A-4147-A177-3AD203B41FA5}">
                      <a16:colId xmlns:a16="http://schemas.microsoft.com/office/drawing/2014/main" val="3987010820"/>
                    </a:ext>
                  </a:extLst>
                </a:gridCol>
                <a:gridCol w="643480">
                  <a:extLst>
                    <a:ext uri="{9D8B030D-6E8A-4147-A177-3AD203B41FA5}">
                      <a16:colId xmlns:a16="http://schemas.microsoft.com/office/drawing/2014/main" val="607057075"/>
                    </a:ext>
                  </a:extLst>
                </a:gridCol>
                <a:gridCol w="643480">
                  <a:extLst>
                    <a:ext uri="{9D8B030D-6E8A-4147-A177-3AD203B41FA5}">
                      <a16:colId xmlns:a16="http://schemas.microsoft.com/office/drawing/2014/main" val="2644337305"/>
                    </a:ext>
                  </a:extLst>
                </a:gridCol>
                <a:gridCol w="643480">
                  <a:extLst>
                    <a:ext uri="{9D8B030D-6E8A-4147-A177-3AD203B41FA5}">
                      <a16:colId xmlns:a16="http://schemas.microsoft.com/office/drawing/2014/main" val="1649317483"/>
                    </a:ext>
                  </a:extLst>
                </a:gridCol>
                <a:gridCol w="490790">
                  <a:extLst>
                    <a:ext uri="{9D8B030D-6E8A-4147-A177-3AD203B41FA5}">
                      <a16:colId xmlns:a16="http://schemas.microsoft.com/office/drawing/2014/main" val="3316307316"/>
                    </a:ext>
                  </a:extLst>
                </a:gridCol>
                <a:gridCol w="490790">
                  <a:extLst>
                    <a:ext uri="{9D8B030D-6E8A-4147-A177-3AD203B41FA5}">
                      <a16:colId xmlns:a16="http://schemas.microsoft.com/office/drawing/2014/main" val="2052841424"/>
                    </a:ext>
                  </a:extLst>
                </a:gridCol>
              </a:tblGrid>
              <a:tr h="191978">
                <a:tc>
                  <a:txBody>
                    <a:bodyPr/>
                    <a:lstStyle/>
                    <a:p>
                      <a:pPr algn="ctr" fontAlgn="ctr"/>
                      <a:endParaRPr lang="de-DE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de-DE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1393264"/>
                  </a:ext>
                </a:extLst>
              </a:tr>
              <a:tr h="191978">
                <a:tc>
                  <a:txBody>
                    <a:bodyPr/>
                    <a:lstStyle/>
                    <a:p>
                      <a:pPr algn="ctr" fontAlgn="ctr"/>
                      <a:endParaRPr lang="de-DE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de-DE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 QP2-17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6487513"/>
                  </a:ext>
                </a:extLst>
              </a:tr>
              <a:tr h="49850">
                <a:tc>
                  <a:txBody>
                    <a:bodyPr/>
                    <a:lstStyle/>
                    <a:p>
                      <a:pPr algn="ctr" fontAlgn="ctr"/>
                      <a:endParaRPr lang="de-DE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401273"/>
                  </a:ext>
                </a:extLst>
              </a:tr>
              <a:tr h="19197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0894585"/>
                  </a:ext>
                </a:extLst>
              </a:tr>
              <a:tr h="19197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0319525"/>
                  </a:ext>
                </a:extLst>
              </a:tr>
              <a:tr h="19197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6,27%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6,31%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5,98%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3642625"/>
                  </a:ext>
                </a:extLst>
              </a:tr>
              <a:tr h="19197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4,65%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5,14%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3,63%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2405197"/>
                  </a:ext>
                </a:extLst>
              </a:tr>
              <a:tr h="19197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4,82%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4350689"/>
                  </a:ext>
                </a:extLst>
              </a:tr>
              <a:tr h="19197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5,37%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5,37%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7860870"/>
                  </a:ext>
                </a:extLst>
              </a:tr>
              <a:tr h="19197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3,88%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809737"/>
                  </a:ext>
                </a:extLst>
              </a:tr>
              <a:tr h="19197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6,02%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5,90%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8179408"/>
                  </a:ext>
                </a:extLst>
              </a:tr>
              <a:tr h="191978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8,89%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9,06%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9,21%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85158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FDB1873-0F28-A34A-B416-5D800BB56D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6218610"/>
              </p:ext>
            </p:extLst>
          </p:nvPr>
        </p:nvGraphicFramePr>
        <p:xfrm>
          <a:off x="4588748" y="1565911"/>
          <a:ext cx="4102137" cy="2258448"/>
        </p:xfrm>
        <a:graphic>
          <a:graphicData uri="http://schemas.openxmlformats.org/drawingml/2006/table">
            <a:tbl>
              <a:tblPr/>
              <a:tblGrid>
                <a:gridCol w="1191765">
                  <a:extLst>
                    <a:ext uri="{9D8B030D-6E8A-4147-A177-3AD203B41FA5}">
                      <a16:colId xmlns:a16="http://schemas.microsoft.com/office/drawing/2014/main" val="3579153208"/>
                    </a:ext>
                  </a:extLst>
                </a:gridCol>
                <a:gridCol w="643116">
                  <a:extLst>
                    <a:ext uri="{9D8B030D-6E8A-4147-A177-3AD203B41FA5}">
                      <a16:colId xmlns:a16="http://schemas.microsoft.com/office/drawing/2014/main" val="2733538063"/>
                    </a:ext>
                  </a:extLst>
                </a:gridCol>
                <a:gridCol w="643116">
                  <a:extLst>
                    <a:ext uri="{9D8B030D-6E8A-4147-A177-3AD203B41FA5}">
                      <a16:colId xmlns:a16="http://schemas.microsoft.com/office/drawing/2014/main" val="1934970809"/>
                    </a:ext>
                  </a:extLst>
                </a:gridCol>
                <a:gridCol w="643116">
                  <a:extLst>
                    <a:ext uri="{9D8B030D-6E8A-4147-A177-3AD203B41FA5}">
                      <a16:colId xmlns:a16="http://schemas.microsoft.com/office/drawing/2014/main" val="449622586"/>
                    </a:ext>
                  </a:extLst>
                </a:gridCol>
                <a:gridCol w="490512">
                  <a:extLst>
                    <a:ext uri="{9D8B030D-6E8A-4147-A177-3AD203B41FA5}">
                      <a16:colId xmlns:a16="http://schemas.microsoft.com/office/drawing/2014/main" val="3105152850"/>
                    </a:ext>
                  </a:extLst>
                </a:gridCol>
                <a:gridCol w="490512">
                  <a:extLst>
                    <a:ext uri="{9D8B030D-6E8A-4147-A177-3AD203B41FA5}">
                      <a16:colId xmlns:a16="http://schemas.microsoft.com/office/drawing/2014/main" val="2720429828"/>
                    </a:ext>
                  </a:extLst>
                </a:gridCol>
              </a:tblGrid>
              <a:tr h="188204">
                <a:tc>
                  <a:txBody>
                    <a:bodyPr/>
                    <a:lstStyle/>
                    <a:p>
                      <a:pPr algn="ctr" fontAlgn="ctr"/>
                      <a:endParaRPr lang="de-DE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de-DE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4530063"/>
                  </a:ext>
                </a:extLst>
              </a:tr>
              <a:tr h="188204">
                <a:tc>
                  <a:txBody>
                    <a:bodyPr/>
                    <a:lstStyle/>
                    <a:p>
                      <a:pPr algn="ctr" fontAlgn="ctr"/>
                      <a:endParaRPr lang="de-DE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de-DE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VTM-7.0 QP2-17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5804233"/>
                  </a:ext>
                </a:extLst>
              </a:tr>
              <a:tr h="188204">
                <a:tc>
                  <a:txBody>
                    <a:bodyPr/>
                    <a:lstStyle/>
                    <a:p>
                      <a:pPr algn="ctr" fontAlgn="ctr"/>
                      <a:endParaRPr lang="de-DE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6788226"/>
                  </a:ext>
                </a:extLst>
              </a:tr>
              <a:tr h="188204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81308"/>
                  </a:ext>
                </a:extLst>
              </a:tr>
              <a:tr h="188204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de-DE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1647785"/>
                  </a:ext>
                </a:extLst>
              </a:tr>
              <a:tr h="188204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6,43%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6,40%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6,01%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067089"/>
                  </a:ext>
                </a:extLst>
              </a:tr>
              <a:tr h="188204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5,16%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3,49%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621921"/>
                  </a:ext>
                </a:extLst>
              </a:tr>
              <a:tr h="188204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5,27%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3,99%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6386139"/>
                  </a:ext>
                </a:extLst>
              </a:tr>
              <a:tr h="188204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5,72%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5,26%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26954"/>
                  </a:ext>
                </a:extLst>
              </a:tr>
              <a:tr h="188204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4,47%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3,91%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6005140"/>
                  </a:ext>
                </a:extLst>
              </a:tr>
              <a:tr h="188204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6,19%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5,64%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2345037"/>
                  </a:ext>
                </a:extLst>
              </a:tr>
              <a:tr h="188204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8,66%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8,85%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9,01%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14477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91702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BCF84D-B2F8-CB40-88F3-1BF044CEE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Coding</a:t>
            </a:r>
            <a:r>
              <a:rPr lang="de-DE" dirty="0"/>
              <a:t> </a:t>
            </a:r>
            <a:r>
              <a:rPr lang="de-DE" dirty="0" err="1"/>
              <a:t>efficiency</a:t>
            </a:r>
            <a:r>
              <a:rPr lang="de-DE" dirty="0"/>
              <a:t>: </a:t>
            </a:r>
            <a:r>
              <a:rPr lang="de-DE" dirty="0" err="1"/>
              <a:t>Lossless</a:t>
            </a:r>
            <a:r>
              <a:rPr lang="de-DE" dirty="0"/>
              <a:t>, 100 </a:t>
            </a:r>
            <a:r>
              <a:rPr lang="de-DE" dirty="0" err="1"/>
              <a:t>frames</a:t>
            </a:r>
            <a:endParaRPr lang="de-D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939E17-E3AF-CB4B-B1BE-0FD989FB03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Heiner Kirchhoffer</a:t>
            </a:r>
            <a:endParaRPr lang="de-DE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9E85D18-FD12-B348-AB4D-9D314FAE91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err="1"/>
              <a:t>Runtimes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not </a:t>
            </a:r>
            <a:r>
              <a:rPr lang="de-DE" dirty="0" err="1"/>
              <a:t>very</a:t>
            </a:r>
            <a:r>
              <a:rPr lang="de-DE" dirty="0"/>
              <a:t> </a:t>
            </a:r>
            <a:r>
              <a:rPr lang="de-DE" dirty="0" err="1"/>
              <a:t>accurate</a:t>
            </a:r>
            <a:endParaRPr lang="de-DE" dirty="0"/>
          </a:p>
          <a:p>
            <a:endParaRPr lang="de-DE" dirty="0"/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3459BD50-E0A0-DE40-A6DB-69AB8FEE53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9231784"/>
              </p:ext>
            </p:extLst>
          </p:nvPr>
        </p:nvGraphicFramePr>
        <p:xfrm>
          <a:off x="323528" y="1419622"/>
          <a:ext cx="7272808" cy="3168354"/>
        </p:xfrm>
        <a:graphic>
          <a:graphicData uri="http://schemas.openxmlformats.org/drawingml/2006/table">
            <a:tbl>
              <a:tblPr/>
              <a:tblGrid>
                <a:gridCol w="998009">
                  <a:extLst>
                    <a:ext uri="{9D8B030D-6E8A-4147-A177-3AD203B41FA5}">
                      <a16:colId xmlns:a16="http://schemas.microsoft.com/office/drawing/2014/main" val="2792209691"/>
                    </a:ext>
                  </a:extLst>
                </a:gridCol>
                <a:gridCol w="670305">
                  <a:extLst>
                    <a:ext uri="{9D8B030D-6E8A-4147-A177-3AD203B41FA5}">
                      <a16:colId xmlns:a16="http://schemas.microsoft.com/office/drawing/2014/main" val="755130935"/>
                    </a:ext>
                  </a:extLst>
                </a:gridCol>
                <a:gridCol w="670305">
                  <a:extLst>
                    <a:ext uri="{9D8B030D-6E8A-4147-A177-3AD203B41FA5}">
                      <a16:colId xmlns:a16="http://schemas.microsoft.com/office/drawing/2014/main" val="132983884"/>
                    </a:ext>
                  </a:extLst>
                </a:gridCol>
                <a:gridCol w="670305">
                  <a:extLst>
                    <a:ext uri="{9D8B030D-6E8A-4147-A177-3AD203B41FA5}">
                      <a16:colId xmlns:a16="http://schemas.microsoft.com/office/drawing/2014/main" val="950048714"/>
                    </a:ext>
                  </a:extLst>
                </a:gridCol>
                <a:gridCol w="670305">
                  <a:extLst>
                    <a:ext uri="{9D8B030D-6E8A-4147-A177-3AD203B41FA5}">
                      <a16:colId xmlns:a16="http://schemas.microsoft.com/office/drawing/2014/main" val="4088776657"/>
                    </a:ext>
                  </a:extLst>
                </a:gridCol>
                <a:gridCol w="670305">
                  <a:extLst>
                    <a:ext uri="{9D8B030D-6E8A-4147-A177-3AD203B41FA5}">
                      <a16:colId xmlns:a16="http://schemas.microsoft.com/office/drawing/2014/main" val="959147182"/>
                    </a:ext>
                  </a:extLst>
                </a:gridCol>
                <a:gridCol w="670305">
                  <a:extLst>
                    <a:ext uri="{9D8B030D-6E8A-4147-A177-3AD203B41FA5}">
                      <a16:colId xmlns:a16="http://schemas.microsoft.com/office/drawing/2014/main" val="3892056034"/>
                    </a:ext>
                  </a:extLst>
                </a:gridCol>
                <a:gridCol w="789470">
                  <a:extLst>
                    <a:ext uri="{9D8B030D-6E8A-4147-A177-3AD203B41FA5}">
                      <a16:colId xmlns:a16="http://schemas.microsoft.com/office/drawing/2014/main" val="2307686834"/>
                    </a:ext>
                  </a:extLst>
                </a:gridCol>
                <a:gridCol w="670305">
                  <a:extLst>
                    <a:ext uri="{9D8B030D-6E8A-4147-A177-3AD203B41FA5}">
                      <a16:colId xmlns:a16="http://schemas.microsoft.com/office/drawing/2014/main" val="771999178"/>
                    </a:ext>
                  </a:extLst>
                </a:gridCol>
                <a:gridCol w="793194">
                  <a:extLst>
                    <a:ext uri="{9D8B030D-6E8A-4147-A177-3AD203B41FA5}">
                      <a16:colId xmlns:a16="http://schemas.microsoft.com/office/drawing/2014/main" val="1525007686"/>
                    </a:ext>
                  </a:extLst>
                </a:gridCol>
              </a:tblGrid>
              <a:tr h="226311">
                <a:tc rowSpan="3"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8288650"/>
                  </a:ext>
                </a:extLst>
              </a:tr>
              <a:tr h="226311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ratio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bit-rate savings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2635139"/>
                  </a:ext>
                </a:extLst>
              </a:tr>
              <a:tr h="226311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VTM-7.0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proposed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VTM-7.0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proposed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VTM-7.0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proposed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6246372"/>
                  </a:ext>
                </a:extLst>
              </a:tr>
              <a:tr h="226311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8,12%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7,81%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8794855"/>
                  </a:ext>
                </a:extLst>
              </a:tr>
              <a:tr h="226311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8,89%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9,13%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5658254"/>
                  </a:ext>
                </a:extLst>
              </a:tr>
              <a:tr h="226311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7,38%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6,65%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6,78%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1060706"/>
                  </a:ext>
                </a:extLst>
              </a:tr>
              <a:tr h="226311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6,98%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6,49%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6,39%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7448426"/>
                  </a:ext>
                </a:extLst>
              </a:tr>
              <a:tr h="226311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6,84%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7,66%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7,53%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8339588"/>
                  </a:ext>
                </a:extLst>
              </a:tr>
              <a:tr h="226311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8,06%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7,31%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1394778"/>
                  </a:ext>
                </a:extLst>
              </a:tr>
              <a:tr h="226311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4,9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6,91%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10,23%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43,0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11,89%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350129"/>
                  </a:ext>
                </a:extLst>
              </a:tr>
              <a:tr h="226311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TGM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10,8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9,52%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96,3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10,39%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124,9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110,5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11,56%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3738479"/>
                  </a:ext>
                </a:extLst>
              </a:tr>
              <a:tr h="226311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7,78%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7,34%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2,4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6,78%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449741"/>
                  </a:ext>
                </a:extLst>
              </a:tr>
              <a:tr h="226311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4472516"/>
                  </a:ext>
                </a:extLst>
              </a:tr>
              <a:tr h="226311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97975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2329212"/>
      </p:ext>
    </p:extLst>
  </p:cSld>
  <p:clrMapOvr>
    <a:masterClrMapping/>
  </p:clrMapOvr>
</p:sld>
</file>

<file path=ppt/theme/theme1.xml><?xml version="1.0" encoding="utf-8"?>
<a:theme xmlns:a="http://schemas.openxmlformats.org/drawingml/2006/main" name="Fraunhofer HHI Master">
  <a:themeElements>
    <a:clrScheme name="Fraunhofer Farbpalette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25BAE2"/>
      </a:accent3>
      <a:accent4>
        <a:srgbClr val="B1C800"/>
      </a:accent4>
      <a:accent5>
        <a:srgbClr val="FEEFD6"/>
      </a:accent5>
      <a:accent6>
        <a:srgbClr val="E1E3E3"/>
      </a:accent6>
      <a:hlink>
        <a:srgbClr val="25BAE2"/>
      </a:hlink>
      <a:folHlink>
        <a:srgbClr val="B1C800"/>
      </a:folHlink>
    </a:clrScheme>
    <a:fontScheme name="Bullets">
      <a:majorFont>
        <a:latin typeface="Frutiger LT Com 45 Light"/>
        <a:ea typeface=""/>
        <a:cs typeface=""/>
      </a:majorFont>
      <a:minorFont>
        <a:latin typeface="Frutiger LT Com 55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A8AFAF"/>
        </a:solidFill>
        <a:ln>
          <a:noFill/>
        </a:ln>
        <a:effectLst/>
      </a:spPr>
      <a:bodyPr vert="horz" wrap="square" lIns="0" tIns="0" rIns="0" bIns="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spDef>
    <a:lnDef>
      <a:spPr bwMode="auto">
        <a:noFill/>
        <a:ln w="9525" cap="flat" cmpd="sng" algn="ctr">
          <a:solidFill>
            <a:srgbClr val="179C7D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</a:lnDef>
  </a:objectDefaults>
  <a:extraClrSchemeLst>
    <a:extraClrScheme>
      <a:clrScheme name="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3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4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009475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8669"/>
        </a:accent6>
        <a:hlink>
          <a:srgbClr val="009475"/>
        </a:hlink>
        <a:folHlink>
          <a:srgbClr val="00947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5">
        <a:dk1>
          <a:srgbClr val="000000"/>
        </a:dk1>
        <a:lt1>
          <a:srgbClr val="FFFFFF"/>
        </a:lt1>
        <a:dk2>
          <a:srgbClr val="009475"/>
        </a:dk2>
        <a:lt2>
          <a:srgbClr val="A8AFAF"/>
        </a:lt2>
        <a:accent1>
          <a:srgbClr val="25BAE2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CD9EE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6">
        <a:dk1>
          <a:srgbClr val="000000"/>
        </a:dk1>
        <a:lt1>
          <a:srgbClr val="FFFFFF"/>
        </a:lt1>
        <a:dk2>
          <a:srgbClr val="009475"/>
        </a:dk2>
        <a:lt2>
          <a:srgbClr val="25BAE2"/>
        </a:lt2>
        <a:accent1>
          <a:srgbClr val="009475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HHI_Master für Präsentationen_ENG.pptx" id="{17A50539-7C87-4051-8506-00D5EA1A3EC0}" vid="{20624C78-DBA1-4018-A601-CC76BB5BB262}"/>
    </a:ext>
  </a:extLst>
</a:theme>
</file>

<file path=ppt/theme/theme2.xml><?xml version="1.0" encoding="utf-8"?>
<a:theme xmlns:a="http://schemas.openxmlformats.org/drawingml/2006/main" name="Larissa">
  <a:themeElements>
    <a:clrScheme name="Fraunhofer Farbpalette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25BAE2"/>
      </a:accent3>
      <a:accent4>
        <a:srgbClr val="B1C800"/>
      </a:accent4>
      <a:accent5>
        <a:srgbClr val="FEEFD6"/>
      </a:accent5>
      <a:accent6>
        <a:srgbClr val="E1E3E3"/>
      </a:accent6>
      <a:hlink>
        <a:srgbClr val="25BAE2"/>
      </a:hlink>
      <a:folHlink>
        <a:srgbClr val="B1C8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Fraunhofer HHI Master</Template>
  <TotalTime>627</TotalTime>
  <Words>1255</Words>
  <Application>Microsoft Macintosh PowerPoint</Application>
  <PresentationFormat>On-screen Show (16:9)</PresentationFormat>
  <Paragraphs>419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Frutiger LT Com 45 Light</vt:lpstr>
      <vt:lpstr>Arial</vt:lpstr>
      <vt:lpstr>Wingdings</vt:lpstr>
      <vt:lpstr>Frutiger LT Com 55 Roman</vt:lpstr>
      <vt:lpstr>Fraunhofer HHI Master</vt:lpstr>
      <vt:lpstr>JVET-Q0461 – QP-independent and slice type-independent initialization of context models for the high throughput CABAC mode of JVET-P0300</vt:lpstr>
      <vt:lpstr>Recap: High throughput CABAC mode of JVET-P0300</vt:lpstr>
      <vt:lpstr>Recap: High throughput CABAC mode of JVET-P0300</vt:lpstr>
      <vt:lpstr>Proposed context initialization</vt:lpstr>
      <vt:lpstr>Training of context init values</vt:lpstr>
      <vt:lpstr>Implicit context reduction example</vt:lpstr>
      <vt:lpstr>Coding efficiency: Low QP (2-17), 100 frames</vt:lpstr>
      <vt:lpstr>Coding efficiency: Low QP (2-17), 100 frames</vt:lpstr>
      <vt:lpstr>Coding efficiency: Lossless, 100 frames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JVET-P0300: High throughput CABAC mode for VVC</dc:title>
  <dc:creator>Kirchhoffer, Heiner 2</dc:creator>
  <cp:lastModifiedBy>Heiner Kirchhoffer</cp:lastModifiedBy>
  <cp:revision>118</cp:revision>
  <cp:lastPrinted>2011-04-27T07:57:31Z</cp:lastPrinted>
  <dcterms:created xsi:type="dcterms:W3CDTF">2019-10-03T07:29:59Z</dcterms:created>
  <dcterms:modified xsi:type="dcterms:W3CDTF">2020-01-09T08:51:05Z</dcterms:modified>
</cp:coreProperties>
</file>

<file path=userCustomization/customUI.xml><?xml version="1.0" encoding="utf-8"?>
<mso:customUI xmlns:doc="http://schemas.microsoft.com/office/2006/01/customui/currentDocument" xmlns:mso="http://schemas.microsoft.com/office/2006/01/customui">
  <mso:ribbon>
    <mso:qat>
      <mso:documentControls>
        <mso:separator idQ="doc:sep1" visible="true"/>
        <mso:control idQ="mso:SlideLayoutGallery" visible="true"/>
      </mso:documentControls>
    </mso:qat>
  </mso:ribbon>
</mso:customUI>
</file>