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461" r:id="rId2"/>
    <p:sldId id="468" r:id="rId3"/>
    <p:sldId id="459" r:id="rId4"/>
    <p:sldId id="464" r:id="rId5"/>
    <p:sldId id="462" r:id="rId6"/>
    <p:sldId id="463" r:id="rId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4C97"/>
    <a:srgbClr val="9F1115"/>
    <a:srgbClr val="1E4BA7"/>
    <a:srgbClr val="FFFFFF"/>
    <a:srgbClr val="004181"/>
    <a:srgbClr val="E6E6E6"/>
    <a:srgbClr val="5374B1"/>
    <a:srgbClr val="1548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82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1530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196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B6A6352B-A071-4A3C-BE36-20BEF4DF22D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128CFBA-FC68-451C-B973-4E6C512E8F5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2AA64E-2965-4E2F-94EB-5F959AA87388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0BD9243-4864-457F-BB38-DE100838D61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35D18E7-D7F0-4ECA-B3CE-3667414B2F7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6749B-331A-43E9-8BFA-938FF8CA72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7852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4AB45E-A16E-4ECE-8561-605081E31EF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8613AD-59D8-4D01-82C6-706CC7DEA64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764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092E43BC-46F9-4292-B809-1CC71499AB6A}"/>
              </a:ext>
            </a:extLst>
          </p:cNvPr>
          <p:cNvSpPr/>
          <p:nvPr/>
        </p:nvSpPr>
        <p:spPr>
          <a:xfrm>
            <a:off x="1" y="252415"/>
            <a:ext cx="8964613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5F24C9E-80EA-4D4F-BB08-CFEB72B57213}"/>
              </a:ext>
            </a:extLst>
          </p:cNvPr>
          <p:cNvSpPr/>
          <p:nvPr/>
        </p:nvSpPr>
        <p:spPr>
          <a:xfrm>
            <a:off x="0" y="5949950"/>
            <a:ext cx="9144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1ED5E6D8-DA08-4BD9-B869-5BEFE9D86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449764"/>
            <a:ext cx="78867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E73867B-3F24-42B6-B8F2-EBF961DD02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38518" y="4329488"/>
            <a:ext cx="7372070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FD87877A-332C-472B-A376-ACA7B636B41F}"/>
              </a:ext>
            </a:extLst>
          </p:cNvPr>
          <p:cNvSpPr/>
          <p:nvPr userDrawn="1"/>
        </p:nvSpPr>
        <p:spPr>
          <a:xfrm>
            <a:off x="1272988" y="908050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Picture 2" descr="https://timgsa.baidu.com/timg?image&amp;quality=80&amp;size=b9999_10000&amp;sec=1546604134593&amp;di=caa50c9672651fdf40de65a2b6ff09f0&amp;imgtype=0&amp;src=http%3A%2F%2Fshumaduo.com%2Fimages%2Fdoc%2F20170119%2F00066178.jpg">
            <a:extLst>
              <a:ext uri="{FF2B5EF4-FFF2-40B4-BE49-F238E27FC236}">
                <a16:creationId xmlns:a16="http://schemas.microsoft.com/office/drawing/2014/main" id="{62D5C956-4B55-4C70-BE98-9870F9F6954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3" name="组合 82">
            <a:extLst>
              <a:ext uri="{FF2B5EF4-FFF2-40B4-BE49-F238E27FC236}">
                <a16:creationId xmlns:a16="http://schemas.microsoft.com/office/drawing/2014/main" id="{8B159564-34B1-48D7-AF40-4FABC7D1D238}"/>
              </a:ext>
            </a:extLst>
          </p:cNvPr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id="{EBD3F6F7-D6EC-4FA9-8B63-D8EB0765709B}"/>
                </a:ext>
              </a:extLst>
            </p:cNvPr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86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21F8E504-1F09-4C79-B81C-B798AF38117A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/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7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3D659C08-918C-400F-8BF1-55C60C7E4BC8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/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85" name="Picture 2" descr="https://gss3.bdstatic.com/-Po3dSag_xI4khGkpoWK1HF6hhy/baike/c0%3Dbaike80%2C5%2C5%2C80%2C26/sign=57d0ceb7aacc7cd9ee203c8b58684a5a/d50735fae6cd7b89652eefd9062442a7d9330e2e.jpg">
              <a:extLst>
                <a:ext uri="{FF2B5EF4-FFF2-40B4-BE49-F238E27FC236}">
                  <a16:creationId xmlns:a16="http://schemas.microsoft.com/office/drawing/2014/main" id="{8C7FB6CA-A4F7-4BCA-8F68-264A82BF3BEB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3" name="图片 92">
            <a:extLst>
              <a:ext uri="{FF2B5EF4-FFF2-40B4-BE49-F238E27FC236}">
                <a16:creationId xmlns:a16="http://schemas.microsoft.com/office/drawing/2014/main" id="{6AB1788F-5865-4259-B688-86E05A8085A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cxnSp>
        <p:nvCxnSpPr>
          <p:cNvPr id="94" name="直接连接符 93">
            <a:extLst>
              <a:ext uri="{FF2B5EF4-FFF2-40B4-BE49-F238E27FC236}">
                <a16:creationId xmlns:a16="http://schemas.microsoft.com/office/drawing/2014/main" id="{BBED0307-8877-4516-91D4-871B31C0ADA9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>
            <a:extLst>
              <a:ext uri="{FF2B5EF4-FFF2-40B4-BE49-F238E27FC236}">
                <a16:creationId xmlns:a16="http://schemas.microsoft.com/office/drawing/2014/main" id="{1FCB983F-AE11-4D7C-A028-BDBB10C31D09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>
            <a:extLst>
              <a:ext uri="{FF2B5EF4-FFF2-40B4-BE49-F238E27FC236}">
                <a16:creationId xmlns:a16="http://schemas.microsoft.com/office/drawing/2014/main" id="{76E6A27E-7C8A-4C81-AE30-77B4E46A0470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23">
            <a:extLst>
              <a:ext uri="{FF2B5EF4-FFF2-40B4-BE49-F238E27FC236}">
                <a16:creationId xmlns:a16="http://schemas.microsoft.com/office/drawing/2014/main" id="{980C9DF1-D005-41EC-B881-E2828AD2510D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98" name="直接连接符 97">
              <a:extLst>
                <a:ext uri="{FF2B5EF4-FFF2-40B4-BE49-F238E27FC236}">
                  <a16:creationId xmlns:a16="http://schemas.microsoft.com/office/drawing/2014/main" id="{0FF66DE3-B307-4E60-B9AC-0DB05A834125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id="{01A17F64-F5D9-4AF0-9D60-93B49419BA45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>
              <a:extLst>
                <a:ext uri="{FF2B5EF4-FFF2-40B4-BE49-F238E27FC236}">
                  <a16:creationId xmlns:a16="http://schemas.microsoft.com/office/drawing/2014/main" id="{2A467001-8AFB-4C6B-A88F-65C8F941E788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>
              <a:extLst>
                <a:ext uri="{FF2B5EF4-FFF2-40B4-BE49-F238E27FC236}">
                  <a16:creationId xmlns:a16="http://schemas.microsoft.com/office/drawing/2014/main" id="{2F4A4C5B-F4BD-4044-9F76-C25CF649E1C1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>
              <a:extLst>
                <a:ext uri="{FF2B5EF4-FFF2-40B4-BE49-F238E27FC236}">
                  <a16:creationId xmlns:a16="http://schemas.microsoft.com/office/drawing/2014/main" id="{998DE1A3-8631-4209-BD85-02882246B995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>
              <a:extLst>
                <a:ext uri="{FF2B5EF4-FFF2-40B4-BE49-F238E27FC236}">
                  <a16:creationId xmlns:a16="http://schemas.microsoft.com/office/drawing/2014/main" id="{8D3EB491-654E-48B9-B8C3-9B565A67AB0D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id="{3B7F8EE3-9B8A-4B5A-83BD-72CF2F87A36F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>
              <a:extLst>
                <a:ext uri="{FF2B5EF4-FFF2-40B4-BE49-F238E27FC236}">
                  <a16:creationId xmlns:a16="http://schemas.microsoft.com/office/drawing/2014/main" id="{8A838BFE-75EF-40F5-B511-7CC38AA0D58E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>
              <a:extLst>
                <a:ext uri="{FF2B5EF4-FFF2-40B4-BE49-F238E27FC236}">
                  <a16:creationId xmlns:a16="http://schemas.microsoft.com/office/drawing/2014/main" id="{30A8174A-98E0-4CE9-89E6-D0DCFBF2797A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日期占位符 3">
            <a:extLst>
              <a:ext uri="{FF2B5EF4-FFF2-40B4-BE49-F238E27FC236}">
                <a16:creationId xmlns:a16="http://schemas.microsoft.com/office/drawing/2014/main" id="{B42EE6BB-A1A1-4A9B-8904-9EB8770F77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34" name="页脚占位符 4">
            <a:extLst>
              <a:ext uri="{FF2B5EF4-FFF2-40B4-BE49-F238E27FC236}">
                <a16:creationId xmlns:a16="http://schemas.microsoft.com/office/drawing/2014/main" id="{D23D91AE-501F-40EC-B04A-266EFB4BA4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5" name="灯片编号占位符 5">
            <a:extLst>
              <a:ext uri="{FF2B5EF4-FFF2-40B4-BE49-F238E27FC236}">
                <a16:creationId xmlns:a16="http://schemas.microsoft.com/office/drawing/2014/main" id="{93ADE1F2-D374-4296-8BF3-5570263A92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7F8597A3-651D-40AA-B193-FD68F6D4BEEB}"/>
              </a:ext>
            </a:extLst>
          </p:cNvPr>
          <p:cNvSpPr/>
          <p:nvPr userDrawn="1"/>
        </p:nvSpPr>
        <p:spPr>
          <a:xfrm>
            <a:off x="5827058" y="370713"/>
            <a:ext cx="3297317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6355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1B00A962-5D42-428C-B60C-B1A8A991D546}"/>
              </a:ext>
            </a:extLst>
          </p:cNvPr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2E63FBF4-4F07-4035-8688-BF84932FF6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638DC99-6E34-4F99-A0E9-FC84D6C7915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86D91C6-9A22-415F-AC2B-AB2ED22757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>
            <a:extLst>
              <a:ext uri="{FF2B5EF4-FFF2-40B4-BE49-F238E27FC236}">
                <a16:creationId xmlns:a16="http://schemas.microsoft.com/office/drawing/2014/main" id="{28C5CE96-DAE1-4E49-B5E6-639162BEF9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7" name="页脚占位符 5">
            <a:extLst>
              <a:ext uri="{FF2B5EF4-FFF2-40B4-BE49-F238E27FC236}">
                <a16:creationId xmlns:a16="http://schemas.microsoft.com/office/drawing/2014/main" id="{D2DFF34F-F3F8-455A-8053-5F1081B31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>
            <a:extLst>
              <a:ext uri="{FF2B5EF4-FFF2-40B4-BE49-F238E27FC236}">
                <a16:creationId xmlns:a16="http://schemas.microsoft.com/office/drawing/2014/main" id="{135FFD72-EE65-4D35-856F-CD1C9B9FED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031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797188-28E4-4D43-BAD5-2D130ABBF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F745779-EF3C-4522-9AB2-0A4FA54109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8B07BFB-0F9D-419C-AADA-EC12549E69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EE2B54-0629-438E-80CA-B6B3CE02F1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548E80-5ECC-492D-AC0F-FDE620B3AB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6347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4AB089FC-D92A-4D48-8A91-4A915AF84297}"/>
              </a:ext>
            </a:extLst>
          </p:cNvPr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竖排标题 1">
            <a:extLst>
              <a:ext uri="{FF2B5EF4-FFF2-40B4-BE49-F238E27FC236}">
                <a16:creationId xmlns:a16="http://schemas.microsoft.com/office/drawing/2014/main" id="{4BD2B425-6AE8-42A8-885D-BF74977B516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FA2A1EF-81DC-4AFB-9E97-CD223EE493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70F03D68-72CB-4B2F-8324-F399EFFE4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43279431-E71F-49BA-8902-39753CA3F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A9622E52-20A7-4E8D-93B4-3A1D9FCC69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362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>
            <a:extLst>
              <a:ext uri="{FF2B5EF4-FFF2-40B4-BE49-F238E27FC236}">
                <a16:creationId xmlns:a16="http://schemas.microsoft.com/office/drawing/2014/main" id="{8A120919-AFDF-4E31-94DF-EBF8AC087F4E}"/>
              </a:ext>
            </a:extLst>
          </p:cNvPr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41" name="Picture 2" descr="https://timgsa.baidu.com/timg?image&amp;quality=80&amp;size=b9999_10000&amp;sec=1546604134593&amp;di=caa50c9672651fdf40de65a2b6ff09f0&amp;imgtype=0&amp;src=http%3A%2F%2Fshumaduo.com%2Fimages%2Fdoc%2F20170119%2F00066178.jpg">
            <a:extLst>
              <a:ext uri="{FF2B5EF4-FFF2-40B4-BE49-F238E27FC236}">
                <a16:creationId xmlns:a16="http://schemas.microsoft.com/office/drawing/2014/main" id="{40A7AE38-DD83-452A-A8EC-A41CC1F22B9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4" name="组合 63">
            <a:extLst>
              <a:ext uri="{FF2B5EF4-FFF2-40B4-BE49-F238E27FC236}">
                <a16:creationId xmlns:a16="http://schemas.microsoft.com/office/drawing/2014/main" id="{A761425D-3A1C-4F1E-839A-00F4CB4DCCA8}"/>
              </a:ext>
            </a:extLst>
          </p:cNvPr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B0DAD94E-36C2-4FAB-B9C6-9A160A35D127}"/>
                </a:ext>
              </a:extLst>
            </p:cNvPr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67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9D3831A1-C339-4D78-AEE5-B29B0F0B6EE7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/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8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89582946-A528-4AB6-B43D-C0825B70CE6F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/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6" name="Picture 2" descr="https://gss3.bdstatic.com/-Po3dSag_xI4khGkpoWK1HF6hhy/baike/c0%3Dbaike80%2C5%2C5%2C80%2C26/sign=57d0ceb7aacc7cd9ee203c8b58684a5a/d50735fae6cd7b89652eefd9062442a7d9330e2e.jpg">
              <a:extLst>
                <a:ext uri="{FF2B5EF4-FFF2-40B4-BE49-F238E27FC236}">
                  <a16:creationId xmlns:a16="http://schemas.microsoft.com/office/drawing/2014/main" id="{80B52E8C-5E09-4E61-9208-E02B8B865E9A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9" name="图片 68">
            <a:extLst>
              <a:ext uri="{FF2B5EF4-FFF2-40B4-BE49-F238E27FC236}">
                <a16:creationId xmlns:a16="http://schemas.microsoft.com/office/drawing/2014/main" id="{39158802-4332-420D-ADB4-6181F256420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30" name="矩形 29">
            <a:extLst>
              <a:ext uri="{FF2B5EF4-FFF2-40B4-BE49-F238E27FC236}">
                <a16:creationId xmlns:a16="http://schemas.microsoft.com/office/drawing/2014/main" id="{F47F1BE5-404A-449F-A290-5233BA4B3327}"/>
              </a:ext>
            </a:extLst>
          </p:cNvPr>
          <p:cNvSpPr/>
          <p:nvPr userDrawn="1"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470B6678-AC04-466D-84D3-E1DCC12681BB}"/>
              </a:ext>
            </a:extLst>
          </p:cNvPr>
          <p:cNvSpPr/>
          <p:nvPr userDrawn="1"/>
        </p:nvSpPr>
        <p:spPr>
          <a:xfrm>
            <a:off x="5791200" y="370713"/>
            <a:ext cx="3333176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7B19A617-3A82-4E29-81CA-F2DEABCB9D48}"/>
              </a:ext>
            </a:extLst>
          </p:cNvPr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日期占位符 3">
            <a:extLst>
              <a:ext uri="{FF2B5EF4-FFF2-40B4-BE49-F238E27FC236}">
                <a16:creationId xmlns:a16="http://schemas.microsoft.com/office/drawing/2014/main" id="{C1471330-D033-4668-8F40-EF5AB7F7D8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46" name="页脚占位符 4">
            <a:extLst>
              <a:ext uri="{FF2B5EF4-FFF2-40B4-BE49-F238E27FC236}">
                <a16:creationId xmlns:a16="http://schemas.microsoft.com/office/drawing/2014/main" id="{9655B97A-E733-4254-8A18-EB5A547180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472102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8" name="灯片编号占位符 5">
            <a:extLst>
              <a:ext uri="{FF2B5EF4-FFF2-40B4-BE49-F238E27FC236}">
                <a16:creationId xmlns:a16="http://schemas.microsoft.com/office/drawing/2014/main" id="{CD735600-83E7-4E39-BA30-AC53D55FBD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1444727C-9FDA-4BA0-937F-F1D5F063825D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3028D131-CABF-42B2-BB88-8BFF7B20D6D8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3BF34D99-313E-49B5-95BC-B66F52FD6C7E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23">
            <a:extLst>
              <a:ext uri="{FF2B5EF4-FFF2-40B4-BE49-F238E27FC236}">
                <a16:creationId xmlns:a16="http://schemas.microsoft.com/office/drawing/2014/main" id="{2EC41DAB-73B0-481D-83AF-5547D3ED3AC9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02C9C9F5-B803-4F54-BB6B-56B6F9D7D638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96EB0F25-6133-4535-82CC-4FD8DAAF2DC8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F6E6B307-58A9-478F-8C31-1DDE6F6CDE8A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DEBFC1F2-A2A3-4E7B-B014-967150366007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4710EE5E-81AA-4CB6-82D4-932525BFBA37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213555BE-F67E-4BA4-93F7-6112375CE518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1F58FB08-232E-441B-BF1C-7ACF6815C79C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DE6D5C6A-8DF2-4ADD-8724-6F9DAAD35595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7456005E-1632-4D3D-A0FA-DE3988E74574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30E1115C-48D7-4061-95FA-32C2239890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5577" y="1122363"/>
            <a:ext cx="7632848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79533F2-2508-4DB5-8C27-F4CCD5D99E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09577" y="4064551"/>
            <a:ext cx="6858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190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>
            <a:extLst>
              <a:ext uri="{FF2B5EF4-FFF2-40B4-BE49-F238E27FC236}">
                <a16:creationId xmlns:a16="http://schemas.microsoft.com/office/drawing/2014/main" id="{E81B7E50-5CBE-4251-B36E-FB7D6070F3F4}"/>
              </a:ext>
            </a:extLst>
          </p:cNvPr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6" name="Picture 2" descr="https://timgsa.baidu.com/timg?image&amp;quality=80&amp;size=b9999_10000&amp;sec=1546604134593&amp;di=caa50c9672651fdf40de65a2b6ff09f0&amp;imgtype=0&amp;src=http%3A%2F%2Fshumaduo.com%2Fimages%2Fdoc%2F20170119%2F00066178.jpg">
            <a:extLst>
              <a:ext uri="{FF2B5EF4-FFF2-40B4-BE49-F238E27FC236}">
                <a16:creationId xmlns:a16="http://schemas.microsoft.com/office/drawing/2014/main" id="{FBE9595D-8FAD-44BE-803C-7298F806F82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7" name="组合 36">
            <a:extLst>
              <a:ext uri="{FF2B5EF4-FFF2-40B4-BE49-F238E27FC236}">
                <a16:creationId xmlns:a16="http://schemas.microsoft.com/office/drawing/2014/main" id="{846C16D5-938B-4F67-B8BD-A1BFB47B67BF}"/>
              </a:ext>
            </a:extLst>
          </p:cNvPr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E7E9F6CB-9DD0-4AAC-8841-E99D702C36A6}"/>
                </a:ext>
              </a:extLst>
            </p:cNvPr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40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FD9AFA32-2F34-4503-B6FB-9C3CBFE3B8A7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/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1E6CC3DE-D162-4CB4-8B80-70410EF57598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/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9" name="Picture 2" descr="https://gss3.bdstatic.com/-Po3dSag_xI4khGkpoWK1HF6hhy/baike/c0%3Dbaike80%2C5%2C5%2C80%2C26/sign=57d0ceb7aacc7cd9ee203c8b58684a5a/d50735fae6cd7b89652eefd9062442a7d9330e2e.jpg">
              <a:extLst>
                <a:ext uri="{FF2B5EF4-FFF2-40B4-BE49-F238E27FC236}">
                  <a16:creationId xmlns:a16="http://schemas.microsoft.com/office/drawing/2014/main" id="{98053B1C-CDFA-491B-8269-A61012D9798B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3" name="图片 52">
            <a:extLst>
              <a:ext uri="{FF2B5EF4-FFF2-40B4-BE49-F238E27FC236}">
                <a16:creationId xmlns:a16="http://schemas.microsoft.com/office/drawing/2014/main" id="{2E1565CC-D168-4701-BC5A-DA68DB3DD83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1B46D757-B53A-43D8-9C4E-6C2962A6590B}"/>
              </a:ext>
            </a:extLst>
          </p:cNvPr>
          <p:cNvSpPr/>
          <p:nvPr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E715CFBB-1F5A-439A-881C-B34A9D6677A3}"/>
              </a:ext>
            </a:extLst>
          </p:cNvPr>
          <p:cNvSpPr/>
          <p:nvPr/>
        </p:nvSpPr>
        <p:spPr>
          <a:xfrm>
            <a:off x="5711272" y="370713"/>
            <a:ext cx="341310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30E1115C-48D7-4061-95FA-32C2239890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9624" y="1268029"/>
            <a:ext cx="9144000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79533F2-2508-4DB5-8C27-F4CCD5D99E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4629306"/>
            <a:ext cx="9144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0BFFA221-A7CE-461B-BA0D-E13F592B7F82}"/>
              </a:ext>
            </a:extLst>
          </p:cNvPr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日期占位符 3">
            <a:extLst>
              <a:ext uri="{FF2B5EF4-FFF2-40B4-BE49-F238E27FC236}">
                <a16:creationId xmlns:a16="http://schemas.microsoft.com/office/drawing/2014/main" id="{EF956259-22CB-41B4-BD09-4DB27D0AD8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44" name="页脚占位符 4">
            <a:extLst>
              <a:ext uri="{FF2B5EF4-FFF2-40B4-BE49-F238E27FC236}">
                <a16:creationId xmlns:a16="http://schemas.microsoft.com/office/drawing/2014/main" id="{45F3508C-79DE-4F0C-8536-2D97A7E66E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5" name="灯片编号占位符 5">
            <a:extLst>
              <a:ext uri="{FF2B5EF4-FFF2-40B4-BE49-F238E27FC236}">
                <a16:creationId xmlns:a16="http://schemas.microsoft.com/office/drawing/2014/main" id="{3211109C-E9A4-453E-ACE4-C74DB16D7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854FC445-331D-42DF-AAA4-417374341C29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6CBF9310-2421-4E3A-A8B9-11AB6BF255C6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119EB036-64C4-4C4F-BE88-C0C2CF38C848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3">
            <a:extLst>
              <a:ext uri="{FF2B5EF4-FFF2-40B4-BE49-F238E27FC236}">
                <a16:creationId xmlns:a16="http://schemas.microsoft.com/office/drawing/2014/main" id="{17B789E5-3ABA-4C1F-B86F-44BC0B75A515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4260EFE0-C728-4BA7-AA43-7BD330E213E6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10F7EAAC-60CC-40D9-9F10-1EB4933794C5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517A1A4F-9ADC-4B7E-9851-ADE90BD87A49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16412880-4272-480D-887B-20DACF7E3D2C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456D2889-41D5-4C32-837B-810DED5F93CC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E3FA4308-ABB3-48B7-A5E2-76B24F0860E1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CC739EB2-503F-4893-87D2-CC008D74E4BC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1A0578FE-A5BB-494E-ACC4-E0D2519F9D74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6FD7A4BC-A107-4ABD-A938-121455E343E9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1046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6A4EED9-4F2D-4E84-A245-DB4ABB61A6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CF36E3A-A5B5-4B6D-8ED2-45BCAFBAE7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D6FFC36-F0C5-4A36-94F7-C943ACFE43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B466CD9-793D-4A76-B6C8-66EB70E52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0279599-E918-4D62-872B-1F964C61C3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4593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2C3298D-FB62-430C-8860-055938276C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B574662-1EDC-437C-882D-D375EAD775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3E1EECF-9D42-4A73-9B0E-98B20A4661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B1181F1-FAA0-474B-B071-AA78D97818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AAD709C-A4E1-46C3-BA64-995591FD9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A37983D-EA87-46D5-8A35-8F736CE3D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369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73BD7E-9DEC-45BD-B0D9-38EF724BCD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82391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525A28B-52AD-4EAC-8092-7BFC106A27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412776"/>
            <a:ext cx="3868340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86D88A5-61FE-43E9-B216-CB079A6A49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348882"/>
            <a:ext cx="3868340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F7E5DFA-2932-4C9A-90A3-4A82BA25EA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1" y="1412776"/>
            <a:ext cx="3887391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728E1AF-7EE3-4903-AF3E-8C9D8452939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1" y="2348882"/>
            <a:ext cx="3887391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DA36027-AFB7-4574-83E2-A93813254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3D85F47-9841-4CF6-A573-6E66BF6E63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38A8B0E-059B-46F8-8198-257C1BB0C2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827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D6BCBA9-F25A-4C8E-B7E3-342FF07AE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EFEBE62-D208-4751-AF77-EAEA9964A0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974B759-F30E-404C-86F6-9ACE9E5938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0220DAD-148A-49C2-8B95-ADDDAFF84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336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8482F69-E87D-411C-A754-4531401FB2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65D22C1-3F8D-44FE-BA1A-573EAFA935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DDF342F-D9CC-4CEE-8F69-E3B25B81F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29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DAB2C05D-C605-4FBA-8F06-AA30BEF39099}"/>
              </a:ext>
            </a:extLst>
          </p:cNvPr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2C83AFE3-7DCE-408F-99B3-63AD02467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0236837-BD90-4CC4-9212-2753F397C4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6C8F41F-96AA-4E43-A170-959604938B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>
            <a:extLst>
              <a:ext uri="{FF2B5EF4-FFF2-40B4-BE49-F238E27FC236}">
                <a16:creationId xmlns:a16="http://schemas.microsoft.com/office/drawing/2014/main" id="{8D7C2A45-F0A7-4EDF-ADD3-0FE36DC03D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7" name="页脚占位符 5">
            <a:extLst>
              <a:ext uri="{FF2B5EF4-FFF2-40B4-BE49-F238E27FC236}">
                <a16:creationId xmlns:a16="http://schemas.microsoft.com/office/drawing/2014/main" id="{0C0F4245-7225-4541-8462-68F3C9E74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>
            <a:extLst>
              <a:ext uri="{FF2B5EF4-FFF2-40B4-BE49-F238E27FC236}">
                <a16:creationId xmlns:a16="http://schemas.microsoft.com/office/drawing/2014/main" id="{4E6872CE-4B5B-42A1-A00A-28844333DA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541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标题占位符 1">
            <a:extLst>
              <a:ext uri="{FF2B5EF4-FFF2-40B4-BE49-F238E27FC236}">
                <a16:creationId xmlns:a16="http://schemas.microsoft.com/office/drawing/2014/main" id="{8A26AFF8-0C4E-4F35-8475-E7B30763BCB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08349" y="128847"/>
            <a:ext cx="8307001" cy="42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8197" name="文本占位符 2">
            <a:extLst>
              <a:ext uri="{FF2B5EF4-FFF2-40B4-BE49-F238E27FC236}">
                <a16:creationId xmlns:a16="http://schemas.microsoft.com/office/drawing/2014/main" id="{5CDE5439-D8CB-4AE8-91D0-D0AB4F7045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49" y="763928"/>
            <a:ext cx="8291809" cy="563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16A74DE-6696-4E10-B672-44B9F553A03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675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E7B67C2-1054-4BB9-932B-1B60F430CD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952750" y="647210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EA91D8A1-2344-4084-B4F0-E947D535E6FC}"/>
              </a:ext>
            </a:extLst>
          </p:cNvPr>
          <p:cNvCxnSpPr>
            <a:cxnSpLocks/>
          </p:cNvCxnSpPr>
          <p:nvPr userDrawn="1"/>
        </p:nvCxnSpPr>
        <p:spPr>
          <a:xfrm>
            <a:off x="0" y="636609"/>
            <a:ext cx="6690167" cy="0"/>
          </a:xfrm>
          <a:prstGeom prst="line">
            <a:avLst/>
          </a:prstGeom>
          <a:ln w="381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17CB6462-31F0-4297-8673-C66FC4E0D74F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23">
            <a:extLst>
              <a:ext uri="{FF2B5EF4-FFF2-40B4-BE49-F238E27FC236}">
                <a16:creationId xmlns:a16="http://schemas.microsoft.com/office/drawing/2014/main" id="{C984CC97-D4CE-4BC8-A20E-69F6CCE6EB5D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C1601C3E-6917-4CC3-8D34-579FECA3DD07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1A6BCE83-E3F2-40D8-A753-B59DEF4C9523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12D89C9B-664C-4D3D-B990-E3F5CFC97CE7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EAF23B45-5689-409D-8247-804E37AD0807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C155C341-2351-430A-AFF9-0059E6871D8B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FB42A224-7CBB-4FED-AF75-8FB3B8A4C0DB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CF16CC9C-A414-4974-84BF-67AF93235665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A4E5311E-80A4-45B8-83B5-1E18CFFBCDB1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B1C51C8B-02C9-4A0A-A996-516E54052983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23">
            <a:extLst>
              <a:ext uri="{FF2B5EF4-FFF2-40B4-BE49-F238E27FC236}">
                <a16:creationId xmlns:a16="http://schemas.microsoft.com/office/drawing/2014/main" id="{A69381B7-A46C-4A0D-BA3B-D845FE023F82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6251446" y="316704"/>
            <a:ext cx="88906" cy="639763"/>
            <a:chOff x="871911" y="5177756"/>
            <a:chExt cx="8272089" cy="640348"/>
          </a:xfrm>
        </p:grpSpPr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B5C25B9A-4EFC-4FB6-8693-610A06797D56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EA587DBB-6CD4-4095-B75E-0610F4772A67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A9C72C97-41B4-45FA-A822-42BFCB5E7EFF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A8B54F12-084A-420F-86F9-FE2FF8CA8A76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AB302D47-3316-440F-891A-46E4E871797C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09B70F8A-2AB4-4315-B67C-761B87729370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7942356D-4294-4D1B-9318-3289D175ECB0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8FB3FA41-6F29-4BB7-96E4-287387941B8C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3816A4EA-11F9-4AC0-9245-4481416913C0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69576528-A89B-44CE-815C-1E2EB99CA25F}"/>
              </a:ext>
            </a:extLst>
          </p:cNvPr>
          <p:cNvSpPr/>
          <p:nvPr userDrawn="1"/>
        </p:nvSpPr>
        <p:spPr>
          <a:xfrm>
            <a:off x="7443134" y="6364716"/>
            <a:ext cx="1517012" cy="509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MMC Lab.</a:t>
            </a:r>
            <a:endParaRPr lang="zh-CN" altLang="en-US" sz="160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1" name="Picture 2" descr="https://gss3.bdstatic.com/-Po3dSag_xI4khGkpoWK1HF6hhy/baike/c0%3Dbaike80%2C5%2C5%2C80%2C26/sign=57d0ceb7aacc7cd9ee203c8b58684a5a/d50735fae6cd7b89652eefd9062442a7d9330e2e.jpg">
            <a:extLst>
              <a:ext uri="{FF2B5EF4-FFF2-40B4-BE49-F238E27FC236}">
                <a16:creationId xmlns:a16="http://schemas.microsoft.com/office/drawing/2014/main" id="{2A3F29A8-3208-483D-8FB9-D8CE60DF228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834" y="6487211"/>
            <a:ext cx="278645" cy="276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24F8ABF1-8FFA-4376-8AC5-89E077DCAA94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140" y="6572090"/>
            <a:ext cx="832609" cy="13254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1A6E0201-D1C9-439D-931D-A9D4E94A0F90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/>
          <a:stretch>
            <a:fillRect/>
          </a:stretch>
        </p:blipFill>
        <p:spPr>
          <a:xfrm>
            <a:off x="7381549" y="6479308"/>
            <a:ext cx="314009" cy="299056"/>
          </a:xfrm>
          <a:prstGeom prst="rect">
            <a:avLst/>
          </a:prstGeom>
        </p:spPr>
      </p:pic>
      <p:pic>
        <p:nvPicPr>
          <p:cNvPr id="37" name="Picture 2" descr="https://timgsa.baidu.com/timg?image&amp;quality=80&amp;size=b9999_10000&amp;sec=1546604134593&amp;di=caa50c9672651fdf40de65a2b6ff09f0&amp;imgtype=0&amp;src=http%3A%2F%2Fshumaduo.com%2Fimages%2Fdoc%2F20170119%2F00066178.jpg">
            <a:extLst>
              <a:ext uri="{FF2B5EF4-FFF2-40B4-BE49-F238E27FC236}">
                <a16:creationId xmlns:a16="http://schemas.microsoft.com/office/drawing/2014/main" id="{F4187B83-DBC5-4E7F-B789-9675F42E794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668" y="6562471"/>
            <a:ext cx="910657" cy="151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AB39099-38B8-4EA2-BAA2-8D4C865182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675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3755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61" r:id="rId2"/>
    <p:sldLayoutId id="2147483672" r:id="rId3"/>
    <p:sldLayoutId id="2147483662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5pPr>
      <a:lvl6pPr marL="3429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6pPr>
      <a:lvl7pPr marL="685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7pPr>
      <a:lvl8pPr marL="10287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8pPr>
      <a:lvl9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9pPr>
    </p:titleStyle>
    <p:bodyStyle>
      <a:lvl1pPr marL="128588" indent="-128588" algn="l" defTabSz="514350" rtl="0" eaLnBrk="1" fontAlgn="base" hangingPunct="1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marL="385763" indent="-128588" algn="l" defTabSz="514350" rtl="0" eaLnBrk="1" fontAlgn="base" hangingPunct="1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7" y="1122363"/>
            <a:ext cx="7632848" cy="1637462"/>
          </a:xfrm>
        </p:spPr>
        <p:txBody>
          <a:bodyPr/>
          <a:lstStyle/>
          <a:p>
            <a:r>
              <a:rPr lang="en-US" altLang="zh-CN" dirty="0"/>
              <a:t>JVET-Q0457: MIP input value calculation unification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01004" y="4079875"/>
            <a:ext cx="6928512" cy="1655762"/>
          </a:xfrm>
        </p:spPr>
        <p:txBody>
          <a:bodyPr/>
          <a:lstStyle/>
          <a:p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Shuai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Wan, Haixin Wang,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Junyan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Huo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,</a:t>
            </a:r>
          </a:p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Danni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Wang,Yanzhuo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Ma,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Fuzheng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Yang,</a:t>
            </a:r>
          </a:p>
          <a:p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Yuanfang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Yu, Yang Liu, </a:t>
            </a:r>
          </a:p>
          <a:p>
            <a:endParaRPr lang="en-US" altLang="zh-CN" dirty="0">
              <a:solidFill>
                <a:schemeClr val="bg1">
                  <a:lumMod val="50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January. 2020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96050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MIP in VVC</a:t>
            </a:r>
            <a:endParaRPr lang="zh-CN" altLang="en-US" dirty="0"/>
          </a:p>
        </p:txBody>
      </p:sp>
      <p:sp>
        <p:nvSpPr>
          <p:cNvPr id="328" name="矩形 327"/>
          <p:cNvSpPr/>
          <p:nvPr/>
        </p:nvSpPr>
        <p:spPr>
          <a:xfrm>
            <a:off x="1608390" y="710062"/>
            <a:ext cx="6534569" cy="1874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fontAlgn="auto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-196215" algn="l"/>
                <a:tab pos="457200" algn="l"/>
                <a:tab pos="756285" algn="l"/>
                <a:tab pos="1008380" algn="l"/>
                <a:tab pos="1260475" algn="l"/>
              </a:tabLst>
            </a:pP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</a:t>
            </a:r>
            <a:r>
              <a:rPr lang="en-CA" altLang="zh-CN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mipSizeId</a:t>
            </a: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2, the following applies:</a:t>
            </a:r>
            <a:endParaRPr lang="zh-CN" altLang="zh-CN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7150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685800" algn="l"/>
                <a:tab pos="90043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3079115" algn="ctr"/>
                <a:tab pos="6156960" algn="r"/>
              </a:tabLst>
            </a:pPr>
            <a:r>
              <a:rPr lang="en-CA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p[ </a:t>
            </a:r>
            <a:r>
              <a:rPr lang="en-CA" altLang="zh-CN" dirty="0" smtClean="0">
                <a:latin typeface="Times New Roman" panose="02020603050405020304" pitchFamily="18" charset="0"/>
                <a:ea typeface="等线" panose="02010600030101010101" pitchFamily="2" charset="-122"/>
              </a:rPr>
              <a:t>x</a:t>
            </a:r>
            <a:r>
              <a:rPr lang="en-CA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 ] = </a:t>
            </a:r>
            <a:r>
              <a:rPr lang="en-CA" altLang="zh-CN" dirty="0" err="1">
                <a:latin typeface="Times New Roman" panose="02020603050405020304" pitchFamily="18" charset="0"/>
                <a:ea typeface="等线" panose="02010600030101010101" pitchFamily="2" charset="-122"/>
              </a:rPr>
              <a:t>pTemp</a:t>
            </a:r>
            <a:r>
              <a:rPr lang="en-CA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[ </a:t>
            </a:r>
            <a:r>
              <a:rPr lang="en-CA" altLang="zh-CN" dirty="0" smtClean="0">
                <a:latin typeface="Times New Roman" panose="02020603050405020304" pitchFamily="18" charset="0"/>
                <a:ea typeface="等线" panose="02010600030101010101" pitchFamily="2" charset="-122"/>
              </a:rPr>
              <a:t>x</a:t>
            </a:r>
            <a:r>
              <a:rPr lang="en-CA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 + 1 ] − </a:t>
            </a:r>
            <a:r>
              <a:rPr lang="en-CA" altLang="zh-CN" dirty="0" err="1">
                <a:latin typeface="Times New Roman" panose="02020603050405020304" pitchFamily="18" charset="0"/>
                <a:ea typeface="等线" panose="02010600030101010101" pitchFamily="2" charset="-122"/>
              </a:rPr>
              <a:t>pTemp</a:t>
            </a:r>
            <a:r>
              <a:rPr lang="en-CA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[ 0 ]</a:t>
            </a:r>
            <a:endParaRPr lang="en-CA" altLang="zh-CN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fontAlgn="auto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-196215" algn="l"/>
                <a:tab pos="457200" algn="l"/>
                <a:tab pos="756285" algn="l"/>
                <a:tab pos="1008380" algn="l"/>
                <a:tab pos="1260475" algn="l"/>
              </a:tabLst>
            </a:pP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Otherwise (</a:t>
            </a:r>
            <a:r>
              <a:rPr lang="en-CA" altLang="zh-CN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mipSizeId</a:t>
            </a: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less than 2), the following applies:</a:t>
            </a:r>
            <a:endParaRPr lang="zh-CN" altLang="zh-CN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algn="just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p[ 0 ] = </a:t>
            </a:r>
            <a:r>
              <a:rPr lang="en-CA" altLang="zh-CN" dirty="0" err="1">
                <a:latin typeface="Times New Roman" panose="02020603050405020304" pitchFamily="18" charset="0"/>
                <a:ea typeface="等线" panose="02010600030101010101" pitchFamily="2" charset="-122"/>
              </a:rPr>
              <a:t>pTemp</a:t>
            </a:r>
            <a:r>
              <a:rPr lang="en-CA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[ 0 ] − ( 1 &lt;&lt; ( </a:t>
            </a:r>
            <a:r>
              <a:rPr lang="en-CA" altLang="zh-CN" dirty="0" err="1">
                <a:latin typeface="Times New Roman" panose="02020603050405020304" pitchFamily="18" charset="0"/>
                <a:ea typeface="等线" panose="02010600030101010101" pitchFamily="2" charset="-122"/>
              </a:rPr>
              <a:t>BitDepth</a:t>
            </a:r>
            <a:r>
              <a:rPr lang="en-CA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 − 1 ) )</a:t>
            </a:r>
          </a:p>
          <a:p>
            <a:pPr marL="457200" algn="just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p[ </a:t>
            </a:r>
            <a:r>
              <a:rPr lang="en-CA" altLang="zh-CN" dirty="0" smtClean="0">
                <a:latin typeface="Times New Roman" panose="02020603050405020304" pitchFamily="18" charset="0"/>
                <a:ea typeface="等线" panose="02010600030101010101" pitchFamily="2" charset="-122"/>
              </a:rPr>
              <a:t>x</a:t>
            </a:r>
            <a:r>
              <a:rPr lang="en-CA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 ] = </a:t>
            </a:r>
            <a:r>
              <a:rPr lang="en-CA" altLang="zh-CN" dirty="0" err="1">
                <a:latin typeface="Times New Roman" panose="02020603050405020304" pitchFamily="18" charset="0"/>
                <a:ea typeface="等线" panose="02010600030101010101" pitchFamily="2" charset="-122"/>
              </a:rPr>
              <a:t>pTemp</a:t>
            </a:r>
            <a:r>
              <a:rPr lang="en-CA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[ </a:t>
            </a:r>
            <a:r>
              <a:rPr lang="en-CA" altLang="zh-CN" dirty="0" smtClean="0">
                <a:latin typeface="Times New Roman" panose="02020603050405020304" pitchFamily="18" charset="0"/>
                <a:ea typeface="等线" panose="02010600030101010101" pitchFamily="2" charset="-122"/>
              </a:rPr>
              <a:t>x</a:t>
            </a:r>
            <a:r>
              <a:rPr lang="en-CA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 ] − </a:t>
            </a:r>
            <a:r>
              <a:rPr lang="en-CA" altLang="zh-CN" dirty="0" err="1">
                <a:latin typeface="Times New Roman" panose="02020603050405020304" pitchFamily="18" charset="0"/>
                <a:ea typeface="等线" panose="02010600030101010101" pitchFamily="2" charset="-122"/>
              </a:rPr>
              <a:t>pTemp</a:t>
            </a:r>
            <a:r>
              <a:rPr lang="en-CA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[ 0 ]	for </a:t>
            </a:r>
            <a:r>
              <a:rPr lang="en-CA" altLang="zh-CN" dirty="0" smtClean="0">
                <a:latin typeface="Times New Roman" panose="02020603050405020304" pitchFamily="18" charset="0"/>
                <a:ea typeface="等线" panose="02010600030101010101" pitchFamily="2" charset="-122"/>
              </a:rPr>
              <a:t>x</a:t>
            </a:r>
            <a:r>
              <a:rPr lang="en-CA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 = 1..inSize – 1</a:t>
            </a:r>
            <a:endParaRPr lang="zh-CN" altLang="zh-CN" dirty="0"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  <p:sp>
        <p:nvSpPr>
          <p:cNvPr id="404" name="文本框 403"/>
          <p:cNvSpPr txBox="1"/>
          <p:nvPr/>
        </p:nvSpPr>
        <p:spPr bwMode="auto">
          <a:xfrm>
            <a:off x="658441" y="4941448"/>
            <a:ext cx="18375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b="1" dirty="0" err="1">
                <a:solidFill>
                  <a:srgbClr val="004C97"/>
                </a:solidFill>
              </a:rPr>
              <a:t>mipSizeId</a:t>
            </a:r>
            <a:r>
              <a:rPr lang="en-US" altLang="zh-CN" b="1" dirty="0">
                <a:solidFill>
                  <a:srgbClr val="004C97"/>
                </a:solidFill>
              </a:rPr>
              <a:t> = 2 :</a:t>
            </a:r>
            <a:endParaRPr lang="zh-CN" altLang="en-US" b="1" dirty="0">
              <a:solidFill>
                <a:srgbClr val="004C97"/>
              </a:solidFill>
            </a:endParaRPr>
          </a:p>
        </p:txBody>
      </p:sp>
      <p:sp>
        <p:nvSpPr>
          <p:cNvPr id="405" name="文本框 404"/>
          <p:cNvSpPr txBox="1"/>
          <p:nvPr/>
        </p:nvSpPr>
        <p:spPr bwMode="auto">
          <a:xfrm>
            <a:off x="693471" y="2768410"/>
            <a:ext cx="212308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b="1" dirty="0" err="1">
                <a:solidFill>
                  <a:srgbClr val="004C97"/>
                </a:solidFill>
              </a:rPr>
              <a:t>mipSizeId</a:t>
            </a:r>
            <a:r>
              <a:rPr lang="en-US" altLang="zh-CN" b="1" dirty="0">
                <a:solidFill>
                  <a:srgbClr val="004C97"/>
                </a:solidFill>
              </a:rPr>
              <a:t> = 0 or 1 :</a:t>
            </a:r>
            <a:endParaRPr lang="zh-CN" altLang="en-US" b="1" dirty="0">
              <a:solidFill>
                <a:srgbClr val="004C97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623316" y="2778616"/>
            <a:ext cx="6900640" cy="1806261"/>
            <a:chOff x="1948086" y="4311233"/>
            <a:chExt cx="6900640" cy="2055049"/>
          </a:xfrm>
        </p:grpSpPr>
        <p:grpSp>
          <p:nvGrpSpPr>
            <p:cNvPr id="336" name="Group 4"/>
            <p:cNvGrpSpPr>
              <a:grpSpLocks noChangeAspect="1"/>
            </p:cNvGrpSpPr>
            <p:nvPr/>
          </p:nvGrpSpPr>
          <p:grpSpPr bwMode="auto">
            <a:xfrm>
              <a:off x="1948086" y="4311233"/>
              <a:ext cx="6900640" cy="2055049"/>
              <a:chOff x="218" y="1570"/>
              <a:chExt cx="5423" cy="1615"/>
            </a:xfrm>
          </p:grpSpPr>
          <p:sp>
            <p:nvSpPr>
              <p:cNvPr id="337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218" y="1570"/>
                <a:ext cx="5423" cy="1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Rectangle 5"/>
              <p:cNvSpPr>
                <a:spLocks noChangeArrowheads="1"/>
              </p:cNvSpPr>
              <p:nvPr/>
            </p:nvSpPr>
            <p:spPr bwMode="auto">
              <a:xfrm>
                <a:off x="1207" y="2859"/>
                <a:ext cx="1061" cy="304"/>
              </a:xfrm>
              <a:prstGeom prst="rect">
                <a:avLst/>
              </a:prstGeom>
              <a:solidFill>
                <a:srgbClr val="DDE2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Rectangle 6"/>
              <p:cNvSpPr>
                <a:spLocks noChangeArrowheads="1"/>
              </p:cNvSpPr>
              <p:nvPr/>
            </p:nvSpPr>
            <p:spPr bwMode="auto">
              <a:xfrm>
                <a:off x="1207" y="2859"/>
                <a:ext cx="1061" cy="304"/>
              </a:xfrm>
              <a:prstGeom prst="rect">
                <a:avLst/>
              </a:prstGeom>
              <a:noFill/>
              <a:ln w="111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Rectangle 7"/>
              <p:cNvSpPr>
                <a:spLocks noChangeArrowheads="1"/>
              </p:cNvSpPr>
              <p:nvPr/>
            </p:nvSpPr>
            <p:spPr bwMode="auto">
              <a:xfrm>
                <a:off x="1406" y="2967"/>
                <a:ext cx="0" cy="2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41" name="Rectangle 9"/>
              <p:cNvSpPr>
                <a:spLocks noChangeArrowheads="1"/>
              </p:cNvSpPr>
              <p:nvPr/>
            </p:nvSpPr>
            <p:spPr bwMode="auto">
              <a:xfrm>
                <a:off x="1485" y="2967"/>
                <a:ext cx="0" cy="2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42" name="Rectangle 12"/>
              <p:cNvSpPr>
                <a:spLocks noChangeArrowheads="1"/>
              </p:cNvSpPr>
              <p:nvPr/>
            </p:nvSpPr>
            <p:spPr bwMode="auto">
              <a:xfrm>
                <a:off x="1721" y="2967"/>
                <a:ext cx="0" cy="2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43" name="Rectangle 16"/>
              <p:cNvSpPr>
                <a:spLocks noChangeArrowheads="1"/>
              </p:cNvSpPr>
              <p:nvPr/>
            </p:nvSpPr>
            <p:spPr bwMode="auto">
              <a:xfrm>
                <a:off x="2036" y="2967"/>
                <a:ext cx="0" cy="2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44" name="Rectangle 17"/>
              <p:cNvSpPr>
                <a:spLocks noChangeArrowheads="1"/>
              </p:cNvSpPr>
              <p:nvPr/>
            </p:nvSpPr>
            <p:spPr bwMode="auto">
              <a:xfrm>
                <a:off x="2268" y="2859"/>
                <a:ext cx="1061" cy="304"/>
              </a:xfrm>
              <a:prstGeom prst="rect">
                <a:avLst/>
              </a:prstGeom>
              <a:solidFill>
                <a:srgbClr val="DDE2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Rectangle 18"/>
              <p:cNvSpPr>
                <a:spLocks noChangeArrowheads="1"/>
              </p:cNvSpPr>
              <p:nvPr/>
            </p:nvSpPr>
            <p:spPr bwMode="auto">
              <a:xfrm>
                <a:off x="2268" y="2859"/>
                <a:ext cx="1061" cy="304"/>
              </a:xfrm>
              <a:prstGeom prst="rect">
                <a:avLst/>
              </a:prstGeom>
              <a:noFill/>
              <a:ln w="111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Rectangle 24"/>
              <p:cNvSpPr>
                <a:spLocks noChangeArrowheads="1"/>
              </p:cNvSpPr>
              <p:nvPr/>
            </p:nvSpPr>
            <p:spPr bwMode="auto">
              <a:xfrm>
                <a:off x="2762" y="2967"/>
                <a:ext cx="0" cy="2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47" name="Rectangle 29"/>
              <p:cNvSpPr>
                <a:spLocks noChangeArrowheads="1"/>
              </p:cNvSpPr>
              <p:nvPr/>
            </p:nvSpPr>
            <p:spPr bwMode="auto">
              <a:xfrm>
                <a:off x="3117" y="2967"/>
                <a:ext cx="0" cy="2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48" name="Rectangle 30"/>
              <p:cNvSpPr>
                <a:spLocks noChangeArrowheads="1"/>
              </p:cNvSpPr>
              <p:nvPr/>
            </p:nvSpPr>
            <p:spPr bwMode="auto">
              <a:xfrm>
                <a:off x="3157" y="2967"/>
                <a:ext cx="0" cy="2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49" name="Rectangle 31"/>
              <p:cNvSpPr>
                <a:spLocks noChangeArrowheads="1"/>
              </p:cNvSpPr>
              <p:nvPr/>
            </p:nvSpPr>
            <p:spPr bwMode="auto">
              <a:xfrm>
                <a:off x="3196" y="2967"/>
                <a:ext cx="0" cy="2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50" name="Rectangle 32"/>
              <p:cNvSpPr>
                <a:spLocks noChangeArrowheads="1"/>
              </p:cNvSpPr>
              <p:nvPr/>
            </p:nvSpPr>
            <p:spPr bwMode="auto">
              <a:xfrm>
                <a:off x="3329" y="2859"/>
                <a:ext cx="1061" cy="304"/>
              </a:xfrm>
              <a:prstGeom prst="rect">
                <a:avLst/>
              </a:prstGeom>
              <a:solidFill>
                <a:srgbClr val="DDE2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Rectangle 33"/>
              <p:cNvSpPr>
                <a:spLocks noChangeArrowheads="1"/>
              </p:cNvSpPr>
              <p:nvPr/>
            </p:nvSpPr>
            <p:spPr bwMode="auto">
              <a:xfrm>
                <a:off x="3329" y="2859"/>
                <a:ext cx="1061" cy="304"/>
              </a:xfrm>
              <a:prstGeom prst="rect">
                <a:avLst/>
              </a:prstGeom>
              <a:noFill/>
              <a:ln w="111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Rectangle 34"/>
              <p:cNvSpPr>
                <a:spLocks noChangeArrowheads="1"/>
              </p:cNvSpPr>
              <p:nvPr/>
            </p:nvSpPr>
            <p:spPr bwMode="auto">
              <a:xfrm>
                <a:off x="3430" y="2967"/>
                <a:ext cx="0" cy="2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53" name="Rectangle 35"/>
              <p:cNvSpPr>
                <a:spLocks noChangeArrowheads="1"/>
              </p:cNvSpPr>
              <p:nvPr/>
            </p:nvSpPr>
            <p:spPr bwMode="auto">
              <a:xfrm>
                <a:off x="3469" y="2967"/>
                <a:ext cx="0" cy="2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54" name="Rectangle 39"/>
              <p:cNvSpPr>
                <a:spLocks noChangeArrowheads="1"/>
              </p:cNvSpPr>
              <p:nvPr/>
            </p:nvSpPr>
            <p:spPr bwMode="auto">
              <a:xfrm>
                <a:off x="3824" y="2967"/>
                <a:ext cx="0" cy="2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55" name="Rectangle 42"/>
              <p:cNvSpPr>
                <a:spLocks noChangeArrowheads="1"/>
              </p:cNvSpPr>
              <p:nvPr/>
            </p:nvSpPr>
            <p:spPr bwMode="auto">
              <a:xfrm>
                <a:off x="3942" y="2967"/>
                <a:ext cx="0" cy="2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56" name="Rectangle 46"/>
              <p:cNvSpPr>
                <a:spLocks noChangeArrowheads="1"/>
              </p:cNvSpPr>
              <p:nvPr/>
            </p:nvSpPr>
            <p:spPr bwMode="auto">
              <a:xfrm>
                <a:off x="4257" y="2967"/>
                <a:ext cx="0" cy="2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57" name="Rectangle 47"/>
              <p:cNvSpPr>
                <a:spLocks noChangeArrowheads="1"/>
              </p:cNvSpPr>
              <p:nvPr/>
            </p:nvSpPr>
            <p:spPr bwMode="auto">
              <a:xfrm>
                <a:off x="4390" y="2859"/>
                <a:ext cx="1061" cy="304"/>
              </a:xfrm>
              <a:prstGeom prst="rect">
                <a:avLst/>
              </a:prstGeom>
              <a:solidFill>
                <a:srgbClr val="DDE2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Rectangle 48"/>
              <p:cNvSpPr>
                <a:spLocks noChangeArrowheads="1"/>
              </p:cNvSpPr>
              <p:nvPr/>
            </p:nvSpPr>
            <p:spPr bwMode="auto">
              <a:xfrm>
                <a:off x="4390" y="2859"/>
                <a:ext cx="1061" cy="304"/>
              </a:xfrm>
              <a:prstGeom prst="rect">
                <a:avLst/>
              </a:prstGeom>
              <a:noFill/>
              <a:ln w="111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Rectangle 54"/>
              <p:cNvSpPr>
                <a:spLocks noChangeArrowheads="1"/>
              </p:cNvSpPr>
              <p:nvPr/>
            </p:nvSpPr>
            <p:spPr bwMode="auto">
              <a:xfrm>
                <a:off x="4885" y="2967"/>
                <a:ext cx="0" cy="2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60" name="Rectangle 55"/>
              <p:cNvSpPr>
                <a:spLocks noChangeArrowheads="1"/>
              </p:cNvSpPr>
              <p:nvPr/>
            </p:nvSpPr>
            <p:spPr bwMode="auto">
              <a:xfrm>
                <a:off x="4924" y="2967"/>
                <a:ext cx="0" cy="2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61" name="Rectangle 59"/>
              <p:cNvSpPr>
                <a:spLocks noChangeArrowheads="1"/>
              </p:cNvSpPr>
              <p:nvPr/>
            </p:nvSpPr>
            <p:spPr bwMode="auto">
              <a:xfrm>
                <a:off x="5239" y="2967"/>
                <a:ext cx="0" cy="2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62" name="Rectangle 62"/>
              <p:cNvSpPr>
                <a:spLocks noChangeArrowheads="1"/>
              </p:cNvSpPr>
              <p:nvPr/>
            </p:nvSpPr>
            <p:spPr bwMode="auto">
              <a:xfrm>
                <a:off x="2268" y="1582"/>
                <a:ext cx="1061" cy="304"/>
              </a:xfrm>
              <a:prstGeom prst="rect">
                <a:avLst/>
              </a:prstGeom>
              <a:solidFill>
                <a:srgbClr val="DDE2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Rectangle 63"/>
              <p:cNvSpPr>
                <a:spLocks noChangeArrowheads="1"/>
              </p:cNvSpPr>
              <p:nvPr/>
            </p:nvSpPr>
            <p:spPr bwMode="auto">
              <a:xfrm>
                <a:off x="2268" y="1582"/>
                <a:ext cx="1061" cy="304"/>
              </a:xfrm>
              <a:prstGeom prst="rect">
                <a:avLst/>
              </a:prstGeom>
              <a:noFill/>
              <a:ln w="111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Rectangle 66"/>
              <p:cNvSpPr>
                <a:spLocks noChangeArrowheads="1"/>
              </p:cNvSpPr>
              <p:nvPr/>
            </p:nvSpPr>
            <p:spPr bwMode="auto">
              <a:xfrm>
                <a:off x="2881" y="1692"/>
                <a:ext cx="0" cy="2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65" name="Rectangle 68"/>
              <p:cNvSpPr>
                <a:spLocks noChangeArrowheads="1"/>
              </p:cNvSpPr>
              <p:nvPr/>
            </p:nvSpPr>
            <p:spPr bwMode="auto">
              <a:xfrm>
                <a:off x="3329" y="1582"/>
                <a:ext cx="1061" cy="304"/>
              </a:xfrm>
              <a:prstGeom prst="rect">
                <a:avLst/>
              </a:prstGeom>
              <a:solidFill>
                <a:srgbClr val="DDE2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Rectangle 69"/>
              <p:cNvSpPr>
                <a:spLocks noChangeArrowheads="1"/>
              </p:cNvSpPr>
              <p:nvPr/>
            </p:nvSpPr>
            <p:spPr bwMode="auto">
              <a:xfrm>
                <a:off x="3329" y="1582"/>
                <a:ext cx="1061" cy="304"/>
              </a:xfrm>
              <a:prstGeom prst="rect">
                <a:avLst/>
              </a:prstGeom>
              <a:noFill/>
              <a:ln w="111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Rectangle 74"/>
              <p:cNvSpPr>
                <a:spLocks noChangeArrowheads="1"/>
              </p:cNvSpPr>
              <p:nvPr/>
            </p:nvSpPr>
            <p:spPr bwMode="auto">
              <a:xfrm>
                <a:off x="1207" y="1582"/>
                <a:ext cx="1061" cy="304"/>
              </a:xfrm>
              <a:prstGeom prst="rect">
                <a:avLst/>
              </a:prstGeom>
              <a:solidFill>
                <a:srgbClr val="DDE2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Rectangle 75"/>
              <p:cNvSpPr>
                <a:spLocks noChangeArrowheads="1"/>
              </p:cNvSpPr>
              <p:nvPr/>
            </p:nvSpPr>
            <p:spPr bwMode="auto">
              <a:xfrm>
                <a:off x="1207" y="1582"/>
                <a:ext cx="1061" cy="304"/>
              </a:xfrm>
              <a:prstGeom prst="rect">
                <a:avLst/>
              </a:prstGeom>
              <a:noFill/>
              <a:ln w="111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Rectangle 76"/>
              <p:cNvSpPr>
                <a:spLocks noChangeArrowheads="1"/>
              </p:cNvSpPr>
              <p:nvPr/>
            </p:nvSpPr>
            <p:spPr bwMode="auto">
              <a:xfrm>
                <a:off x="1544" y="1678"/>
                <a:ext cx="492" cy="1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pTemp</a:t>
                </a:r>
                <a:r>
                  <a:rPr kumimoji="0" lang="en-US" altLang="zh-CN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[0]</a:t>
                </a: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70" name="Rectangle 79"/>
              <p:cNvSpPr>
                <a:spLocks noChangeArrowheads="1"/>
              </p:cNvSpPr>
              <p:nvPr/>
            </p:nvSpPr>
            <p:spPr bwMode="auto">
              <a:xfrm>
                <a:off x="1859" y="1692"/>
                <a:ext cx="0" cy="2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71" name="Rectangle 80"/>
              <p:cNvSpPr>
                <a:spLocks noChangeArrowheads="1"/>
              </p:cNvSpPr>
              <p:nvPr/>
            </p:nvSpPr>
            <p:spPr bwMode="auto">
              <a:xfrm>
                <a:off x="4390" y="1582"/>
                <a:ext cx="1061" cy="304"/>
              </a:xfrm>
              <a:prstGeom prst="rect">
                <a:avLst/>
              </a:prstGeom>
              <a:solidFill>
                <a:srgbClr val="DDE2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Rectangle 81"/>
              <p:cNvSpPr>
                <a:spLocks noChangeArrowheads="1"/>
              </p:cNvSpPr>
              <p:nvPr/>
            </p:nvSpPr>
            <p:spPr bwMode="auto">
              <a:xfrm>
                <a:off x="4390" y="1582"/>
                <a:ext cx="1061" cy="304"/>
              </a:xfrm>
              <a:prstGeom prst="rect">
                <a:avLst/>
              </a:prstGeom>
              <a:noFill/>
              <a:ln w="111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Line 86"/>
              <p:cNvSpPr>
                <a:spLocks noChangeShapeType="1"/>
              </p:cNvSpPr>
              <p:nvPr/>
            </p:nvSpPr>
            <p:spPr bwMode="auto">
              <a:xfrm>
                <a:off x="1737" y="1899"/>
                <a:ext cx="1061" cy="486"/>
              </a:xfrm>
              <a:prstGeom prst="line">
                <a:avLst/>
              </a:prstGeom>
              <a:noFill/>
              <a:ln w="111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Line 87"/>
              <p:cNvSpPr>
                <a:spLocks noChangeShapeType="1"/>
              </p:cNvSpPr>
              <p:nvPr/>
            </p:nvSpPr>
            <p:spPr bwMode="auto">
              <a:xfrm>
                <a:off x="2798" y="1886"/>
                <a:ext cx="0" cy="973"/>
              </a:xfrm>
              <a:prstGeom prst="line">
                <a:avLst/>
              </a:prstGeom>
              <a:noFill/>
              <a:ln w="111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Line 88"/>
              <p:cNvSpPr>
                <a:spLocks noChangeShapeType="1"/>
              </p:cNvSpPr>
              <p:nvPr/>
            </p:nvSpPr>
            <p:spPr bwMode="auto">
              <a:xfrm>
                <a:off x="3860" y="1886"/>
                <a:ext cx="0" cy="973"/>
              </a:xfrm>
              <a:prstGeom prst="line">
                <a:avLst/>
              </a:prstGeom>
              <a:noFill/>
              <a:ln w="111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Line 89"/>
              <p:cNvSpPr>
                <a:spLocks noChangeShapeType="1"/>
              </p:cNvSpPr>
              <p:nvPr/>
            </p:nvSpPr>
            <p:spPr bwMode="auto">
              <a:xfrm>
                <a:off x="4921" y="1886"/>
                <a:ext cx="0" cy="973"/>
              </a:xfrm>
              <a:prstGeom prst="line">
                <a:avLst/>
              </a:prstGeom>
              <a:noFill/>
              <a:ln w="111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90"/>
              <p:cNvSpPr>
                <a:spLocks/>
              </p:cNvSpPr>
              <p:nvPr/>
            </p:nvSpPr>
            <p:spPr bwMode="auto">
              <a:xfrm>
                <a:off x="1737" y="1894"/>
                <a:ext cx="2123" cy="486"/>
              </a:xfrm>
              <a:custGeom>
                <a:avLst/>
                <a:gdLst>
                  <a:gd name="T0" fmla="*/ 0 w 4596"/>
                  <a:gd name="T1" fmla="*/ 0 h 968"/>
                  <a:gd name="T2" fmla="*/ 2249 w 4596"/>
                  <a:gd name="T3" fmla="*/ 474 h 968"/>
                  <a:gd name="T4" fmla="*/ 2308 w 4596"/>
                  <a:gd name="T5" fmla="*/ 435 h 968"/>
                  <a:gd name="T6" fmla="*/ 2347 w 4596"/>
                  <a:gd name="T7" fmla="*/ 495 h 968"/>
                  <a:gd name="T8" fmla="*/ 4596 w 4596"/>
                  <a:gd name="T9" fmla="*/ 968 h 9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96" h="968">
                    <a:moveTo>
                      <a:pt x="0" y="0"/>
                    </a:moveTo>
                    <a:lnTo>
                      <a:pt x="2249" y="474"/>
                    </a:lnTo>
                    <a:cubicBezTo>
                      <a:pt x="2254" y="447"/>
                      <a:pt x="2281" y="429"/>
                      <a:pt x="2308" y="435"/>
                    </a:cubicBezTo>
                    <a:cubicBezTo>
                      <a:pt x="2336" y="441"/>
                      <a:pt x="2353" y="467"/>
                      <a:pt x="2347" y="495"/>
                    </a:cubicBezTo>
                    <a:lnTo>
                      <a:pt x="4596" y="968"/>
                    </a:lnTo>
                  </a:path>
                </a:pathLst>
              </a:custGeom>
              <a:noFill/>
              <a:ln w="111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91"/>
              <p:cNvSpPr>
                <a:spLocks/>
              </p:cNvSpPr>
              <p:nvPr/>
            </p:nvSpPr>
            <p:spPr bwMode="auto">
              <a:xfrm>
                <a:off x="1737" y="1887"/>
                <a:ext cx="3142" cy="364"/>
              </a:xfrm>
              <a:custGeom>
                <a:avLst/>
                <a:gdLst>
                  <a:gd name="T0" fmla="*/ 0 w 6803"/>
                  <a:gd name="T1" fmla="*/ 0 h 726"/>
                  <a:gd name="T2" fmla="*/ 2248 w 6803"/>
                  <a:gd name="T3" fmla="*/ 240 h 726"/>
                  <a:gd name="T4" fmla="*/ 2303 w 6803"/>
                  <a:gd name="T5" fmla="*/ 195 h 726"/>
                  <a:gd name="T6" fmla="*/ 2348 w 6803"/>
                  <a:gd name="T7" fmla="*/ 251 h 726"/>
                  <a:gd name="T8" fmla="*/ 4546 w 6803"/>
                  <a:gd name="T9" fmla="*/ 485 h 726"/>
                  <a:gd name="T10" fmla="*/ 4601 w 6803"/>
                  <a:gd name="T11" fmla="*/ 441 h 726"/>
                  <a:gd name="T12" fmla="*/ 4646 w 6803"/>
                  <a:gd name="T13" fmla="*/ 496 h 726"/>
                  <a:gd name="T14" fmla="*/ 6803 w 6803"/>
                  <a:gd name="T15" fmla="*/ 726 h 7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803" h="726">
                    <a:moveTo>
                      <a:pt x="0" y="0"/>
                    </a:moveTo>
                    <a:lnTo>
                      <a:pt x="2248" y="240"/>
                    </a:lnTo>
                    <a:cubicBezTo>
                      <a:pt x="2251" y="213"/>
                      <a:pt x="2276" y="192"/>
                      <a:pt x="2303" y="195"/>
                    </a:cubicBezTo>
                    <a:cubicBezTo>
                      <a:pt x="2331" y="198"/>
                      <a:pt x="2351" y="223"/>
                      <a:pt x="2348" y="251"/>
                    </a:cubicBezTo>
                    <a:lnTo>
                      <a:pt x="4546" y="485"/>
                    </a:lnTo>
                    <a:cubicBezTo>
                      <a:pt x="4549" y="458"/>
                      <a:pt x="4574" y="438"/>
                      <a:pt x="4601" y="441"/>
                    </a:cubicBezTo>
                    <a:cubicBezTo>
                      <a:pt x="4629" y="444"/>
                      <a:pt x="4649" y="468"/>
                      <a:pt x="4646" y="496"/>
                    </a:cubicBezTo>
                    <a:lnTo>
                      <a:pt x="6803" y="726"/>
                    </a:lnTo>
                  </a:path>
                </a:pathLst>
              </a:custGeom>
              <a:noFill/>
              <a:ln w="111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Line 92"/>
              <p:cNvSpPr>
                <a:spLocks noChangeShapeType="1"/>
              </p:cNvSpPr>
              <p:nvPr/>
            </p:nvSpPr>
            <p:spPr bwMode="auto">
              <a:xfrm>
                <a:off x="1737" y="1886"/>
                <a:ext cx="0" cy="973"/>
              </a:xfrm>
              <a:prstGeom prst="line">
                <a:avLst/>
              </a:prstGeom>
              <a:noFill/>
              <a:ln w="111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Oval 95"/>
              <p:cNvSpPr>
                <a:spLocks noChangeArrowheads="1"/>
              </p:cNvSpPr>
              <p:nvPr/>
            </p:nvSpPr>
            <p:spPr bwMode="auto">
              <a:xfrm>
                <a:off x="2756" y="2352"/>
                <a:ext cx="84" cy="91"/>
              </a:xfrm>
              <a:prstGeom prst="ellipse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Oval 97"/>
              <p:cNvSpPr>
                <a:spLocks noChangeArrowheads="1"/>
              </p:cNvSpPr>
              <p:nvPr/>
            </p:nvSpPr>
            <p:spPr bwMode="auto">
              <a:xfrm>
                <a:off x="3818" y="2356"/>
                <a:ext cx="84" cy="91"/>
              </a:xfrm>
              <a:prstGeom prst="ellipse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Oval 99"/>
              <p:cNvSpPr>
                <a:spLocks noChangeArrowheads="1"/>
              </p:cNvSpPr>
              <p:nvPr/>
            </p:nvSpPr>
            <p:spPr bwMode="auto">
              <a:xfrm>
                <a:off x="4879" y="2225"/>
                <a:ext cx="84" cy="91"/>
              </a:xfrm>
              <a:prstGeom prst="ellipse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Rectangle 101"/>
              <p:cNvSpPr>
                <a:spLocks noChangeArrowheads="1"/>
              </p:cNvSpPr>
              <p:nvPr/>
            </p:nvSpPr>
            <p:spPr bwMode="auto">
              <a:xfrm>
                <a:off x="4986" y="2196"/>
                <a:ext cx="582" cy="1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6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Substruct</a:t>
                </a: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84" name="Rectangle 102"/>
              <p:cNvSpPr>
                <a:spLocks noChangeArrowheads="1"/>
              </p:cNvSpPr>
              <p:nvPr/>
            </p:nvSpPr>
            <p:spPr bwMode="auto">
              <a:xfrm>
                <a:off x="3927" y="2319"/>
                <a:ext cx="591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6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Substruct</a:t>
                </a: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85" name="Rectangle 103"/>
              <p:cNvSpPr>
                <a:spLocks noChangeArrowheads="1"/>
              </p:cNvSpPr>
              <p:nvPr/>
            </p:nvSpPr>
            <p:spPr bwMode="auto">
              <a:xfrm>
                <a:off x="2863" y="2356"/>
                <a:ext cx="591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6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Substruct</a:t>
                </a: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86" name="Rectangle 104"/>
              <p:cNvSpPr>
                <a:spLocks noChangeArrowheads="1"/>
              </p:cNvSpPr>
              <p:nvPr/>
            </p:nvSpPr>
            <p:spPr bwMode="auto">
              <a:xfrm>
                <a:off x="229" y="2327"/>
                <a:ext cx="1061" cy="304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Rectangle 105"/>
              <p:cNvSpPr>
                <a:spLocks noChangeArrowheads="1"/>
              </p:cNvSpPr>
              <p:nvPr/>
            </p:nvSpPr>
            <p:spPr bwMode="auto">
              <a:xfrm>
                <a:off x="229" y="2327"/>
                <a:ext cx="1061" cy="304"/>
              </a:xfrm>
              <a:prstGeom prst="rect">
                <a:avLst/>
              </a:prstGeom>
              <a:noFill/>
              <a:ln w="111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Rectangle 106"/>
              <p:cNvSpPr>
                <a:spLocks noChangeArrowheads="1"/>
              </p:cNvSpPr>
              <p:nvPr/>
            </p:nvSpPr>
            <p:spPr bwMode="auto">
              <a:xfrm>
                <a:off x="321" y="2433"/>
                <a:ext cx="962" cy="1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lvl="0"/>
                <a:r>
                  <a:rPr lang="zh-CN" altLang="zh-CN" sz="900" dirty="0">
                    <a:solidFill>
                      <a:srgbClr val="0070C0"/>
                    </a:solidFill>
                    <a:latin typeface="宋体" panose="02010600030101010101" pitchFamily="2" charset="-122"/>
                  </a:rPr>
                  <a:t>MID </a:t>
                </a:r>
                <a:r>
                  <a:rPr lang="en-US" altLang="zh-CN" sz="900" dirty="0">
                    <a:solidFill>
                      <a:srgbClr val="0070C0"/>
                    </a:solidFill>
                    <a:latin typeface="宋体" panose="02010600030101010101" pitchFamily="2" charset="-122"/>
                  </a:rPr>
                  <a:t>= </a:t>
                </a:r>
                <a:r>
                  <a:rPr kumimoji="0" lang="en-US" altLang="zh-CN" sz="9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</a:rPr>
                  <a:t>1&lt;&lt;(bitDepth-1</a:t>
                </a:r>
                <a:r>
                  <a:rPr kumimoji="0" lang="en-US" altLang="zh-CN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)</a:t>
                </a: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89" name="Line 107"/>
              <p:cNvSpPr>
                <a:spLocks noChangeShapeType="1"/>
              </p:cNvSpPr>
              <p:nvPr/>
            </p:nvSpPr>
            <p:spPr bwMode="auto">
              <a:xfrm flipV="1">
                <a:off x="1290" y="2464"/>
                <a:ext cx="447" cy="15"/>
              </a:xfrm>
              <a:prstGeom prst="line">
                <a:avLst/>
              </a:prstGeom>
              <a:noFill/>
              <a:ln w="111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Oval 108"/>
              <p:cNvSpPr>
                <a:spLocks noChangeArrowheads="1"/>
              </p:cNvSpPr>
              <p:nvPr/>
            </p:nvSpPr>
            <p:spPr bwMode="auto">
              <a:xfrm>
                <a:off x="1695" y="2433"/>
                <a:ext cx="84" cy="91"/>
              </a:xfrm>
              <a:prstGeom prst="ellipse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Oval 109"/>
              <p:cNvSpPr>
                <a:spLocks noChangeArrowheads="1"/>
              </p:cNvSpPr>
              <p:nvPr/>
            </p:nvSpPr>
            <p:spPr bwMode="auto">
              <a:xfrm>
                <a:off x="1695" y="2433"/>
                <a:ext cx="84" cy="91"/>
              </a:xfrm>
              <a:prstGeom prst="ellipse">
                <a:avLst/>
              </a:prstGeom>
              <a:noFill/>
              <a:ln w="1111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Rectangle 110"/>
              <p:cNvSpPr>
                <a:spLocks noChangeArrowheads="1"/>
              </p:cNvSpPr>
              <p:nvPr/>
            </p:nvSpPr>
            <p:spPr bwMode="auto">
              <a:xfrm>
                <a:off x="1810" y="2440"/>
                <a:ext cx="591" cy="1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6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Substruct</a:t>
                </a: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393" name="Rectangle 76"/>
            <p:cNvSpPr>
              <a:spLocks noChangeArrowheads="1"/>
            </p:cNvSpPr>
            <p:nvPr/>
          </p:nvSpPr>
          <p:spPr bwMode="auto">
            <a:xfrm>
              <a:off x="4996484" y="4460228"/>
              <a:ext cx="626058" cy="1925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1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pTemp</a:t>
              </a:r>
              <a:r>
                <a:rPr kumimoji="0" lang="en-US" altLang="zh-CN" sz="1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[</a:t>
              </a:r>
              <a:r>
                <a:rPr kumimoji="0" lang="en-US" altLang="zh-CN" sz="11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i</a:t>
              </a:r>
              <a:r>
                <a:rPr kumimoji="0" lang="en-US" altLang="zh-CN" sz="1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]</a:t>
              </a:r>
              <a:endParaRPr kumimoji="0" lang="zh-CN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94" name="Rectangle 76"/>
            <p:cNvSpPr>
              <a:spLocks noChangeArrowheads="1"/>
            </p:cNvSpPr>
            <p:nvPr/>
          </p:nvSpPr>
          <p:spPr bwMode="auto">
            <a:xfrm>
              <a:off x="6422751" y="4448640"/>
              <a:ext cx="318117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1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……</a:t>
              </a:r>
              <a:endParaRPr kumimoji="0" lang="zh-CN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95" name="Rectangle 76"/>
            <p:cNvSpPr>
              <a:spLocks noChangeArrowheads="1"/>
            </p:cNvSpPr>
            <p:nvPr/>
          </p:nvSpPr>
          <p:spPr bwMode="auto">
            <a:xfrm>
              <a:off x="7441127" y="4448660"/>
              <a:ext cx="1112384" cy="1925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1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pTemp</a:t>
              </a:r>
              <a:r>
                <a:rPr kumimoji="0" lang="en-US" altLang="zh-CN" sz="1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[inSize-1]</a:t>
              </a:r>
              <a:endParaRPr kumimoji="0" lang="zh-CN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96" name="Rectangle 76"/>
            <p:cNvSpPr>
              <a:spLocks noChangeArrowheads="1"/>
            </p:cNvSpPr>
            <p:nvPr/>
          </p:nvSpPr>
          <p:spPr bwMode="auto">
            <a:xfrm>
              <a:off x="3321088" y="6076548"/>
              <a:ext cx="1299199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1100" dirty="0">
                  <a:solidFill>
                    <a:srgbClr val="000000"/>
                  </a:solidFill>
                  <a:latin typeface="宋体" panose="02010600030101010101" pitchFamily="2" charset="-122"/>
                </a:rPr>
                <a:t>p</a:t>
              </a:r>
              <a:r>
                <a:rPr kumimoji="0" lang="en-US" altLang="zh-CN" sz="11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[0]=</a:t>
              </a:r>
              <a:r>
                <a:rPr kumimoji="0" lang="en-US" altLang="zh-CN" sz="1100" b="0" i="0" u="none" strike="noStrike" cap="none" normalizeH="0" baseline="0" dirty="0">
                  <a:ln>
                    <a:noFill/>
                  </a:ln>
                  <a:solidFill>
                    <a:schemeClr val="accent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MID</a:t>
              </a:r>
              <a:r>
                <a:rPr kumimoji="0" lang="en-US" altLang="zh-CN" sz="11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-</a:t>
              </a:r>
              <a:r>
                <a:rPr kumimoji="0" lang="zh-CN" altLang="zh-CN" sz="11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pTemp</a:t>
              </a:r>
              <a:r>
                <a:rPr kumimoji="0" lang="en-US" altLang="zh-CN" sz="11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[0]</a:t>
              </a:r>
              <a:endParaRPr kumimoji="0" lang="zh-CN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97" name="Rectangle 76"/>
            <p:cNvSpPr>
              <a:spLocks noChangeArrowheads="1"/>
            </p:cNvSpPr>
            <p:nvPr/>
          </p:nvSpPr>
          <p:spPr bwMode="auto">
            <a:xfrm>
              <a:off x="4592341" y="6077216"/>
              <a:ext cx="1272079" cy="1925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900" dirty="0" smtClean="0">
                  <a:solidFill>
                    <a:srgbClr val="000000"/>
                  </a:solidFill>
                  <a:latin typeface="宋体" panose="02010600030101010101" pitchFamily="2" charset="-122"/>
                </a:rPr>
                <a:t>p</a:t>
              </a:r>
              <a:r>
                <a:rPr kumimoji="0" lang="en-US" altLang="zh-CN" sz="9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</a:rPr>
                <a:t>[</a:t>
              </a:r>
              <a:r>
                <a:rPr kumimoji="0" lang="en-US" altLang="zh-CN" sz="9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</a:rPr>
                <a:t>i</a:t>
              </a:r>
              <a:r>
                <a:rPr kumimoji="0" lang="en-US" altLang="zh-CN" sz="9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</a:rPr>
                <a:t>]=</a:t>
              </a:r>
              <a:r>
                <a:rPr lang="en-US" altLang="zh-CN" sz="900" dirty="0" err="1" smtClean="0">
                  <a:latin typeface="宋体" panose="02010600030101010101" pitchFamily="2" charset="-122"/>
                </a:rPr>
                <a:t>pTemp</a:t>
              </a:r>
              <a:r>
                <a:rPr lang="en-US" altLang="zh-CN" sz="900" dirty="0" smtClean="0">
                  <a:latin typeface="宋体" panose="02010600030101010101" pitchFamily="2" charset="-122"/>
                </a:rPr>
                <a:t>[</a:t>
              </a:r>
              <a:r>
                <a:rPr lang="en-US" altLang="zh-CN" sz="900" dirty="0" err="1" smtClean="0">
                  <a:latin typeface="宋体" panose="02010600030101010101" pitchFamily="2" charset="-122"/>
                </a:rPr>
                <a:t>i</a:t>
              </a:r>
              <a:r>
                <a:rPr lang="en-US" altLang="zh-CN" sz="900" dirty="0" smtClean="0">
                  <a:solidFill>
                    <a:schemeClr val="accent1"/>
                  </a:solidFill>
                  <a:latin typeface="宋体" panose="02010600030101010101" pitchFamily="2" charset="-122"/>
                </a:rPr>
                <a:t>]</a:t>
              </a:r>
              <a:r>
                <a:rPr kumimoji="0" lang="en-US" altLang="zh-CN" sz="9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</a:rPr>
                <a:t>-</a:t>
              </a:r>
              <a:r>
                <a:rPr kumimoji="0" lang="zh-CN" altLang="zh-CN" sz="9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</a:rPr>
                <a:t>pTemp</a:t>
              </a:r>
              <a:r>
                <a:rPr kumimoji="0" lang="en-US" altLang="zh-CN" sz="9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</a:rPr>
                <a:t>[0</a:t>
              </a:r>
              <a:r>
                <a:rPr kumimoji="0" lang="en-US" altLang="zh-CN" sz="11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]</a:t>
              </a:r>
              <a:endParaRPr kumimoji="0" lang="zh-CN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6" name="Rectangle 76"/>
            <p:cNvSpPr>
              <a:spLocks noChangeArrowheads="1"/>
            </p:cNvSpPr>
            <p:nvPr/>
          </p:nvSpPr>
          <p:spPr bwMode="auto">
            <a:xfrm>
              <a:off x="6435222" y="6093280"/>
              <a:ext cx="318117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1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……</a:t>
              </a:r>
              <a:endParaRPr kumimoji="0" lang="zh-CN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8" name="Rectangle 43"/>
            <p:cNvSpPr>
              <a:spLocks noChangeArrowheads="1"/>
            </p:cNvSpPr>
            <p:nvPr/>
          </p:nvSpPr>
          <p:spPr bwMode="auto">
            <a:xfrm>
              <a:off x="7249957" y="6017611"/>
              <a:ext cx="1387514" cy="315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</a:rPr>
                <a:t>p[inSize-1</a:t>
              </a:r>
              <a:r>
                <a:rPr kumimoji="0" lang="zh-CN" altLang="zh-CN" sz="9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</a:rPr>
                <a:t>]</a:t>
              </a:r>
              <a:r>
                <a:rPr kumimoji="0" lang="en-US" altLang="zh-CN" sz="9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</a:rPr>
                <a:t>= </a:t>
              </a:r>
              <a:r>
                <a:rPr kumimoji="0" lang="en-US" altLang="zh-CN" sz="9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</a:rPr>
                <a:t>pTemp</a:t>
              </a:r>
              <a:r>
                <a:rPr kumimoji="0" lang="en-US" altLang="zh-CN" sz="9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</a:rPr>
                <a:t>[inSize-1]-</a:t>
              </a:r>
              <a:r>
                <a:rPr kumimoji="0" lang="en-US" altLang="zh-CN" sz="900" b="0" i="0" u="none" strike="noStrike" cap="none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</a:rPr>
                <a:t>pTemp</a:t>
              </a:r>
              <a:r>
                <a:rPr kumimoji="0" lang="en-US" altLang="zh-CN" sz="9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</a:rPr>
                <a:t>[0]</a:t>
              </a:r>
              <a:endParaRPr kumimoji="0" lang="zh-CN" altLang="zh-CN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2312362" y="4958224"/>
            <a:ext cx="8395183" cy="1631788"/>
            <a:chOff x="1385143" y="2896821"/>
            <a:chExt cx="8566150" cy="2616200"/>
          </a:xfrm>
        </p:grpSpPr>
        <p:grpSp>
          <p:nvGrpSpPr>
            <p:cNvPr id="140" name="Group 4"/>
            <p:cNvGrpSpPr>
              <a:grpSpLocks noChangeAspect="1"/>
            </p:cNvGrpSpPr>
            <p:nvPr/>
          </p:nvGrpSpPr>
          <p:grpSpPr bwMode="auto">
            <a:xfrm>
              <a:off x="1385143" y="2896821"/>
              <a:ext cx="8566150" cy="2616200"/>
              <a:chOff x="242" y="1354"/>
              <a:chExt cx="5396" cy="1648"/>
            </a:xfrm>
          </p:grpSpPr>
          <p:sp>
            <p:nvSpPr>
              <p:cNvPr id="144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242" y="1354"/>
                <a:ext cx="5396" cy="15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Rectangle 5"/>
              <p:cNvSpPr>
                <a:spLocks noChangeArrowheads="1"/>
              </p:cNvSpPr>
              <p:nvPr/>
            </p:nvSpPr>
            <p:spPr bwMode="auto">
              <a:xfrm>
                <a:off x="2406" y="1370"/>
                <a:ext cx="1075" cy="303"/>
              </a:xfrm>
              <a:prstGeom prst="rect">
                <a:avLst/>
              </a:prstGeom>
              <a:solidFill>
                <a:srgbClr val="DDE2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Rectangle 6"/>
              <p:cNvSpPr>
                <a:spLocks noChangeArrowheads="1"/>
              </p:cNvSpPr>
              <p:nvPr/>
            </p:nvSpPr>
            <p:spPr bwMode="auto">
              <a:xfrm>
                <a:off x="2406" y="1370"/>
                <a:ext cx="1075" cy="303"/>
              </a:xfrm>
              <a:prstGeom prst="rect">
                <a:avLst/>
              </a:prstGeom>
              <a:noFill/>
              <a:ln w="1270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Rectangle 7"/>
              <p:cNvSpPr>
                <a:spLocks noChangeArrowheads="1"/>
              </p:cNvSpPr>
              <p:nvPr/>
            </p:nvSpPr>
            <p:spPr bwMode="auto">
              <a:xfrm>
                <a:off x="2857" y="1496"/>
                <a:ext cx="178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lvl="0"/>
                <a:r>
                  <a:rPr lang="zh-CN" altLang="zh-CN" sz="1100" dirty="0">
                    <a:solidFill>
                      <a:srgbClr val="000000"/>
                    </a:solidFill>
                    <a:latin typeface="宋体" panose="02010600030101010101" pitchFamily="2" charset="-122"/>
                  </a:rPr>
                  <a:t>……</a:t>
                </a:r>
              </a:p>
            </p:txBody>
          </p:sp>
          <p:sp>
            <p:nvSpPr>
              <p:cNvPr id="148" name="Rectangle 10"/>
              <p:cNvSpPr>
                <a:spLocks noChangeArrowheads="1"/>
              </p:cNvSpPr>
              <p:nvPr/>
            </p:nvSpPr>
            <p:spPr bwMode="auto">
              <a:xfrm>
                <a:off x="3067" y="1479"/>
                <a:ext cx="0" cy="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49" name="Rectangle 11"/>
              <p:cNvSpPr>
                <a:spLocks noChangeArrowheads="1"/>
              </p:cNvSpPr>
              <p:nvPr/>
            </p:nvSpPr>
            <p:spPr bwMode="auto">
              <a:xfrm>
                <a:off x="3481" y="1370"/>
                <a:ext cx="1075" cy="303"/>
              </a:xfrm>
              <a:prstGeom prst="rect">
                <a:avLst/>
              </a:prstGeom>
              <a:solidFill>
                <a:srgbClr val="DDE2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Rectangle 12"/>
              <p:cNvSpPr>
                <a:spLocks noChangeArrowheads="1"/>
              </p:cNvSpPr>
              <p:nvPr/>
            </p:nvSpPr>
            <p:spPr bwMode="auto">
              <a:xfrm>
                <a:off x="3481" y="1370"/>
                <a:ext cx="1075" cy="303"/>
              </a:xfrm>
              <a:prstGeom prst="rect">
                <a:avLst/>
              </a:prstGeom>
              <a:noFill/>
              <a:ln w="1270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Rectangle 13"/>
              <p:cNvSpPr>
                <a:spLocks noChangeArrowheads="1"/>
              </p:cNvSpPr>
              <p:nvPr/>
            </p:nvSpPr>
            <p:spPr bwMode="auto">
              <a:xfrm>
                <a:off x="3733" y="1480"/>
                <a:ext cx="247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pTemp</a:t>
                </a: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52" name="Rectangle 14"/>
              <p:cNvSpPr>
                <a:spLocks noChangeArrowheads="1"/>
              </p:cNvSpPr>
              <p:nvPr/>
            </p:nvSpPr>
            <p:spPr bwMode="auto">
              <a:xfrm>
                <a:off x="3948" y="1473"/>
                <a:ext cx="363" cy="1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1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[</a:t>
                </a:r>
                <a:r>
                  <a:rPr kumimoji="0" lang="en-US" altLang="zh-CN" sz="1100" b="0" i="0" u="none" strike="noStrike" cap="none" normalizeH="0" baseline="0" dirty="0" err="1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inSize</a:t>
                </a:r>
                <a:r>
                  <a:rPr kumimoji="0" lang="en-US" altLang="zh-CN" sz="11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]</a:t>
                </a: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55" name="Rectangle 17"/>
              <p:cNvSpPr>
                <a:spLocks noChangeArrowheads="1"/>
              </p:cNvSpPr>
              <p:nvPr/>
            </p:nvSpPr>
            <p:spPr bwMode="auto">
              <a:xfrm>
                <a:off x="2403" y="2612"/>
                <a:ext cx="1075" cy="305"/>
              </a:xfrm>
              <a:prstGeom prst="rect">
                <a:avLst/>
              </a:prstGeom>
              <a:solidFill>
                <a:srgbClr val="DDE2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Rectangle 18"/>
              <p:cNvSpPr>
                <a:spLocks noChangeArrowheads="1"/>
              </p:cNvSpPr>
              <p:nvPr/>
            </p:nvSpPr>
            <p:spPr bwMode="auto">
              <a:xfrm>
                <a:off x="2403" y="2612"/>
                <a:ext cx="1075" cy="305"/>
              </a:xfrm>
              <a:prstGeom prst="rect">
                <a:avLst/>
              </a:prstGeom>
              <a:noFill/>
              <a:ln w="1270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Rectangle 19"/>
              <p:cNvSpPr>
                <a:spLocks noChangeArrowheads="1"/>
              </p:cNvSpPr>
              <p:nvPr/>
            </p:nvSpPr>
            <p:spPr bwMode="auto">
              <a:xfrm>
                <a:off x="2505" y="2722"/>
                <a:ext cx="0" cy="2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63" name="Rectangle 25"/>
              <p:cNvSpPr>
                <a:spLocks noChangeArrowheads="1"/>
              </p:cNvSpPr>
              <p:nvPr/>
            </p:nvSpPr>
            <p:spPr bwMode="auto">
              <a:xfrm>
                <a:off x="2944" y="2722"/>
                <a:ext cx="0" cy="2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64" name="Rectangle 26"/>
              <p:cNvSpPr>
                <a:spLocks noChangeArrowheads="1"/>
              </p:cNvSpPr>
              <p:nvPr/>
            </p:nvSpPr>
            <p:spPr bwMode="auto">
              <a:xfrm>
                <a:off x="2984" y="2722"/>
                <a:ext cx="0" cy="2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65" name="Rectangle 27"/>
              <p:cNvSpPr>
                <a:spLocks noChangeArrowheads="1"/>
              </p:cNvSpPr>
              <p:nvPr/>
            </p:nvSpPr>
            <p:spPr bwMode="auto">
              <a:xfrm>
                <a:off x="3024" y="2722"/>
                <a:ext cx="0" cy="2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67" name="Rectangle 29"/>
              <p:cNvSpPr>
                <a:spLocks noChangeArrowheads="1"/>
              </p:cNvSpPr>
              <p:nvPr/>
            </p:nvSpPr>
            <p:spPr bwMode="auto">
              <a:xfrm>
                <a:off x="3263" y="2722"/>
                <a:ext cx="0" cy="2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68" name="Rectangle 30"/>
              <p:cNvSpPr>
                <a:spLocks noChangeArrowheads="1"/>
              </p:cNvSpPr>
              <p:nvPr/>
            </p:nvSpPr>
            <p:spPr bwMode="auto">
              <a:xfrm>
                <a:off x="3303" y="2722"/>
                <a:ext cx="0" cy="2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70" name="Rectangle 35"/>
              <p:cNvSpPr>
                <a:spLocks noChangeArrowheads="1"/>
              </p:cNvSpPr>
              <p:nvPr/>
            </p:nvSpPr>
            <p:spPr bwMode="auto">
              <a:xfrm>
                <a:off x="3720" y="2722"/>
                <a:ext cx="0" cy="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71" name="Rectangle 42"/>
              <p:cNvSpPr>
                <a:spLocks noChangeArrowheads="1"/>
              </p:cNvSpPr>
              <p:nvPr/>
            </p:nvSpPr>
            <p:spPr bwMode="auto">
              <a:xfrm>
                <a:off x="4278" y="2722"/>
                <a:ext cx="0" cy="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72" name="Line 47"/>
              <p:cNvSpPr>
                <a:spLocks noChangeShapeType="1"/>
              </p:cNvSpPr>
              <p:nvPr/>
            </p:nvSpPr>
            <p:spPr bwMode="auto">
              <a:xfrm flipH="1">
                <a:off x="2940" y="1673"/>
                <a:ext cx="1078" cy="939"/>
              </a:xfrm>
              <a:prstGeom prst="line">
                <a:avLst/>
              </a:prstGeom>
              <a:noFill/>
              <a:ln w="1270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Rectangle 50"/>
              <p:cNvSpPr>
                <a:spLocks noChangeArrowheads="1"/>
              </p:cNvSpPr>
              <p:nvPr/>
            </p:nvSpPr>
            <p:spPr bwMode="auto">
              <a:xfrm>
                <a:off x="3311" y="2300"/>
                <a:ext cx="599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6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Substruct</a:t>
                </a: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74" name="Rectangle 51"/>
              <p:cNvSpPr>
                <a:spLocks noChangeArrowheads="1"/>
              </p:cNvSpPr>
              <p:nvPr/>
            </p:nvSpPr>
            <p:spPr bwMode="auto">
              <a:xfrm>
                <a:off x="2307" y="2239"/>
                <a:ext cx="599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6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Substruct</a:t>
                </a: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75" name="Oval 52"/>
              <p:cNvSpPr>
                <a:spLocks noChangeArrowheads="1"/>
              </p:cNvSpPr>
              <p:nvPr/>
            </p:nvSpPr>
            <p:spPr bwMode="auto">
              <a:xfrm>
                <a:off x="3227" y="2284"/>
                <a:ext cx="85" cy="92"/>
              </a:xfrm>
              <a:prstGeom prst="ellipse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Rectangle 56"/>
              <p:cNvSpPr>
                <a:spLocks noChangeArrowheads="1"/>
              </p:cNvSpPr>
              <p:nvPr/>
            </p:nvSpPr>
            <p:spPr bwMode="auto">
              <a:xfrm>
                <a:off x="253" y="1366"/>
                <a:ext cx="1075" cy="304"/>
              </a:xfrm>
              <a:prstGeom prst="rect">
                <a:avLst/>
              </a:prstGeom>
              <a:solidFill>
                <a:srgbClr val="DDE2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Rectangle 57"/>
              <p:cNvSpPr>
                <a:spLocks noChangeArrowheads="1"/>
              </p:cNvSpPr>
              <p:nvPr/>
            </p:nvSpPr>
            <p:spPr bwMode="auto">
              <a:xfrm>
                <a:off x="253" y="1366"/>
                <a:ext cx="1075" cy="304"/>
              </a:xfrm>
              <a:prstGeom prst="rect">
                <a:avLst/>
              </a:prstGeom>
              <a:noFill/>
              <a:ln w="1270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Rectangle 58"/>
              <p:cNvSpPr>
                <a:spLocks noChangeArrowheads="1"/>
              </p:cNvSpPr>
              <p:nvPr/>
            </p:nvSpPr>
            <p:spPr bwMode="auto">
              <a:xfrm>
                <a:off x="635" y="1476"/>
                <a:ext cx="247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pTemp</a:t>
                </a: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79" name="Rectangle 59"/>
              <p:cNvSpPr>
                <a:spLocks noChangeArrowheads="1"/>
              </p:cNvSpPr>
              <p:nvPr/>
            </p:nvSpPr>
            <p:spPr bwMode="auto">
              <a:xfrm>
                <a:off x="834" y="1476"/>
                <a:ext cx="83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[</a:t>
                </a:r>
                <a:endParaRPr kumimoji="0" lang="zh-CN" altLang="zh-CN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80" name="Rectangle 60"/>
              <p:cNvSpPr>
                <a:spLocks noChangeArrowheads="1"/>
              </p:cNvSpPr>
              <p:nvPr/>
            </p:nvSpPr>
            <p:spPr bwMode="auto">
              <a:xfrm>
                <a:off x="874" y="1476"/>
                <a:ext cx="83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0</a:t>
                </a: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81" name="Rectangle 61"/>
              <p:cNvSpPr>
                <a:spLocks noChangeArrowheads="1"/>
              </p:cNvSpPr>
              <p:nvPr/>
            </p:nvSpPr>
            <p:spPr bwMode="auto">
              <a:xfrm>
                <a:off x="914" y="1476"/>
                <a:ext cx="82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]</a:t>
                </a: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82" name="Rectangle 62"/>
              <p:cNvSpPr>
                <a:spLocks noChangeArrowheads="1"/>
              </p:cNvSpPr>
              <p:nvPr/>
            </p:nvSpPr>
            <p:spPr bwMode="auto">
              <a:xfrm>
                <a:off x="253" y="2612"/>
                <a:ext cx="1075" cy="305"/>
              </a:xfrm>
              <a:prstGeom prst="rect">
                <a:avLst/>
              </a:prstGeom>
              <a:solidFill>
                <a:srgbClr val="DDE2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Rectangle 63"/>
              <p:cNvSpPr>
                <a:spLocks noChangeArrowheads="1"/>
              </p:cNvSpPr>
              <p:nvPr/>
            </p:nvSpPr>
            <p:spPr bwMode="auto">
              <a:xfrm>
                <a:off x="253" y="2612"/>
                <a:ext cx="1075" cy="305"/>
              </a:xfrm>
              <a:prstGeom prst="rect">
                <a:avLst/>
              </a:prstGeom>
              <a:noFill/>
              <a:ln w="1270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Rectangle 64"/>
              <p:cNvSpPr>
                <a:spLocks noChangeArrowheads="1"/>
              </p:cNvSpPr>
              <p:nvPr/>
            </p:nvSpPr>
            <p:spPr bwMode="auto">
              <a:xfrm>
                <a:off x="355" y="2722"/>
                <a:ext cx="83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p</a:t>
                </a:r>
                <a:endParaRPr kumimoji="0" lang="zh-CN" altLang="zh-CN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85" name="Rectangle 65"/>
              <p:cNvSpPr>
                <a:spLocks noChangeArrowheads="1"/>
              </p:cNvSpPr>
              <p:nvPr/>
            </p:nvSpPr>
            <p:spPr bwMode="auto">
              <a:xfrm>
                <a:off x="395" y="2722"/>
                <a:ext cx="83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[</a:t>
                </a:r>
                <a:endParaRPr kumimoji="0" lang="zh-CN" altLang="zh-CN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86" name="Rectangle 66"/>
              <p:cNvSpPr>
                <a:spLocks noChangeArrowheads="1"/>
              </p:cNvSpPr>
              <p:nvPr/>
            </p:nvSpPr>
            <p:spPr bwMode="auto">
              <a:xfrm>
                <a:off x="435" y="2722"/>
                <a:ext cx="83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0</a:t>
                </a:r>
                <a:endParaRPr kumimoji="0" lang="zh-CN" altLang="zh-CN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87" name="Rectangle 67"/>
              <p:cNvSpPr>
                <a:spLocks noChangeArrowheads="1"/>
              </p:cNvSpPr>
              <p:nvPr/>
            </p:nvSpPr>
            <p:spPr bwMode="auto">
              <a:xfrm>
                <a:off x="475" y="2722"/>
                <a:ext cx="127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]=</a:t>
                </a:r>
                <a:endParaRPr kumimoji="0" lang="zh-CN" altLang="zh-CN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88" name="Rectangle 68"/>
              <p:cNvSpPr>
                <a:spLocks noChangeArrowheads="1"/>
              </p:cNvSpPr>
              <p:nvPr/>
            </p:nvSpPr>
            <p:spPr bwMode="auto">
              <a:xfrm>
                <a:off x="555" y="2722"/>
                <a:ext cx="247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pTemp</a:t>
                </a:r>
                <a:endParaRPr kumimoji="0" lang="zh-CN" altLang="zh-CN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89" name="Rectangle 69"/>
              <p:cNvSpPr>
                <a:spLocks noChangeArrowheads="1"/>
              </p:cNvSpPr>
              <p:nvPr/>
            </p:nvSpPr>
            <p:spPr bwMode="auto">
              <a:xfrm>
                <a:off x="755" y="2722"/>
                <a:ext cx="82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[</a:t>
                </a:r>
                <a:endParaRPr kumimoji="0" lang="zh-CN" altLang="zh-CN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90" name="Rectangle 70"/>
              <p:cNvSpPr>
                <a:spLocks noChangeArrowheads="1"/>
              </p:cNvSpPr>
              <p:nvPr/>
            </p:nvSpPr>
            <p:spPr bwMode="auto">
              <a:xfrm>
                <a:off x="794" y="2722"/>
                <a:ext cx="83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1</a:t>
                </a:r>
                <a:endParaRPr kumimoji="0" lang="zh-CN" altLang="zh-CN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91" name="Rectangle 71"/>
              <p:cNvSpPr>
                <a:spLocks noChangeArrowheads="1"/>
              </p:cNvSpPr>
              <p:nvPr/>
            </p:nvSpPr>
            <p:spPr bwMode="auto">
              <a:xfrm>
                <a:off x="834" y="2722"/>
                <a:ext cx="83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]</a:t>
                </a:r>
                <a:endParaRPr kumimoji="0" lang="zh-CN" altLang="zh-CN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92" name="Rectangle 72"/>
              <p:cNvSpPr>
                <a:spLocks noChangeArrowheads="1"/>
              </p:cNvSpPr>
              <p:nvPr/>
            </p:nvSpPr>
            <p:spPr bwMode="auto">
              <a:xfrm>
                <a:off x="874" y="2722"/>
                <a:ext cx="83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-</a:t>
                </a:r>
                <a:endParaRPr kumimoji="0" lang="zh-CN" altLang="zh-CN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93" name="Rectangle 73"/>
              <p:cNvSpPr>
                <a:spLocks noChangeArrowheads="1"/>
              </p:cNvSpPr>
              <p:nvPr/>
            </p:nvSpPr>
            <p:spPr bwMode="auto">
              <a:xfrm>
                <a:off x="914" y="2722"/>
                <a:ext cx="247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pTemp</a:t>
                </a:r>
                <a:endParaRPr kumimoji="0" lang="zh-CN" altLang="zh-CN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94" name="Rectangle 74"/>
              <p:cNvSpPr>
                <a:spLocks noChangeArrowheads="1"/>
              </p:cNvSpPr>
              <p:nvPr/>
            </p:nvSpPr>
            <p:spPr bwMode="auto">
              <a:xfrm>
                <a:off x="1114" y="2722"/>
                <a:ext cx="82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[</a:t>
                </a:r>
                <a:endParaRPr kumimoji="0" lang="zh-CN" altLang="zh-CN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95" name="Rectangle 75"/>
              <p:cNvSpPr>
                <a:spLocks noChangeArrowheads="1"/>
              </p:cNvSpPr>
              <p:nvPr/>
            </p:nvSpPr>
            <p:spPr bwMode="auto">
              <a:xfrm>
                <a:off x="1154" y="2722"/>
                <a:ext cx="82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0</a:t>
                </a:r>
                <a:endParaRPr kumimoji="0" lang="zh-CN" altLang="zh-CN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96" name="Rectangle 76"/>
              <p:cNvSpPr>
                <a:spLocks noChangeArrowheads="1"/>
              </p:cNvSpPr>
              <p:nvPr/>
            </p:nvSpPr>
            <p:spPr bwMode="auto">
              <a:xfrm>
                <a:off x="1194" y="2722"/>
                <a:ext cx="82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]</a:t>
                </a:r>
                <a:endParaRPr kumimoji="0" lang="zh-CN" altLang="zh-CN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97" name="Line 77"/>
              <p:cNvSpPr>
                <a:spLocks noChangeShapeType="1"/>
              </p:cNvSpPr>
              <p:nvPr/>
            </p:nvSpPr>
            <p:spPr bwMode="auto">
              <a:xfrm flipH="1">
                <a:off x="791" y="1670"/>
                <a:ext cx="1075" cy="942"/>
              </a:xfrm>
              <a:prstGeom prst="line">
                <a:avLst/>
              </a:prstGeom>
              <a:noFill/>
              <a:ln w="1270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Line 78"/>
              <p:cNvSpPr>
                <a:spLocks noChangeShapeType="1"/>
              </p:cNvSpPr>
              <p:nvPr/>
            </p:nvSpPr>
            <p:spPr bwMode="auto">
              <a:xfrm>
                <a:off x="791" y="1670"/>
                <a:ext cx="367" cy="621"/>
              </a:xfrm>
              <a:prstGeom prst="line">
                <a:avLst/>
              </a:prstGeom>
              <a:noFill/>
              <a:ln w="1270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Rectangle 79"/>
              <p:cNvSpPr>
                <a:spLocks noChangeArrowheads="1"/>
              </p:cNvSpPr>
              <p:nvPr/>
            </p:nvSpPr>
            <p:spPr bwMode="auto">
              <a:xfrm>
                <a:off x="1204" y="2268"/>
                <a:ext cx="636" cy="1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6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Substruct</a:t>
                </a: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00" name="Oval 80"/>
              <p:cNvSpPr>
                <a:spLocks noChangeArrowheads="1"/>
              </p:cNvSpPr>
              <p:nvPr/>
            </p:nvSpPr>
            <p:spPr bwMode="auto">
              <a:xfrm>
                <a:off x="1116" y="2233"/>
                <a:ext cx="85" cy="91"/>
              </a:xfrm>
              <a:prstGeom prst="ellipse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Oval 81"/>
              <p:cNvSpPr>
                <a:spLocks noChangeArrowheads="1"/>
              </p:cNvSpPr>
              <p:nvPr/>
            </p:nvSpPr>
            <p:spPr bwMode="auto">
              <a:xfrm>
                <a:off x="1116" y="2233"/>
                <a:ext cx="85" cy="91"/>
              </a:xfrm>
              <a:prstGeom prst="ellipse">
                <a:avLst/>
              </a:prstGeom>
              <a:noFill/>
              <a:ln w="1270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Rectangle 84"/>
              <p:cNvSpPr>
                <a:spLocks noChangeArrowheads="1"/>
              </p:cNvSpPr>
              <p:nvPr/>
            </p:nvSpPr>
            <p:spPr bwMode="auto">
              <a:xfrm>
                <a:off x="1328" y="1366"/>
                <a:ext cx="1075" cy="304"/>
              </a:xfrm>
              <a:prstGeom prst="rect">
                <a:avLst/>
              </a:prstGeom>
              <a:solidFill>
                <a:srgbClr val="DDE2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Rectangle 85"/>
              <p:cNvSpPr>
                <a:spLocks noChangeArrowheads="1"/>
              </p:cNvSpPr>
              <p:nvPr/>
            </p:nvSpPr>
            <p:spPr bwMode="auto">
              <a:xfrm>
                <a:off x="1328" y="1366"/>
                <a:ext cx="1075" cy="304"/>
              </a:xfrm>
              <a:prstGeom prst="rect">
                <a:avLst/>
              </a:prstGeom>
              <a:noFill/>
              <a:ln w="1270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Rectangle 87"/>
              <p:cNvSpPr>
                <a:spLocks noChangeArrowheads="1"/>
              </p:cNvSpPr>
              <p:nvPr/>
            </p:nvSpPr>
            <p:spPr bwMode="auto">
              <a:xfrm>
                <a:off x="1328" y="2612"/>
                <a:ext cx="1075" cy="305"/>
              </a:xfrm>
              <a:prstGeom prst="rect">
                <a:avLst/>
              </a:prstGeom>
              <a:solidFill>
                <a:srgbClr val="DDE2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Rectangle 88"/>
              <p:cNvSpPr>
                <a:spLocks noChangeArrowheads="1"/>
              </p:cNvSpPr>
              <p:nvPr/>
            </p:nvSpPr>
            <p:spPr bwMode="auto">
              <a:xfrm>
                <a:off x="1328" y="2612"/>
                <a:ext cx="1075" cy="305"/>
              </a:xfrm>
              <a:prstGeom prst="rect">
                <a:avLst/>
              </a:prstGeom>
              <a:noFill/>
              <a:ln w="1270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Rectangle 89"/>
              <p:cNvSpPr>
                <a:spLocks noChangeArrowheads="1"/>
              </p:cNvSpPr>
              <p:nvPr/>
            </p:nvSpPr>
            <p:spPr bwMode="auto">
              <a:xfrm>
                <a:off x="1789" y="2722"/>
                <a:ext cx="128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……</a:t>
                </a: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07" name="Line 90"/>
              <p:cNvSpPr>
                <a:spLocks noChangeShapeType="1"/>
              </p:cNvSpPr>
              <p:nvPr/>
            </p:nvSpPr>
            <p:spPr bwMode="auto">
              <a:xfrm flipH="1">
                <a:off x="1866" y="1673"/>
                <a:ext cx="1077" cy="939"/>
              </a:xfrm>
              <a:prstGeom prst="line">
                <a:avLst/>
              </a:prstGeom>
              <a:noFill/>
              <a:ln w="1270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Oval 91"/>
              <p:cNvSpPr>
                <a:spLocks noChangeArrowheads="1"/>
              </p:cNvSpPr>
              <p:nvPr/>
            </p:nvSpPr>
            <p:spPr bwMode="auto">
              <a:xfrm>
                <a:off x="2206" y="2224"/>
                <a:ext cx="85" cy="91"/>
              </a:xfrm>
              <a:prstGeom prst="ellipse">
                <a:avLst/>
              </a:pr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1" name="Rectangle 58"/>
            <p:cNvSpPr>
              <a:spLocks noChangeArrowheads="1"/>
            </p:cNvSpPr>
            <p:nvPr/>
          </p:nvSpPr>
          <p:spPr bwMode="auto">
            <a:xfrm>
              <a:off x="3673830" y="3075406"/>
              <a:ext cx="575748" cy="2713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1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pTemp</a:t>
              </a:r>
              <a:r>
                <a:rPr lang="en-US" altLang="zh-CN" sz="1100" dirty="0" smtClean="0">
                  <a:solidFill>
                    <a:srgbClr val="000000"/>
                  </a:solidFill>
                  <a:latin typeface="宋体" panose="02010600030101010101" pitchFamily="2" charset="-122"/>
                </a:rPr>
                <a:t>[1]</a:t>
              </a:r>
              <a:endParaRPr kumimoji="0" lang="zh-CN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cxnSp>
          <p:nvCxnSpPr>
            <p:cNvPr id="142" name="直接连接符 141"/>
            <p:cNvCxnSpPr>
              <a:stCxn id="198" idx="0"/>
            </p:cNvCxnSpPr>
            <p:nvPr/>
          </p:nvCxnSpPr>
          <p:spPr>
            <a:xfrm>
              <a:off x="2256681" y="3398471"/>
              <a:ext cx="2331549" cy="92734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直接连接符 142"/>
            <p:cNvCxnSpPr>
              <a:stCxn id="198" idx="0"/>
            </p:cNvCxnSpPr>
            <p:nvPr/>
          </p:nvCxnSpPr>
          <p:spPr>
            <a:xfrm>
              <a:off x="2256681" y="3398471"/>
              <a:ext cx="3906044" cy="101282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9" name="Rectangle 43"/>
          <p:cNvSpPr>
            <a:spLocks noChangeArrowheads="1"/>
          </p:cNvSpPr>
          <p:nvPr/>
        </p:nvSpPr>
        <p:spPr bwMode="auto">
          <a:xfrm>
            <a:off x="5827558" y="6222668"/>
            <a:ext cx="138751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</a:rPr>
              <a:t>p[inSize-1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</a:rPr>
              <a:t>]</a:t>
            </a:r>
            <a:r>
              <a:rPr kumimoji="0" lang="en-US" alt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</a:rPr>
              <a:t>= </a:t>
            </a:r>
            <a:r>
              <a:rPr kumimoji="0" lang="en-US" altLang="zh-CN" sz="9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</a:rPr>
              <a:t>pTemp</a:t>
            </a:r>
            <a:r>
              <a:rPr kumimoji="0" lang="en-US" alt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</a:rPr>
              <a:t>[</a:t>
            </a:r>
            <a:r>
              <a:rPr kumimoji="0" lang="en-US" altLang="zh-CN" sz="9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</a:rPr>
              <a:t>inSize</a:t>
            </a:r>
            <a:r>
              <a:rPr kumimoji="0" lang="en-US" alt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</a:rPr>
              <a:t>]-</a:t>
            </a:r>
            <a:r>
              <a:rPr kumimoji="0" lang="en-US" altLang="zh-CN" sz="9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</a:rPr>
              <a:t>pTemp</a:t>
            </a:r>
            <a:r>
              <a:rPr kumimoji="0" lang="en-US" altLang="zh-CN" sz="9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</a:rPr>
              <a:t>[0]</a:t>
            </a:r>
            <a:endParaRPr kumimoji="0" lang="zh-CN" altLang="zh-CN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8876276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Proposed </a:t>
            </a:r>
            <a:r>
              <a:rPr lang="en-CA" altLang="zh-CN" b="1" dirty="0" err="1"/>
              <a:t>Modif</a:t>
            </a:r>
            <a:r>
              <a:rPr lang="en-US" altLang="zh-CN" b="1" dirty="0" err="1"/>
              <a:t>ication</a:t>
            </a:r>
            <a:endParaRPr lang="zh-CN" altLang="en-US" b="1" dirty="0"/>
          </a:p>
        </p:txBody>
      </p:sp>
      <p:sp>
        <p:nvSpPr>
          <p:cNvPr id="128" name="矩形 127"/>
          <p:cNvSpPr/>
          <p:nvPr/>
        </p:nvSpPr>
        <p:spPr>
          <a:xfrm>
            <a:off x="369889" y="1479783"/>
            <a:ext cx="74690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auto">
              <a:spcBef>
                <a:spcPts val="68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  <a:tab pos="180340" algn="l"/>
                <a:tab pos="457200" algn="l"/>
                <a:tab pos="756285" algn="l"/>
                <a:tab pos="1008380" algn="l"/>
                <a:tab pos="1260475" algn="l"/>
                <a:tab pos="3224530" algn="l"/>
              </a:tabLst>
            </a:pP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input values p[ x ] with x = 0.. </a:t>
            </a:r>
            <a:r>
              <a:rPr lang="en-CA" altLang="zh-CN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inSize</a:t>
            </a: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− 1 are derived as follows:</a:t>
            </a:r>
            <a:endParaRPr lang="zh-CN" altLang="zh-CN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CA" altLang="zh-CN" kern="0" dirty="0">
                <a:latin typeface="Times New Roman" panose="02020603050405020304" pitchFamily="18" charset="0"/>
              </a:rPr>
              <a:t>	p[ x ] = </a:t>
            </a:r>
            <a:r>
              <a:rPr lang="en-CA" altLang="zh-CN" kern="0" dirty="0" err="1">
                <a:latin typeface="Times New Roman" panose="02020603050405020304" pitchFamily="18" charset="0"/>
              </a:rPr>
              <a:t>pTemp</a:t>
            </a:r>
            <a:r>
              <a:rPr lang="en-CA" altLang="zh-CN" kern="0" dirty="0">
                <a:latin typeface="Times New Roman" panose="02020603050405020304" pitchFamily="18" charset="0"/>
              </a:rPr>
              <a:t>[ x + 1 ] − </a:t>
            </a:r>
            <a:r>
              <a:rPr lang="en-CA" altLang="zh-CN" kern="0" dirty="0" err="1">
                <a:latin typeface="Times New Roman" panose="02020603050405020304" pitchFamily="18" charset="0"/>
              </a:rPr>
              <a:t>pTemp</a:t>
            </a:r>
            <a:r>
              <a:rPr lang="en-CA" altLang="zh-CN" kern="0" dirty="0">
                <a:latin typeface="Times New Roman" panose="02020603050405020304" pitchFamily="18" charset="0"/>
              </a:rPr>
              <a:t>[ 0 ]</a:t>
            </a:r>
            <a:r>
              <a:rPr lang="en-CA" altLang="zh-CN" dirty="0">
                <a:latin typeface="Times New Roman" panose="02020603050405020304" pitchFamily="18" charset="0"/>
              </a:rPr>
              <a:t> 	for x = 0..inSize − 1</a:t>
            </a:r>
            <a:endParaRPr lang="zh-CN" altLang="en-US" dirty="0"/>
          </a:p>
        </p:txBody>
      </p:sp>
      <p:sp>
        <p:nvSpPr>
          <p:cNvPr id="129" name="矩形 128"/>
          <p:cNvSpPr/>
          <p:nvPr/>
        </p:nvSpPr>
        <p:spPr>
          <a:xfrm>
            <a:off x="369889" y="1118419"/>
            <a:ext cx="811016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auto">
              <a:spcBef>
                <a:spcPts val="68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  <a:tab pos="-196215" algn="l"/>
                <a:tab pos="457200" algn="l"/>
                <a:tab pos="756285" algn="l"/>
                <a:tab pos="1008380" algn="l"/>
                <a:tab pos="1260475" algn="l"/>
              </a:tabLst>
            </a:pP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boundary sample array </a:t>
            </a:r>
            <a:r>
              <a:rPr lang="en-CA" altLang="zh-CN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pTemp</a:t>
            </a: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[2*</a:t>
            </a:r>
            <a:r>
              <a:rPr lang="en-CA" altLang="zh-CN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boundarySize</a:t>
            </a: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] is filled by using the </a:t>
            </a:r>
            <a:r>
              <a:rPr lang="en-CA" altLang="zh-CN" b="1" dirty="0">
                <a:solidFill>
                  <a:srgbClr val="004C97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 &lt;&lt; ( BitDepth−1 ).</a:t>
            </a:r>
            <a:endParaRPr lang="zh-CN" altLang="zh-CN" b="1" dirty="0">
              <a:solidFill>
                <a:srgbClr val="004C97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69889" y="2558304"/>
            <a:ext cx="8515350" cy="2489200"/>
            <a:chOff x="369889" y="2989127"/>
            <a:chExt cx="8515350" cy="2489200"/>
          </a:xfrm>
        </p:grpSpPr>
        <p:grpSp>
          <p:nvGrpSpPr>
            <p:cNvPr id="130" name="组合 129"/>
            <p:cNvGrpSpPr/>
            <p:nvPr/>
          </p:nvGrpSpPr>
          <p:grpSpPr>
            <a:xfrm>
              <a:off x="369889" y="2989127"/>
              <a:ext cx="8515350" cy="2489200"/>
              <a:chOff x="369889" y="2997690"/>
              <a:chExt cx="8515350" cy="2489200"/>
            </a:xfrm>
          </p:grpSpPr>
          <p:grpSp>
            <p:nvGrpSpPr>
              <p:cNvPr id="3" name="Group 4"/>
              <p:cNvGrpSpPr>
                <a:grpSpLocks noChangeAspect="1"/>
              </p:cNvGrpSpPr>
              <p:nvPr/>
            </p:nvGrpSpPr>
            <p:grpSpPr bwMode="auto">
              <a:xfrm>
                <a:off x="369889" y="2997690"/>
                <a:ext cx="8515350" cy="2489200"/>
                <a:chOff x="233" y="1412"/>
                <a:chExt cx="5364" cy="1568"/>
              </a:xfrm>
            </p:grpSpPr>
            <p:sp>
              <p:nvSpPr>
                <p:cNvPr id="10" name="AutoShape 3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233" y="1412"/>
                  <a:ext cx="5364" cy="156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" name="Rectangle 5"/>
                <p:cNvSpPr>
                  <a:spLocks noChangeArrowheads="1"/>
                </p:cNvSpPr>
                <p:nvPr/>
              </p:nvSpPr>
              <p:spPr bwMode="auto">
                <a:xfrm>
                  <a:off x="244" y="2670"/>
                  <a:ext cx="1069" cy="305"/>
                </a:xfrm>
                <a:prstGeom prst="rect">
                  <a:avLst/>
                </a:prstGeom>
                <a:solidFill>
                  <a:srgbClr val="DDE2C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" name="Rectangle 6"/>
                <p:cNvSpPr>
                  <a:spLocks noChangeArrowheads="1"/>
                </p:cNvSpPr>
                <p:nvPr/>
              </p:nvSpPr>
              <p:spPr bwMode="auto">
                <a:xfrm>
                  <a:off x="244" y="2670"/>
                  <a:ext cx="1069" cy="305"/>
                </a:xfrm>
                <a:prstGeom prst="rect">
                  <a:avLst/>
                </a:prstGeom>
                <a:noFill/>
                <a:ln w="1111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" name="Rectangle 7"/>
                <p:cNvSpPr>
                  <a:spLocks noChangeArrowheads="1"/>
                </p:cNvSpPr>
                <p:nvPr/>
              </p:nvSpPr>
              <p:spPr bwMode="auto">
                <a:xfrm>
                  <a:off x="346" y="2780"/>
                  <a:ext cx="89" cy="1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zh-CN" altLang="zh-CN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宋体" panose="02010600030101010101" pitchFamily="2" charset="-122"/>
                      <a:ea typeface="宋体" panose="02010600030101010101" pitchFamily="2" charset="-122"/>
                    </a:rPr>
                    <a:t>p</a:t>
                  </a:r>
                  <a:endParaRPr kumimoji="0" lang="zh-CN" altLang="zh-CN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" name="Rectangle 8"/>
                <p:cNvSpPr>
                  <a:spLocks noChangeArrowheads="1"/>
                </p:cNvSpPr>
                <p:nvPr/>
              </p:nvSpPr>
              <p:spPr bwMode="auto">
                <a:xfrm>
                  <a:off x="385" y="2780"/>
                  <a:ext cx="90" cy="1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zh-CN" altLang="zh-CN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宋体" panose="02010600030101010101" pitchFamily="2" charset="-122"/>
                      <a:ea typeface="宋体" panose="02010600030101010101" pitchFamily="2" charset="-122"/>
                    </a:rPr>
                    <a:t>[</a:t>
                  </a:r>
                  <a:endParaRPr kumimoji="0" lang="zh-CN" altLang="zh-CN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" name="Rectangle 9"/>
                <p:cNvSpPr>
                  <a:spLocks noChangeArrowheads="1"/>
                </p:cNvSpPr>
                <p:nvPr/>
              </p:nvSpPr>
              <p:spPr bwMode="auto">
                <a:xfrm>
                  <a:off x="425" y="2780"/>
                  <a:ext cx="89" cy="1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zh-CN" altLang="zh-CN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宋体" panose="02010600030101010101" pitchFamily="2" charset="-122"/>
                      <a:ea typeface="宋体" panose="02010600030101010101" pitchFamily="2" charset="-122"/>
                    </a:rPr>
                    <a:t>0</a:t>
                  </a:r>
                  <a:endParaRPr kumimoji="0" lang="zh-CN" altLang="zh-CN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6" name="Rectangle 10"/>
                <p:cNvSpPr>
                  <a:spLocks noChangeArrowheads="1"/>
                </p:cNvSpPr>
                <p:nvPr/>
              </p:nvSpPr>
              <p:spPr bwMode="auto">
                <a:xfrm>
                  <a:off x="465" y="2780"/>
                  <a:ext cx="126" cy="1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zh-CN" altLang="zh-CN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宋体" panose="02010600030101010101" pitchFamily="2" charset="-122"/>
                      <a:ea typeface="宋体" panose="02010600030101010101" pitchFamily="2" charset="-122"/>
                    </a:rPr>
                    <a:t>]=</a:t>
                  </a:r>
                  <a:endParaRPr kumimoji="0" lang="zh-CN" altLang="zh-CN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7" name="Rectangle 11"/>
                <p:cNvSpPr>
                  <a:spLocks noChangeArrowheads="1"/>
                </p:cNvSpPr>
                <p:nvPr/>
              </p:nvSpPr>
              <p:spPr bwMode="auto">
                <a:xfrm>
                  <a:off x="544" y="2780"/>
                  <a:ext cx="253" cy="1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zh-CN" altLang="zh-CN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宋体" panose="02010600030101010101" pitchFamily="2" charset="-122"/>
                      <a:ea typeface="宋体" panose="02010600030101010101" pitchFamily="2" charset="-122"/>
                    </a:rPr>
                    <a:t>pTemp</a:t>
                  </a:r>
                  <a:endParaRPr kumimoji="0" lang="zh-CN" altLang="zh-CN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8" name="Rectangle 12"/>
                <p:cNvSpPr>
                  <a:spLocks noChangeArrowheads="1"/>
                </p:cNvSpPr>
                <p:nvPr/>
              </p:nvSpPr>
              <p:spPr bwMode="auto">
                <a:xfrm>
                  <a:off x="742" y="2780"/>
                  <a:ext cx="90" cy="1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zh-CN" altLang="zh-CN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宋体" panose="02010600030101010101" pitchFamily="2" charset="-122"/>
                      <a:ea typeface="宋体" panose="02010600030101010101" pitchFamily="2" charset="-122"/>
                    </a:rPr>
                    <a:t>[</a:t>
                  </a:r>
                  <a:endParaRPr kumimoji="0" lang="zh-CN" altLang="zh-CN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9" name="Rectangle 13"/>
                <p:cNvSpPr>
                  <a:spLocks noChangeArrowheads="1"/>
                </p:cNvSpPr>
                <p:nvPr/>
              </p:nvSpPr>
              <p:spPr bwMode="auto">
                <a:xfrm>
                  <a:off x="782" y="2780"/>
                  <a:ext cx="89" cy="1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zh-CN" altLang="zh-CN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宋体" panose="02010600030101010101" pitchFamily="2" charset="-122"/>
                      <a:ea typeface="宋体" panose="02010600030101010101" pitchFamily="2" charset="-122"/>
                    </a:rPr>
                    <a:t>1</a:t>
                  </a:r>
                  <a:endParaRPr kumimoji="0" lang="zh-CN" altLang="zh-CN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0" name="Rectangle 14"/>
                <p:cNvSpPr>
                  <a:spLocks noChangeArrowheads="1"/>
                </p:cNvSpPr>
                <p:nvPr/>
              </p:nvSpPr>
              <p:spPr bwMode="auto">
                <a:xfrm>
                  <a:off x="822" y="2780"/>
                  <a:ext cx="89" cy="1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zh-CN" altLang="zh-CN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宋体" panose="02010600030101010101" pitchFamily="2" charset="-122"/>
                      <a:ea typeface="宋体" panose="02010600030101010101" pitchFamily="2" charset="-122"/>
                    </a:rPr>
                    <a:t>]</a:t>
                  </a:r>
                  <a:endParaRPr kumimoji="0" lang="zh-CN" altLang="zh-CN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1" name="Rectangle 15"/>
                <p:cNvSpPr>
                  <a:spLocks noChangeArrowheads="1"/>
                </p:cNvSpPr>
                <p:nvPr/>
              </p:nvSpPr>
              <p:spPr bwMode="auto">
                <a:xfrm>
                  <a:off x="862" y="2780"/>
                  <a:ext cx="89" cy="1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zh-CN" altLang="zh-CN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宋体" panose="02010600030101010101" pitchFamily="2" charset="-122"/>
                      <a:ea typeface="宋体" panose="02010600030101010101" pitchFamily="2" charset="-122"/>
                    </a:rPr>
                    <a:t>-</a:t>
                  </a:r>
                  <a:endParaRPr kumimoji="0" lang="zh-CN" altLang="zh-CN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2" name="Rectangle 16"/>
                <p:cNvSpPr>
                  <a:spLocks noChangeArrowheads="1"/>
                </p:cNvSpPr>
                <p:nvPr/>
              </p:nvSpPr>
              <p:spPr bwMode="auto">
                <a:xfrm>
                  <a:off x="901" y="2780"/>
                  <a:ext cx="253" cy="1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zh-CN" altLang="zh-CN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宋体" panose="02010600030101010101" pitchFamily="2" charset="-122"/>
                      <a:ea typeface="宋体" panose="02010600030101010101" pitchFamily="2" charset="-122"/>
                    </a:rPr>
                    <a:t>pTemp</a:t>
                  </a:r>
                  <a:endParaRPr kumimoji="0" lang="zh-CN" altLang="zh-CN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3" name="Rectangle 17"/>
                <p:cNvSpPr>
                  <a:spLocks noChangeArrowheads="1"/>
                </p:cNvSpPr>
                <p:nvPr/>
              </p:nvSpPr>
              <p:spPr bwMode="auto">
                <a:xfrm>
                  <a:off x="1100" y="2780"/>
                  <a:ext cx="89" cy="1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zh-CN" altLang="zh-CN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宋体" panose="02010600030101010101" pitchFamily="2" charset="-122"/>
                      <a:ea typeface="宋体" panose="02010600030101010101" pitchFamily="2" charset="-122"/>
                    </a:rPr>
                    <a:t>[</a:t>
                  </a:r>
                  <a:endParaRPr kumimoji="0" lang="zh-CN" altLang="zh-CN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4" name="Rectangle 18"/>
                <p:cNvSpPr>
                  <a:spLocks noChangeArrowheads="1"/>
                </p:cNvSpPr>
                <p:nvPr/>
              </p:nvSpPr>
              <p:spPr bwMode="auto">
                <a:xfrm>
                  <a:off x="1139" y="2780"/>
                  <a:ext cx="90" cy="1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zh-CN" altLang="zh-CN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宋体" panose="02010600030101010101" pitchFamily="2" charset="-122"/>
                      <a:ea typeface="宋体" panose="02010600030101010101" pitchFamily="2" charset="-122"/>
                    </a:rPr>
                    <a:t>0</a:t>
                  </a:r>
                  <a:endParaRPr kumimoji="0" lang="zh-CN" altLang="zh-CN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5" name="Rectangle 19"/>
                <p:cNvSpPr>
                  <a:spLocks noChangeArrowheads="1"/>
                </p:cNvSpPr>
                <p:nvPr/>
              </p:nvSpPr>
              <p:spPr bwMode="auto">
                <a:xfrm>
                  <a:off x="1179" y="2780"/>
                  <a:ext cx="89" cy="1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zh-CN" altLang="zh-CN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宋体" panose="02010600030101010101" pitchFamily="2" charset="-122"/>
                      <a:ea typeface="宋体" panose="02010600030101010101" pitchFamily="2" charset="-122"/>
                    </a:rPr>
                    <a:t>]</a:t>
                  </a:r>
                  <a:endParaRPr kumimoji="0" lang="zh-CN" altLang="zh-CN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6" name="Rectangle 20"/>
                <p:cNvSpPr>
                  <a:spLocks noChangeArrowheads="1"/>
                </p:cNvSpPr>
                <p:nvPr/>
              </p:nvSpPr>
              <p:spPr bwMode="auto">
                <a:xfrm>
                  <a:off x="1313" y="1424"/>
                  <a:ext cx="1068" cy="304"/>
                </a:xfrm>
                <a:prstGeom prst="rect">
                  <a:avLst/>
                </a:prstGeom>
                <a:solidFill>
                  <a:srgbClr val="DDE2C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Rectangle 21"/>
                <p:cNvSpPr>
                  <a:spLocks noChangeArrowheads="1"/>
                </p:cNvSpPr>
                <p:nvPr/>
              </p:nvSpPr>
              <p:spPr bwMode="auto">
                <a:xfrm>
                  <a:off x="1313" y="1424"/>
                  <a:ext cx="1068" cy="304"/>
                </a:xfrm>
                <a:prstGeom prst="rect">
                  <a:avLst/>
                </a:prstGeom>
                <a:noFill/>
                <a:ln w="1111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Rectangle 22"/>
                <p:cNvSpPr>
                  <a:spLocks noChangeArrowheads="1"/>
                </p:cNvSpPr>
                <p:nvPr/>
              </p:nvSpPr>
              <p:spPr bwMode="auto">
                <a:xfrm>
                  <a:off x="1692" y="1534"/>
                  <a:ext cx="253" cy="1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zh-CN" altLang="zh-CN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宋体" panose="02010600030101010101" pitchFamily="2" charset="-122"/>
                      <a:ea typeface="宋体" panose="02010600030101010101" pitchFamily="2" charset="-122"/>
                    </a:rPr>
                    <a:t>pTemp</a:t>
                  </a:r>
                  <a:endParaRPr kumimoji="0" lang="zh-CN" altLang="zh-CN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" name="Rectangle 23"/>
                <p:cNvSpPr>
                  <a:spLocks noChangeArrowheads="1"/>
                </p:cNvSpPr>
                <p:nvPr/>
              </p:nvSpPr>
              <p:spPr bwMode="auto">
                <a:xfrm>
                  <a:off x="1890" y="1534"/>
                  <a:ext cx="90" cy="1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zh-CN" altLang="zh-CN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宋体" panose="02010600030101010101" pitchFamily="2" charset="-122"/>
                      <a:ea typeface="宋体" panose="02010600030101010101" pitchFamily="2" charset="-122"/>
                    </a:rPr>
                    <a:t>[</a:t>
                  </a:r>
                  <a:endParaRPr kumimoji="0" lang="zh-CN" altLang="zh-CN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" name="Rectangle 24"/>
                <p:cNvSpPr>
                  <a:spLocks noChangeArrowheads="1"/>
                </p:cNvSpPr>
                <p:nvPr/>
              </p:nvSpPr>
              <p:spPr bwMode="auto">
                <a:xfrm>
                  <a:off x="1930" y="1534"/>
                  <a:ext cx="89" cy="1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zh-CN" altLang="zh-CN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宋体" panose="02010600030101010101" pitchFamily="2" charset="-122"/>
                      <a:ea typeface="宋体" panose="02010600030101010101" pitchFamily="2" charset="-122"/>
                    </a:rPr>
                    <a:t>1</a:t>
                  </a:r>
                  <a:endParaRPr kumimoji="0" lang="zh-CN" altLang="zh-CN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" name="Rectangle 25"/>
                <p:cNvSpPr>
                  <a:spLocks noChangeArrowheads="1"/>
                </p:cNvSpPr>
                <p:nvPr/>
              </p:nvSpPr>
              <p:spPr bwMode="auto">
                <a:xfrm>
                  <a:off x="1970" y="1534"/>
                  <a:ext cx="89" cy="1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zh-CN" altLang="zh-CN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宋体" panose="02010600030101010101" pitchFamily="2" charset="-122"/>
                      <a:ea typeface="宋体" panose="02010600030101010101" pitchFamily="2" charset="-122"/>
                    </a:rPr>
                    <a:t>]</a:t>
                  </a:r>
                  <a:endParaRPr kumimoji="0" lang="zh-CN" altLang="zh-CN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2" name="Rectangle 26"/>
                <p:cNvSpPr>
                  <a:spLocks noChangeArrowheads="1"/>
                </p:cNvSpPr>
                <p:nvPr/>
              </p:nvSpPr>
              <p:spPr bwMode="auto">
                <a:xfrm>
                  <a:off x="2381" y="1424"/>
                  <a:ext cx="1069" cy="304"/>
                </a:xfrm>
                <a:prstGeom prst="rect">
                  <a:avLst/>
                </a:prstGeom>
                <a:solidFill>
                  <a:srgbClr val="DDE2C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" name="Rectangle 27"/>
                <p:cNvSpPr>
                  <a:spLocks noChangeArrowheads="1"/>
                </p:cNvSpPr>
                <p:nvPr/>
              </p:nvSpPr>
              <p:spPr bwMode="auto">
                <a:xfrm>
                  <a:off x="2381" y="1424"/>
                  <a:ext cx="1069" cy="304"/>
                </a:xfrm>
                <a:prstGeom prst="rect">
                  <a:avLst/>
                </a:prstGeom>
                <a:noFill/>
                <a:ln w="1111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" name="Rectangle 28"/>
                <p:cNvSpPr>
                  <a:spLocks noChangeArrowheads="1"/>
                </p:cNvSpPr>
                <p:nvPr/>
              </p:nvSpPr>
              <p:spPr bwMode="auto">
                <a:xfrm>
                  <a:off x="2844" y="1534"/>
                  <a:ext cx="178" cy="10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zh-CN" sz="1100" b="0" i="0" u="none" strike="noStrike" cap="none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宋体" panose="02010600030101010101" pitchFamily="2" charset="-122"/>
                      <a:ea typeface="宋体" panose="02010600030101010101" pitchFamily="2" charset="-122"/>
                    </a:rPr>
                    <a:t>……</a:t>
                  </a:r>
                  <a:endParaRPr kumimoji="0" lang="zh-CN" altLang="zh-CN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" name="Rectangle 32"/>
                <p:cNvSpPr>
                  <a:spLocks noChangeArrowheads="1"/>
                </p:cNvSpPr>
                <p:nvPr/>
              </p:nvSpPr>
              <p:spPr bwMode="auto">
                <a:xfrm>
                  <a:off x="244" y="1424"/>
                  <a:ext cx="1069" cy="304"/>
                </a:xfrm>
                <a:prstGeom prst="rect">
                  <a:avLst/>
                </a:prstGeom>
                <a:solidFill>
                  <a:srgbClr val="DDE2C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" name="Rectangle 33"/>
                <p:cNvSpPr>
                  <a:spLocks noChangeArrowheads="1"/>
                </p:cNvSpPr>
                <p:nvPr/>
              </p:nvSpPr>
              <p:spPr bwMode="auto">
                <a:xfrm>
                  <a:off x="244" y="1424"/>
                  <a:ext cx="1069" cy="304"/>
                </a:xfrm>
                <a:prstGeom prst="rect">
                  <a:avLst/>
                </a:prstGeom>
                <a:noFill/>
                <a:ln w="1111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" name="Rectangle 34"/>
                <p:cNvSpPr>
                  <a:spLocks noChangeArrowheads="1"/>
                </p:cNvSpPr>
                <p:nvPr/>
              </p:nvSpPr>
              <p:spPr bwMode="auto">
                <a:xfrm>
                  <a:off x="623" y="1534"/>
                  <a:ext cx="253" cy="1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zh-CN" altLang="zh-CN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宋体" panose="02010600030101010101" pitchFamily="2" charset="-122"/>
                      <a:ea typeface="宋体" panose="02010600030101010101" pitchFamily="2" charset="-122"/>
                    </a:rPr>
                    <a:t>pTemp</a:t>
                  </a:r>
                  <a:endParaRPr kumimoji="0" lang="zh-CN" altLang="zh-CN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" name="Rectangle 35"/>
                <p:cNvSpPr>
                  <a:spLocks noChangeArrowheads="1"/>
                </p:cNvSpPr>
                <p:nvPr/>
              </p:nvSpPr>
              <p:spPr bwMode="auto">
                <a:xfrm>
                  <a:off x="822" y="1534"/>
                  <a:ext cx="89" cy="1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zh-CN" altLang="zh-CN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宋体" panose="02010600030101010101" pitchFamily="2" charset="-122"/>
                      <a:ea typeface="宋体" panose="02010600030101010101" pitchFamily="2" charset="-122"/>
                    </a:rPr>
                    <a:t>[</a:t>
                  </a:r>
                  <a:endParaRPr kumimoji="0" lang="zh-CN" altLang="zh-CN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2" name="Rectangle 36"/>
                <p:cNvSpPr>
                  <a:spLocks noChangeArrowheads="1"/>
                </p:cNvSpPr>
                <p:nvPr/>
              </p:nvSpPr>
              <p:spPr bwMode="auto">
                <a:xfrm>
                  <a:off x="862" y="1534"/>
                  <a:ext cx="89" cy="1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zh-CN" altLang="zh-CN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宋体" panose="02010600030101010101" pitchFamily="2" charset="-122"/>
                      <a:ea typeface="宋体" panose="02010600030101010101" pitchFamily="2" charset="-122"/>
                    </a:rPr>
                    <a:t>0</a:t>
                  </a:r>
                  <a:endParaRPr kumimoji="0" lang="zh-CN" altLang="zh-CN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3" name="Rectangle 37"/>
                <p:cNvSpPr>
                  <a:spLocks noChangeArrowheads="1"/>
                </p:cNvSpPr>
                <p:nvPr/>
              </p:nvSpPr>
              <p:spPr bwMode="auto">
                <a:xfrm>
                  <a:off x="901" y="1534"/>
                  <a:ext cx="89" cy="1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zh-CN" altLang="zh-CN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宋体" panose="02010600030101010101" pitchFamily="2" charset="-122"/>
                      <a:ea typeface="宋体" panose="02010600030101010101" pitchFamily="2" charset="-122"/>
                    </a:rPr>
                    <a:t>]</a:t>
                  </a:r>
                  <a:endParaRPr kumimoji="0" lang="zh-CN" altLang="zh-CN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4" name="Rectangle 38"/>
                <p:cNvSpPr>
                  <a:spLocks noChangeArrowheads="1"/>
                </p:cNvSpPr>
                <p:nvPr/>
              </p:nvSpPr>
              <p:spPr bwMode="auto">
                <a:xfrm>
                  <a:off x="3450" y="1424"/>
                  <a:ext cx="1068" cy="304"/>
                </a:xfrm>
                <a:prstGeom prst="rect">
                  <a:avLst/>
                </a:prstGeom>
                <a:solidFill>
                  <a:srgbClr val="DDE2C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" name="Rectangle 39"/>
                <p:cNvSpPr>
                  <a:spLocks noChangeArrowheads="1"/>
                </p:cNvSpPr>
                <p:nvPr/>
              </p:nvSpPr>
              <p:spPr bwMode="auto">
                <a:xfrm>
                  <a:off x="3450" y="1424"/>
                  <a:ext cx="1068" cy="304"/>
                </a:xfrm>
                <a:prstGeom prst="rect">
                  <a:avLst/>
                </a:prstGeom>
                <a:noFill/>
                <a:ln w="1111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" name="Rectangle 40"/>
                <p:cNvSpPr>
                  <a:spLocks noChangeArrowheads="1"/>
                </p:cNvSpPr>
                <p:nvPr/>
              </p:nvSpPr>
              <p:spPr bwMode="auto">
                <a:xfrm>
                  <a:off x="3755" y="1534"/>
                  <a:ext cx="253" cy="1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zh-CN" altLang="zh-CN" sz="1100" b="0" i="0" u="none" strike="noStrike" cap="none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宋体" panose="02010600030101010101" pitchFamily="2" charset="-122"/>
                      <a:ea typeface="宋体" panose="02010600030101010101" pitchFamily="2" charset="-122"/>
                    </a:rPr>
                    <a:t>pTemp</a:t>
                  </a:r>
                  <a:endParaRPr kumimoji="0" lang="zh-CN" altLang="zh-CN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8" name="Rectangle 42"/>
                <p:cNvSpPr>
                  <a:spLocks noChangeArrowheads="1"/>
                </p:cNvSpPr>
                <p:nvPr/>
              </p:nvSpPr>
              <p:spPr bwMode="auto">
                <a:xfrm>
                  <a:off x="4067" y="1534"/>
                  <a:ext cx="0" cy="17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zh-CN" altLang="zh-CN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9" name="Rectangle 43"/>
                <p:cNvSpPr>
                  <a:spLocks noChangeArrowheads="1"/>
                </p:cNvSpPr>
                <p:nvPr/>
              </p:nvSpPr>
              <p:spPr bwMode="auto">
                <a:xfrm>
                  <a:off x="3964" y="1527"/>
                  <a:ext cx="133" cy="10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zh-CN" sz="11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宋体" panose="02010600030101010101" pitchFamily="2" charset="-122"/>
                      <a:ea typeface="宋体" panose="02010600030101010101" pitchFamily="2" charset="-122"/>
                    </a:rPr>
                    <a:t>[x</a:t>
                  </a:r>
                  <a:r>
                    <a:rPr kumimoji="0" lang="zh-CN" altLang="zh-CN" sz="11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宋体" panose="02010600030101010101" pitchFamily="2" charset="-122"/>
                      <a:ea typeface="宋体" panose="02010600030101010101" pitchFamily="2" charset="-122"/>
                    </a:rPr>
                    <a:t>]</a:t>
                  </a:r>
                  <a:endParaRPr kumimoji="0" lang="zh-CN" altLang="zh-CN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0" name="Rectangle 44"/>
                <p:cNvSpPr>
                  <a:spLocks noChangeArrowheads="1"/>
                </p:cNvSpPr>
                <p:nvPr/>
              </p:nvSpPr>
              <p:spPr bwMode="auto">
                <a:xfrm>
                  <a:off x="1313" y="2670"/>
                  <a:ext cx="1068" cy="305"/>
                </a:xfrm>
                <a:prstGeom prst="rect">
                  <a:avLst/>
                </a:prstGeom>
                <a:solidFill>
                  <a:srgbClr val="DDE2C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" name="Rectangle 45"/>
                <p:cNvSpPr>
                  <a:spLocks noChangeArrowheads="1"/>
                </p:cNvSpPr>
                <p:nvPr/>
              </p:nvSpPr>
              <p:spPr bwMode="auto">
                <a:xfrm>
                  <a:off x="1313" y="2670"/>
                  <a:ext cx="1068" cy="305"/>
                </a:xfrm>
                <a:prstGeom prst="rect">
                  <a:avLst/>
                </a:prstGeom>
                <a:noFill/>
                <a:ln w="1111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" name="Rectangle 56"/>
                <p:cNvSpPr>
                  <a:spLocks noChangeArrowheads="1"/>
                </p:cNvSpPr>
                <p:nvPr/>
              </p:nvSpPr>
              <p:spPr bwMode="auto">
                <a:xfrm>
                  <a:off x="2168" y="2780"/>
                  <a:ext cx="0" cy="17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zh-CN" altLang="zh-CN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5" name="Rectangle 59"/>
                <p:cNvSpPr>
                  <a:spLocks noChangeArrowheads="1"/>
                </p:cNvSpPr>
                <p:nvPr/>
              </p:nvSpPr>
              <p:spPr bwMode="auto">
                <a:xfrm>
                  <a:off x="2381" y="2670"/>
                  <a:ext cx="1069" cy="305"/>
                </a:xfrm>
                <a:prstGeom prst="rect">
                  <a:avLst/>
                </a:prstGeom>
                <a:solidFill>
                  <a:srgbClr val="DDE2C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" name="Rectangle 60"/>
                <p:cNvSpPr>
                  <a:spLocks noChangeArrowheads="1"/>
                </p:cNvSpPr>
                <p:nvPr/>
              </p:nvSpPr>
              <p:spPr bwMode="auto">
                <a:xfrm>
                  <a:off x="2381" y="2670"/>
                  <a:ext cx="1069" cy="305"/>
                </a:xfrm>
                <a:prstGeom prst="rect">
                  <a:avLst/>
                </a:prstGeom>
                <a:noFill/>
                <a:ln w="1111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" name="Rectangle 66"/>
                <p:cNvSpPr>
                  <a:spLocks noChangeArrowheads="1"/>
                </p:cNvSpPr>
                <p:nvPr/>
              </p:nvSpPr>
              <p:spPr bwMode="auto">
                <a:xfrm>
                  <a:off x="2879" y="2780"/>
                  <a:ext cx="0" cy="17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zh-CN" altLang="zh-CN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4" name="Rectangle 68"/>
                <p:cNvSpPr>
                  <a:spLocks noChangeArrowheads="1"/>
                </p:cNvSpPr>
                <p:nvPr/>
              </p:nvSpPr>
              <p:spPr bwMode="auto">
                <a:xfrm>
                  <a:off x="2959" y="2780"/>
                  <a:ext cx="0" cy="17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zh-CN" altLang="zh-CN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5" name="Rectangle 69"/>
                <p:cNvSpPr>
                  <a:spLocks noChangeArrowheads="1"/>
                </p:cNvSpPr>
                <p:nvPr/>
              </p:nvSpPr>
              <p:spPr bwMode="auto">
                <a:xfrm>
                  <a:off x="2998" y="2780"/>
                  <a:ext cx="0" cy="17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zh-CN" altLang="zh-CN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0" name="Rectangle 74"/>
                <p:cNvSpPr>
                  <a:spLocks noChangeArrowheads="1"/>
                </p:cNvSpPr>
                <p:nvPr/>
              </p:nvSpPr>
              <p:spPr bwMode="auto">
                <a:xfrm>
                  <a:off x="3450" y="2670"/>
                  <a:ext cx="1068" cy="305"/>
                </a:xfrm>
                <a:prstGeom prst="rect">
                  <a:avLst/>
                </a:prstGeom>
                <a:solidFill>
                  <a:srgbClr val="DDE2C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" name="Rectangle 75"/>
                <p:cNvSpPr>
                  <a:spLocks noChangeArrowheads="1"/>
                </p:cNvSpPr>
                <p:nvPr/>
              </p:nvSpPr>
              <p:spPr bwMode="auto">
                <a:xfrm>
                  <a:off x="3450" y="2670"/>
                  <a:ext cx="1068" cy="305"/>
                </a:xfrm>
                <a:prstGeom prst="rect">
                  <a:avLst/>
                </a:prstGeom>
                <a:noFill/>
                <a:ln w="1111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" name="Rectangle 79"/>
                <p:cNvSpPr>
                  <a:spLocks noChangeArrowheads="1"/>
                </p:cNvSpPr>
                <p:nvPr/>
              </p:nvSpPr>
              <p:spPr bwMode="auto">
                <a:xfrm>
                  <a:off x="3471" y="2785"/>
                  <a:ext cx="1066" cy="10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zh-CN" sz="11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宋体" panose="02010600030101010101" pitchFamily="2" charset="-122"/>
                      <a:ea typeface="宋体" panose="02010600030101010101" pitchFamily="2" charset="-122"/>
                    </a:rPr>
                    <a:t>p[inSize-1</a:t>
                  </a:r>
                  <a:r>
                    <a:rPr kumimoji="0" lang="zh-CN" altLang="zh-CN" sz="11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宋体" panose="02010600030101010101" pitchFamily="2" charset="-122"/>
                      <a:ea typeface="宋体" panose="02010600030101010101" pitchFamily="2" charset="-122"/>
                    </a:rPr>
                    <a:t>]=</a:t>
                  </a:r>
                  <a:r>
                    <a:rPr kumimoji="0" lang="en-US" altLang="zh-CN" sz="1100" b="0" i="0" u="none" strike="noStrike" cap="none" normalizeH="0" baseline="0" dirty="0" smtClean="0">
                      <a:ln>
                        <a:noFill/>
                      </a:ln>
                      <a:solidFill>
                        <a:schemeClr val="accent1"/>
                      </a:solidFill>
                      <a:effectLst/>
                      <a:latin typeface="宋体" panose="02010600030101010101" pitchFamily="2" charset="-122"/>
                      <a:ea typeface="宋体" panose="02010600030101010101" pitchFamily="2" charset="-122"/>
                    </a:rPr>
                    <a:t>MID</a:t>
                  </a:r>
                  <a:r>
                    <a:rPr kumimoji="0" lang="en-US" altLang="zh-CN" sz="11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宋体" panose="02010600030101010101" pitchFamily="2" charset="-122"/>
                      <a:ea typeface="宋体" panose="02010600030101010101" pitchFamily="2" charset="-122"/>
                    </a:rPr>
                    <a:t>-</a:t>
                  </a:r>
                  <a:r>
                    <a:rPr kumimoji="0" lang="en-US" altLang="zh-CN" sz="1100" b="0" i="0" u="none" strike="noStrike" cap="none" normalizeH="0" baseline="0" dirty="0" err="1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宋体" panose="02010600030101010101" pitchFamily="2" charset="-122"/>
                      <a:ea typeface="宋体" panose="02010600030101010101" pitchFamily="2" charset="-122"/>
                    </a:rPr>
                    <a:t>pTemp</a:t>
                  </a:r>
                  <a:r>
                    <a:rPr kumimoji="0" lang="en-US" altLang="zh-CN" sz="1100" b="0" i="0" u="none" strike="noStrike" cap="none" normalizeH="0" baseline="0" dirty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宋体" panose="02010600030101010101" pitchFamily="2" charset="-122"/>
                      <a:ea typeface="宋体" panose="02010600030101010101" pitchFamily="2" charset="-122"/>
                    </a:rPr>
                    <a:t>[0]</a:t>
                  </a:r>
                  <a:endParaRPr kumimoji="0" lang="zh-CN" altLang="zh-CN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2" name="Rectangle 86"/>
                <p:cNvSpPr>
                  <a:spLocks noChangeArrowheads="1"/>
                </p:cNvSpPr>
                <p:nvPr/>
              </p:nvSpPr>
              <p:spPr bwMode="auto">
                <a:xfrm>
                  <a:off x="4518" y="1424"/>
                  <a:ext cx="1069" cy="304"/>
                </a:xfrm>
                <a:prstGeom prst="rect">
                  <a:avLst/>
                </a:prstGeom>
                <a:solidFill>
                  <a:srgbClr val="FF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" name="Rectangle 87"/>
                <p:cNvSpPr>
                  <a:spLocks noChangeArrowheads="1"/>
                </p:cNvSpPr>
                <p:nvPr/>
              </p:nvSpPr>
              <p:spPr bwMode="auto">
                <a:xfrm>
                  <a:off x="4518" y="1424"/>
                  <a:ext cx="1069" cy="304"/>
                </a:xfrm>
                <a:prstGeom prst="rect">
                  <a:avLst/>
                </a:prstGeom>
                <a:noFill/>
                <a:ln w="1111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" name="Line 89"/>
                <p:cNvSpPr>
                  <a:spLocks noChangeShapeType="1"/>
                </p:cNvSpPr>
                <p:nvPr/>
              </p:nvSpPr>
              <p:spPr bwMode="auto">
                <a:xfrm flipH="1">
                  <a:off x="778" y="1728"/>
                  <a:ext cx="1069" cy="942"/>
                </a:xfrm>
                <a:prstGeom prst="line">
                  <a:avLst/>
                </a:prstGeom>
                <a:noFill/>
                <a:ln w="1111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6" name="Line 90"/>
                <p:cNvSpPr>
                  <a:spLocks noChangeShapeType="1"/>
                </p:cNvSpPr>
                <p:nvPr/>
              </p:nvSpPr>
              <p:spPr bwMode="auto">
                <a:xfrm flipH="1">
                  <a:off x="1847" y="1728"/>
                  <a:ext cx="1068" cy="942"/>
                </a:xfrm>
                <a:prstGeom prst="line">
                  <a:avLst/>
                </a:prstGeom>
                <a:noFill/>
                <a:ln w="1111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" name="Line 91"/>
                <p:cNvSpPr>
                  <a:spLocks noChangeShapeType="1"/>
                </p:cNvSpPr>
                <p:nvPr/>
              </p:nvSpPr>
              <p:spPr bwMode="auto">
                <a:xfrm flipH="1">
                  <a:off x="2915" y="1728"/>
                  <a:ext cx="1069" cy="942"/>
                </a:xfrm>
                <a:prstGeom prst="line">
                  <a:avLst/>
                </a:prstGeom>
                <a:noFill/>
                <a:ln w="1111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" name="Line 92"/>
                <p:cNvSpPr>
                  <a:spLocks noChangeShapeType="1"/>
                </p:cNvSpPr>
                <p:nvPr/>
              </p:nvSpPr>
              <p:spPr bwMode="auto">
                <a:xfrm flipH="1">
                  <a:off x="3984" y="1728"/>
                  <a:ext cx="1068" cy="942"/>
                </a:xfrm>
                <a:prstGeom prst="line">
                  <a:avLst/>
                </a:prstGeom>
                <a:noFill/>
                <a:ln w="1111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" name="Line 93"/>
                <p:cNvSpPr>
                  <a:spLocks noChangeShapeType="1"/>
                </p:cNvSpPr>
                <p:nvPr/>
              </p:nvSpPr>
              <p:spPr bwMode="auto">
                <a:xfrm>
                  <a:off x="778" y="1728"/>
                  <a:ext cx="365" cy="621"/>
                </a:xfrm>
                <a:prstGeom prst="line">
                  <a:avLst/>
                </a:prstGeom>
                <a:noFill/>
                <a:ln w="1111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" name="Rectangle 97"/>
                <p:cNvSpPr>
                  <a:spLocks noChangeArrowheads="1"/>
                </p:cNvSpPr>
                <p:nvPr/>
              </p:nvSpPr>
              <p:spPr bwMode="auto">
                <a:xfrm>
                  <a:off x="4423" y="2326"/>
                  <a:ext cx="625" cy="1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zh-CN" altLang="zh-CN" sz="1600" b="0" i="0" u="none" strike="noStrike" cap="none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宋体" panose="02010600030101010101" pitchFamily="2" charset="-122"/>
                      <a:ea typeface="宋体" panose="02010600030101010101" pitchFamily="2" charset="-122"/>
                    </a:rPr>
                    <a:t>Substruct</a:t>
                  </a:r>
                  <a:endParaRPr kumimoji="0" lang="zh-CN" altLang="zh-CN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4" name="Rectangle 98"/>
                <p:cNvSpPr>
                  <a:spLocks noChangeArrowheads="1"/>
                </p:cNvSpPr>
                <p:nvPr/>
              </p:nvSpPr>
              <p:spPr bwMode="auto">
                <a:xfrm>
                  <a:off x="3339" y="2311"/>
                  <a:ext cx="625" cy="1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zh-CN" altLang="zh-CN" sz="1600" b="0" i="0" u="none" strike="noStrike" cap="none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宋体" panose="02010600030101010101" pitchFamily="2" charset="-122"/>
                      <a:ea typeface="宋体" panose="02010600030101010101" pitchFamily="2" charset="-122"/>
                    </a:rPr>
                    <a:t>Substruct</a:t>
                  </a:r>
                  <a:endParaRPr kumimoji="0" lang="zh-CN" altLang="zh-CN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5" name="Rectangle 99"/>
                <p:cNvSpPr>
                  <a:spLocks noChangeArrowheads="1"/>
                </p:cNvSpPr>
                <p:nvPr/>
              </p:nvSpPr>
              <p:spPr bwMode="auto">
                <a:xfrm>
                  <a:off x="2299" y="2292"/>
                  <a:ext cx="625" cy="1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zh-CN" altLang="zh-CN" sz="1600" b="0" i="0" u="none" strike="noStrike" cap="none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宋体" panose="02010600030101010101" pitchFamily="2" charset="-122"/>
                      <a:ea typeface="宋体" panose="02010600030101010101" pitchFamily="2" charset="-122"/>
                    </a:rPr>
                    <a:t>Substruct</a:t>
                  </a:r>
                  <a:endParaRPr kumimoji="0" lang="zh-CN" altLang="zh-CN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6" name="Rectangle 100"/>
                <p:cNvSpPr>
                  <a:spLocks noChangeArrowheads="1"/>
                </p:cNvSpPr>
                <p:nvPr/>
              </p:nvSpPr>
              <p:spPr bwMode="auto">
                <a:xfrm>
                  <a:off x="1189" y="2326"/>
                  <a:ext cx="625" cy="1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zh-CN" altLang="zh-CN" sz="16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宋体" panose="02010600030101010101" pitchFamily="2" charset="-122"/>
                      <a:ea typeface="宋体" panose="02010600030101010101" pitchFamily="2" charset="-122"/>
                    </a:rPr>
                    <a:t>Substruct</a:t>
                  </a:r>
                  <a:endParaRPr kumimoji="0" lang="zh-CN" altLang="zh-CN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7" name="Oval 101"/>
                <p:cNvSpPr>
                  <a:spLocks noChangeArrowheads="1"/>
                </p:cNvSpPr>
                <p:nvPr/>
              </p:nvSpPr>
              <p:spPr bwMode="auto">
                <a:xfrm>
                  <a:off x="1102" y="2291"/>
                  <a:ext cx="84" cy="91"/>
                </a:xfrm>
                <a:prstGeom prst="ellipse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" name="Oval 102"/>
                <p:cNvSpPr>
                  <a:spLocks noChangeArrowheads="1"/>
                </p:cNvSpPr>
                <p:nvPr/>
              </p:nvSpPr>
              <p:spPr bwMode="auto">
                <a:xfrm>
                  <a:off x="1102" y="2291"/>
                  <a:ext cx="84" cy="91"/>
                </a:xfrm>
                <a:prstGeom prst="ellipse">
                  <a:avLst/>
                </a:prstGeom>
                <a:noFill/>
                <a:ln w="11113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9" name="Oval 103"/>
                <p:cNvSpPr>
                  <a:spLocks noChangeArrowheads="1"/>
                </p:cNvSpPr>
                <p:nvPr/>
              </p:nvSpPr>
              <p:spPr bwMode="auto">
                <a:xfrm>
                  <a:off x="2198" y="2297"/>
                  <a:ext cx="84" cy="91"/>
                </a:xfrm>
                <a:prstGeom prst="ellipse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1" name="Oval 105"/>
                <p:cNvSpPr>
                  <a:spLocks noChangeArrowheads="1"/>
                </p:cNvSpPr>
                <p:nvPr/>
              </p:nvSpPr>
              <p:spPr bwMode="auto">
                <a:xfrm>
                  <a:off x="3234" y="2312"/>
                  <a:ext cx="84" cy="91"/>
                </a:xfrm>
                <a:prstGeom prst="ellipse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" name="Oval 107"/>
                <p:cNvSpPr>
                  <a:spLocks noChangeArrowheads="1"/>
                </p:cNvSpPr>
                <p:nvPr/>
              </p:nvSpPr>
              <p:spPr bwMode="auto">
                <a:xfrm>
                  <a:off x="4275" y="2337"/>
                  <a:ext cx="84" cy="91"/>
                </a:xfrm>
                <a:prstGeom prst="ellipse">
                  <a:avLst/>
                </a:pr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cxnSp>
            <p:nvCxnSpPr>
              <p:cNvPr id="117" name="直接连接符 116"/>
              <p:cNvCxnSpPr>
                <a:stCxn id="99" idx="0"/>
              </p:cNvCxnSpPr>
              <p:nvPr/>
            </p:nvCxnSpPr>
            <p:spPr>
              <a:xfrm>
                <a:off x="1235077" y="3499340"/>
                <a:ext cx="2332037" cy="96520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直接连接符 118"/>
              <p:cNvCxnSpPr/>
              <p:nvPr/>
            </p:nvCxnSpPr>
            <p:spPr>
              <a:xfrm>
                <a:off x="1256204" y="3502243"/>
                <a:ext cx="3875391" cy="97261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直接连接符 121"/>
              <p:cNvCxnSpPr>
                <a:stCxn id="99" idx="0"/>
              </p:cNvCxnSpPr>
              <p:nvPr/>
            </p:nvCxnSpPr>
            <p:spPr>
              <a:xfrm>
                <a:off x="1235077" y="3499340"/>
                <a:ext cx="5577039" cy="1027357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6" name="Rectangle 106"/>
              <p:cNvSpPr>
                <a:spLocks noChangeArrowheads="1"/>
              </p:cNvSpPr>
              <p:nvPr/>
            </p:nvSpPr>
            <p:spPr bwMode="auto">
              <a:xfrm>
                <a:off x="7289802" y="3191365"/>
                <a:ext cx="1481138" cy="1698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lvl="0"/>
                <a:r>
                  <a:rPr lang="zh-CN" altLang="zh-CN" sz="1100" dirty="0">
                    <a:solidFill>
                      <a:srgbClr val="0070C0"/>
                    </a:solidFill>
                    <a:latin typeface="宋体" panose="02010600030101010101" pitchFamily="2" charset="-122"/>
                  </a:rPr>
                  <a:t>MID </a:t>
                </a:r>
                <a:r>
                  <a:rPr lang="en-US" altLang="zh-CN" sz="1100" dirty="0">
                    <a:solidFill>
                      <a:srgbClr val="0070C0"/>
                    </a:solidFill>
                    <a:latin typeface="宋体" panose="02010600030101010101" pitchFamily="2" charset="-122"/>
                  </a:rPr>
                  <a:t>= </a:t>
                </a:r>
                <a:r>
                  <a:rPr kumimoji="0" lang="en-US" altLang="zh-CN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</a:rPr>
                  <a:t>1&lt;&lt;(bitDepth-1)</a:t>
                </a:r>
                <a:endParaRPr kumimoji="0" lang="zh-CN" altLang="zh-CN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10" name="Rectangle 28"/>
            <p:cNvSpPr>
              <a:spLocks noChangeArrowheads="1"/>
            </p:cNvSpPr>
            <p:nvPr/>
          </p:nvSpPr>
          <p:spPr bwMode="auto">
            <a:xfrm>
              <a:off x="2827340" y="5164627"/>
              <a:ext cx="282575" cy="169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1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……</a:t>
              </a:r>
              <a:endParaRPr kumimoji="0" lang="zh-CN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2" name="Rectangle 43"/>
            <p:cNvSpPr>
              <a:spLocks noChangeArrowheads="1"/>
            </p:cNvSpPr>
            <p:nvPr/>
          </p:nvSpPr>
          <p:spPr bwMode="auto">
            <a:xfrm>
              <a:off x="3843339" y="5161413"/>
              <a:ext cx="1734566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p[x</a:t>
              </a:r>
              <a:r>
                <a:rPr kumimoji="0" lang="zh-CN" altLang="zh-CN" sz="1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]</a:t>
              </a:r>
              <a:r>
                <a:rPr kumimoji="0" lang="en-US" altLang="zh-CN" sz="1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= </a:t>
              </a:r>
              <a:r>
                <a:rPr kumimoji="0" lang="en-US" altLang="zh-CN" sz="11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pTemp</a:t>
              </a:r>
              <a:r>
                <a:rPr kumimoji="0" lang="en-US" altLang="zh-CN" sz="1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[x]-</a:t>
              </a:r>
              <a:r>
                <a:rPr kumimoji="0" lang="en-US" altLang="zh-CN" sz="1100" b="0" i="0" u="none" strike="noStrike" cap="none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pTemp</a:t>
              </a:r>
              <a:r>
                <a:rPr kumimoji="0" lang="en-US" altLang="zh-CN" sz="11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</a:rPr>
                <a:t>[0]</a:t>
              </a:r>
              <a:endParaRPr kumimoji="0" lang="zh-CN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115" name="矩形 114"/>
          <p:cNvSpPr/>
          <p:nvPr/>
        </p:nvSpPr>
        <p:spPr>
          <a:xfrm>
            <a:off x="304435" y="5792975"/>
            <a:ext cx="85319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Mathematically, </a:t>
            </a:r>
            <a:r>
              <a:rPr lang="en-CA" altLang="zh-CN" dirty="0" err="1">
                <a:latin typeface="Times New Roman" panose="02020603050405020304" pitchFamily="18" charset="0"/>
                <a:ea typeface="等线" panose="02010600030101010101" pitchFamily="2" charset="-122"/>
              </a:rPr>
              <a:t>sW</a:t>
            </a:r>
            <a:r>
              <a:rPr lang="en-CA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, </a:t>
            </a:r>
            <a:r>
              <a:rPr lang="en-CA" altLang="zh-CN" dirty="0" err="1">
                <a:latin typeface="Times New Roman" panose="02020603050405020304" pitchFamily="18" charset="0"/>
                <a:ea typeface="等线" panose="02010600030101010101" pitchFamily="2" charset="-122"/>
              </a:rPr>
              <a:t>fO</a:t>
            </a:r>
            <a:r>
              <a:rPr lang="en-CA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, and </a:t>
            </a:r>
            <a:r>
              <a:rPr lang="en-CA" altLang="zh-CN" dirty="0" err="1">
                <a:latin typeface="Times New Roman" panose="02020603050405020304" pitchFamily="18" charset="0"/>
                <a:ea typeface="等线" panose="02010600030101010101" pitchFamily="2" charset="-122"/>
              </a:rPr>
              <a:t>mWeight</a:t>
            </a:r>
            <a:r>
              <a:rPr lang="en-CA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 are also changed correspondingly to make the calculation of </a:t>
            </a:r>
            <a:r>
              <a:rPr lang="en-CA" altLang="zh-CN" dirty="0" err="1">
                <a:latin typeface="Times New Roman" panose="02020603050405020304" pitchFamily="18" charset="0"/>
                <a:ea typeface="等线" panose="02010600030101010101" pitchFamily="2" charset="-122"/>
              </a:rPr>
              <a:t>predMip</a:t>
            </a:r>
            <a:r>
              <a:rPr lang="en-CA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[ x ][ y ] with the new p[</a:t>
            </a:r>
            <a:r>
              <a:rPr lang="en-CA" altLang="zh-CN" dirty="0" err="1">
                <a:latin typeface="Times New Roman" panose="02020603050405020304" pitchFamily="18" charset="0"/>
                <a:ea typeface="等线" panose="02010600030101010101" pitchFamily="2" charset="-122"/>
              </a:rPr>
              <a:t>i</a:t>
            </a:r>
            <a:r>
              <a:rPr lang="en-CA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] identical to the one in VVC draft.</a:t>
            </a:r>
            <a:endParaRPr lang="zh-CN" altLang="zh-CN" dirty="0"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489708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Proposed </a:t>
            </a:r>
            <a:r>
              <a:rPr lang="en-CA" altLang="zh-CN" b="1" dirty="0" err="1"/>
              <a:t>Modif</a:t>
            </a:r>
            <a:r>
              <a:rPr lang="en-US" altLang="zh-CN" b="1" dirty="0" err="1"/>
              <a:t>ication</a:t>
            </a:r>
            <a:endParaRPr lang="zh-CN" altLang="en-US" b="1" dirty="0"/>
          </a:p>
        </p:txBody>
      </p:sp>
      <p:sp>
        <p:nvSpPr>
          <p:cNvPr id="3" name="矩形 2"/>
          <p:cNvSpPr/>
          <p:nvPr/>
        </p:nvSpPr>
        <p:spPr>
          <a:xfrm>
            <a:off x="208349" y="970763"/>
            <a:ext cx="42412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dirty="0"/>
              <a:t>Clean draft up and Reduce judgments:</a:t>
            </a:r>
            <a:endParaRPr lang="zh-CN" altLang="en-US" sz="1800" dirty="0"/>
          </a:p>
        </p:txBody>
      </p:sp>
      <p:sp>
        <p:nvSpPr>
          <p:cNvPr id="5" name="矩形 4"/>
          <p:cNvSpPr/>
          <p:nvPr/>
        </p:nvSpPr>
        <p:spPr>
          <a:xfrm>
            <a:off x="208349" y="1623197"/>
            <a:ext cx="8730762" cy="45781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fontAlgn="auto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-196215" algn="l"/>
                <a:tab pos="180340" algn="l"/>
                <a:tab pos="457200" algn="l"/>
                <a:tab pos="756285" algn="l"/>
                <a:tab pos="1008380" algn="l"/>
                <a:tab pos="1260475" algn="l"/>
              </a:tabLst>
            </a:pP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reduced top and left boundary samples </a:t>
            </a:r>
            <a:r>
              <a:rPr lang="en-CA" altLang="zh-CN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redT</a:t>
            </a: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and </a:t>
            </a:r>
            <a:r>
              <a:rPr lang="en-CA" altLang="zh-CN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redL</a:t>
            </a: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are assigned to the boundary sample array </a:t>
            </a:r>
            <a:r>
              <a:rPr lang="en-CA" altLang="zh-CN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pTemp</a:t>
            </a: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x ] with x = 0..2 * </a:t>
            </a:r>
            <a:r>
              <a:rPr lang="en-CA" altLang="zh-CN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boundarySize</a:t>
            </a: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en-CA" altLang="zh-CN" strike="sngStrike" dirty="0">
                <a:solidFill>
                  <a:srgbClr val="7F7F7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− 1</a:t>
            </a:r>
            <a:r>
              <a:rPr lang="en-CA" altLang="zh-CN" strike="sngStrike" dirty="0">
                <a:solidFill>
                  <a:srgbClr val="7F7F7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as follows:</a:t>
            </a:r>
            <a:endParaRPr lang="zh-CN" altLang="zh-CN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fontAlgn="auto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-196215" algn="l"/>
                <a:tab pos="457200" algn="l"/>
                <a:tab pos="756285" algn="l"/>
                <a:tab pos="1008380" algn="l"/>
                <a:tab pos="1260475" algn="l"/>
              </a:tabLst>
            </a:pP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</a:t>
            </a:r>
            <a:r>
              <a:rPr lang="en-CA" altLang="zh-CN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isTransposed</a:t>
            </a: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1, </a:t>
            </a:r>
            <a:r>
              <a:rPr lang="en-CA" altLang="zh-CN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pTemp</a:t>
            </a: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x ] is set equal to </a:t>
            </a:r>
            <a:r>
              <a:rPr lang="en-CA" altLang="zh-CN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redL</a:t>
            </a: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x ] with x = 0..boundarySize − 1 and </a:t>
            </a:r>
            <a:r>
              <a:rPr lang="en-CA" altLang="zh-CN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pTemp</a:t>
            </a: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x + </a:t>
            </a:r>
            <a:r>
              <a:rPr lang="en-CA" altLang="zh-CN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boundarySize</a:t>
            </a: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 is set equal to </a:t>
            </a:r>
            <a:r>
              <a:rPr lang="en-CA" altLang="zh-CN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redT</a:t>
            </a: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x ] with x = 0..boundarySize − 1.</a:t>
            </a:r>
            <a:endParaRPr lang="zh-CN" altLang="zh-CN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fontAlgn="auto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-196215" algn="l"/>
                <a:tab pos="457200" algn="l"/>
                <a:tab pos="756285" algn="l"/>
                <a:tab pos="1008380" algn="l"/>
                <a:tab pos="1260475" algn="l"/>
              </a:tabLst>
            </a:pP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Otherwise, </a:t>
            </a:r>
            <a:r>
              <a:rPr lang="en-CA" altLang="zh-CN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pTemp</a:t>
            </a: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x ] is set equal to </a:t>
            </a:r>
            <a:r>
              <a:rPr lang="en-CA" altLang="zh-CN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redT</a:t>
            </a: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x ] with x = 0..boundarySize − 1 and </a:t>
            </a:r>
            <a:r>
              <a:rPr lang="en-CA" altLang="zh-CN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pTemp</a:t>
            </a: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x + </a:t>
            </a:r>
            <a:r>
              <a:rPr lang="en-CA" altLang="zh-CN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boundarySize</a:t>
            </a: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 is set equal to </a:t>
            </a:r>
            <a:r>
              <a:rPr lang="en-CA" altLang="zh-CN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redL</a:t>
            </a: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x ] with x = 0..boundarySize − 1.</a:t>
            </a:r>
            <a:endParaRPr lang="zh-CN" altLang="zh-CN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fontAlgn="auto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-196215" algn="l"/>
                <a:tab pos="457200" algn="l"/>
                <a:tab pos="756285" algn="l"/>
                <a:tab pos="1008380" algn="l"/>
                <a:tab pos="1260475" algn="l"/>
              </a:tabLst>
            </a:pPr>
            <a:r>
              <a:rPr lang="en-CA" altLang="zh-CN" b="1" u="sng" dirty="0">
                <a:solidFill>
                  <a:schemeClr val="accent1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The boundary sample array </a:t>
            </a:r>
            <a:r>
              <a:rPr lang="en-CA" altLang="zh-CN" b="1" u="sng" dirty="0" err="1">
                <a:solidFill>
                  <a:schemeClr val="accent1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pTemp</a:t>
            </a:r>
            <a:r>
              <a:rPr lang="en-CA" altLang="zh-CN" b="1" u="sng" dirty="0">
                <a:solidFill>
                  <a:schemeClr val="accent1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[2 * </a:t>
            </a:r>
            <a:r>
              <a:rPr lang="en-CA" altLang="zh-CN" b="1" u="sng" dirty="0" err="1">
                <a:solidFill>
                  <a:schemeClr val="accent1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boundarySize</a:t>
            </a:r>
            <a:r>
              <a:rPr lang="en-CA" altLang="zh-CN" b="1" u="sng" dirty="0">
                <a:solidFill>
                  <a:schemeClr val="accent1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  ] is filled by 1 </a:t>
            </a:r>
            <a:r>
              <a:rPr lang="en-US" altLang="zh-CN" b="1" u="sng" dirty="0">
                <a:solidFill>
                  <a:schemeClr val="accent1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en-CA" altLang="zh-CN" b="1" u="sng" dirty="0">
                <a:solidFill>
                  <a:schemeClr val="accent1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&lt;&lt;  ( </a:t>
            </a:r>
            <a:r>
              <a:rPr lang="en-CA" altLang="zh-CN" b="1" u="sng" dirty="0" err="1">
                <a:solidFill>
                  <a:schemeClr val="accent1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BitDepth</a:t>
            </a:r>
            <a:r>
              <a:rPr lang="en-CA" altLang="zh-CN" b="1" u="sng" dirty="0">
                <a:solidFill>
                  <a:schemeClr val="accent1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 − 1 ).</a:t>
            </a:r>
            <a:endParaRPr lang="zh-CN" altLang="zh-CN" b="1" dirty="0">
              <a:solidFill>
                <a:schemeClr val="accent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fontAlgn="auto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-196215" algn="l"/>
                <a:tab pos="180340" algn="l"/>
                <a:tab pos="457200" algn="l"/>
                <a:tab pos="756285" algn="l"/>
                <a:tab pos="1008380" algn="l"/>
                <a:tab pos="1260475" algn="l"/>
              </a:tabLst>
            </a:pP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input values p[ x ] with x = 0.. </a:t>
            </a:r>
            <a:r>
              <a:rPr lang="en-CA" altLang="zh-CN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inSize</a:t>
            </a: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− 1 are derived as follows:</a:t>
            </a:r>
            <a:endParaRPr lang="zh-CN" altLang="zh-CN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80340" algn="just" fontAlgn="auto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180340" algn="l"/>
                <a:tab pos="457200" algn="l"/>
                <a:tab pos="756285" algn="l"/>
                <a:tab pos="1008380" algn="l"/>
                <a:tab pos="1260475" algn="l"/>
              </a:tabLst>
            </a:pPr>
            <a:r>
              <a:rPr lang="en-CA" altLang="zh-CN" b="1" u="sng" dirty="0">
                <a:solidFill>
                  <a:schemeClr val="accent1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p[ x ] = </a:t>
            </a:r>
            <a:r>
              <a:rPr lang="en-CA" altLang="zh-CN" b="1" u="sng" dirty="0" err="1">
                <a:solidFill>
                  <a:schemeClr val="accent1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pTemp</a:t>
            </a:r>
            <a:r>
              <a:rPr lang="en-CA" altLang="zh-CN" b="1" u="sng" dirty="0">
                <a:solidFill>
                  <a:schemeClr val="accent1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[ x + 1 ] − </a:t>
            </a:r>
            <a:r>
              <a:rPr lang="en-CA" altLang="zh-CN" b="1" u="sng" dirty="0" err="1">
                <a:solidFill>
                  <a:schemeClr val="accent1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pTemp</a:t>
            </a:r>
            <a:r>
              <a:rPr lang="en-CA" altLang="zh-CN" b="1" u="sng" dirty="0">
                <a:solidFill>
                  <a:schemeClr val="accent1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[ 0 ]                                                       (255)</a:t>
            </a:r>
            <a:endParaRPr lang="zh-CN" altLang="zh-CN" b="1" dirty="0">
              <a:solidFill>
                <a:schemeClr val="accent1"/>
              </a:solidFill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342900" lvl="0" indent="-342900" algn="just" fontAlgn="auto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-196215" algn="l"/>
                <a:tab pos="457200" algn="l"/>
                <a:tab pos="756285" algn="l"/>
                <a:tab pos="1008380" algn="l"/>
                <a:tab pos="1260475" algn="l"/>
              </a:tabLst>
            </a:pPr>
            <a:r>
              <a:rPr lang="en-CA" altLang="zh-CN" strike="sngStrike" dirty="0">
                <a:solidFill>
                  <a:srgbClr val="7F7F7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If </a:t>
            </a:r>
            <a:r>
              <a:rPr lang="en-CA" altLang="zh-CN" strike="sngStrike" dirty="0" err="1">
                <a:solidFill>
                  <a:srgbClr val="7F7F7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mipSizeId</a:t>
            </a:r>
            <a:r>
              <a:rPr lang="en-CA" altLang="zh-CN" strike="sngStrike" dirty="0">
                <a:solidFill>
                  <a:srgbClr val="7F7F7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2, the following applies:</a:t>
            </a:r>
            <a:endParaRPr lang="zh-CN" altLang="zh-CN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7150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685800" algn="l"/>
                <a:tab pos="90043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5607050" algn="l"/>
                <a:tab pos="6156960" algn="r"/>
              </a:tabLst>
            </a:pPr>
            <a:r>
              <a:rPr lang="en-CA" altLang="zh-CN" strike="sngStrike" dirty="0">
                <a:solidFill>
                  <a:srgbClr val="7F7F7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p[ x ] = </a:t>
            </a:r>
            <a:r>
              <a:rPr lang="en-CA" altLang="zh-CN" strike="sngStrike" dirty="0" err="1">
                <a:solidFill>
                  <a:srgbClr val="7F7F7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pTemp</a:t>
            </a:r>
            <a:r>
              <a:rPr lang="en-CA" altLang="zh-CN" strike="sngStrike" dirty="0">
                <a:solidFill>
                  <a:srgbClr val="7F7F7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[ x + 1 ] − </a:t>
            </a:r>
            <a:r>
              <a:rPr lang="en-CA" altLang="zh-CN" strike="sngStrike" dirty="0" err="1">
                <a:solidFill>
                  <a:srgbClr val="7F7F7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pTemp</a:t>
            </a:r>
            <a:r>
              <a:rPr lang="en-CA" altLang="zh-CN" strike="sngStrike" dirty="0">
                <a:solidFill>
                  <a:srgbClr val="7F7F7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[ 0 ]		(255)</a:t>
            </a:r>
            <a:endParaRPr lang="zh-CN" altLang="zh-CN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342900" lvl="0" indent="-342900" algn="just" fontAlgn="auto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-196215" algn="l"/>
                <a:tab pos="457200" algn="l"/>
                <a:tab pos="756285" algn="l"/>
                <a:tab pos="1008380" algn="l"/>
                <a:tab pos="1260475" algn="l"/>
              </a:tabLst>
            </a:pPr>
            <a:r>
              <a:rPr lang="en-CA" altLang="zh-CN" strike="sngStrike" dirty="0">
                <a:solidFill>
                  <a:srgbClr val="7F7F7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Otherwise (</a:t>
            </a:r>
            <a:r>
              <a:rPr lang="en-CA" altLang="zh-CN" strike="sngStrike" dirty="0" err="1">
                <a:solidFill>
                  <a:srgbClr val="7F7F7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mipSizeId</a:t>
            </a:r>
            <a:r>
              <a:rPr lang="en-CA" altLang="zh-CN" strike="sngStrike" dirty="0">
                <a:solidFill>
                  <a:srgbClr val="7F7F7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is less than 2), the following applies:</a:t>
            </a:r>
            <a:endParaRPr lang="zh-CN" altLang="zh-CN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71500">
              <a:spcBef>
                <a:spcPts val="965"/>
              </a:spcBef>
              <a:spcAft>
                <a:spcPts val="12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28600" algn="l"/>
                <a:tab pos="457200" algn="l"/>
                <a:tab pos="685800" algn="l"/>
                <a:tab pos="90043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3079115" algn="ctr"/>
                <a:tab pos="6156960" algn="r"/>
              </a:tabLst>
            </a:pPr>
            <a:r>
              <a:rPr lang="en-CA" altLang="zh-CN" strike="sngStrike" dirty="0">
                <a:solidFill>
                  <a:srgbClr val="7F7F7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p[ 0 ] = </a:t>
            </a:r>
            <a:r>
              <a:rPr lang="en-CA" altLang="zh-CN" strike="sngStrike" dirty="0" err="1">
                <a:solidFill>
                  <a:srgbClr val="7F7F7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pTemp</a:t>
            </a:r>
            <a:r>
              <a:rPr lang="en-CA" altLang="zh-CN" strike="sngStrike" dirty="0">
                <a:solidFill>
                  <a:srgbClr val="7F7F7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[ 0 ] − ( 1 </a:t>
            </a:r>
            <a:r>
              <a:rPr lang="en-US" altLang="zh-CN" strike="sngStrike" dirty="0">
                <a:solidFill>
                  <a:srgbClr val="7F7F7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 </a:t>
            </a:r>
            <a:r>
              <a:rPr lang="en-CA" altLang="zh-CN" strike="sngStrike" dirty="0">
                <a:solidFill>
                  <a:srgbClr val="7F7F7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&lt;&lt;  ( </a:t>
            </a:r>
            <a:r>
              <a:rPr lang="en-CA" altLang="zh-CN" strike="sngStrike" dirty="0" err="1">
                <a:solidFill>
                  <a:srgbClr val="7F7F7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BitDepth</a:t>
            </a:r>
            <a:r>
              <a:rPr lang="en-CA" altLang="zh-CN" strike="sngStrike" dirty="0">
                <a:solidFill>
                  <a:srgbClr val="7F7F7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 − 1 ) )</a:t>
            </a:r>
            <a:br>
              <a:rPr lang="en-CA" altLang="zh-CN" strike="sngStrike" dirty="0">
                <a:solidFill>
                  <a:srgbClr val="7F7F7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</a:br>
            <a:r>
              <a:rPr lang="en-CA" altLang="zh-CN" strike="sngStrike" dirty="0">
                <a:solidFill>
                  <a:srgbClr val="7F7F7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p[ x ] = </a:t>
            </a:r>
            <a:r>
              <a:rPr lang="en-CA" altLang="zh-CN" strike="sngStrike" dirty="0" err="1">
                <a:solidFill>
                  <a:srgbClr val="7F7F7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pTemp</a:t>
            </a:r>
            <a:r>
              <a:rPr lang="en-CA" altLang="zh-CN" strike="sngStrike" dirty="0">
                <a:solidFill>
                  <a:srgbClr val="7F7F7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[ x ] − </a:t>
            </a:r>
            <a:r>
              <a:rPr lang="en-CA" altLang="zh-CN" strike="sngStrike" dirty="0" err="1">
                <a:solidFill>
                  <a:srgbClr val="7F7F7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pTemp</a:t>
            </a:r>
            <a:r>
              <a:rPr lang="en-CA" altLang="zh-CN" strike="sngStrike" dirty="0">
                <a:solidFill>
                  <a:srgbClr val="7F7F7F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[ 0 ]	for x = 1..inSize − 1	(256)</a:t>
            </a:r>
            <a:endParaRPr lang="zh-CN" altLang="zh-CN" dirty="0"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35998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18A0B0-A87E-48B8-895D-A74A9FC734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Conclusion</a:t>
            </a:r>
            <a:endParaRPr lang="zh-CN" altLang="en-US" b="1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1441EB34-FB76-434B-AC61-DA4FCC0626B3}"/>
              </a:ext>
            </a:extLst>
          </p:cNvPr>
          <p:cNvSpPr txBox="1">
            <a:spLocks/>
          </p:cNvSpPr>
          <p:nvPr/>
        </p:nvSpPr>
        <p:spPr bwMode="auto">
          <a:xfrm>
            <a:off x="492333" y="903643"/>
            <a:ext cx="8291809" cy="497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128905" indent="-128905" algn="l" defTabSz="514350" rtl="0" eaLnBrk="1" fontAlgn="base" hangingPunct="1">
              <a:lnSpc>
                <a:spcPct val="90000"/>
              </a:lnSpc>
              <a:spcBef>
                <a:spcPts val="5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1pPr>
            <a:lvl2pPr marL="38608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2pPr>
            <a:lvl3pPr marL="64325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3pPr>
            <a:lvl4pPr marL="90043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4pPr>
            <a:lvl5pPr marL="115760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5pPr>
            <a:lvl6pPr marL="141478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95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913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630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dirty="0"/>
              <a:t>Propose to unify p[ </a:t>
            </a:r>
            <a:r>
              <a:rPr lang="en-US" altLang="zh-CN" dirty="0" smtClean="0"/>
              <a:t>x</a:t>
            </a:r>
            <a:r>
              <a:rPr lang="en-US" altLang="zh-TW" dirty="0" smtClean="0"/>
              <a:t> </a:t>
            </a:r>
            <a:r>
              <a:rPr lang="en-US" altLang="zh-TW" dirty="0"/>
              <a:t>].</a:t>
            </a:r>
            <a:endParaRPr lang="en-US" altLang="zh-CN" dirty="0"/>
          </a:p>
          <a:p>
            <a:pPr lvl="1">
              <a:lnSpc>
                <a:spcPct val="150000"/>
              </a:lnSpc>
            </a:pPr>
            <a:r>
              <a:rPr lang="en-US" altLang="zh-CN" dirty="0"/>
              <a:t>The prediction is identical with the prediction of VVC Draft</a:t>
            </a:r>
          </a:p>
          <a:p>
            <a:pPr lvl="1">
              <a:lnSpc>
                <a:spcPct val="150000"/>
              </a:lnSpc>
            </a:pPr>
            <a:r>
              <a:rPr lang="en-US" altLang="zh-CN" dirty="0"/>
              <a:t>The coding performance is identical with that of </a:t>
            </a:r>
            <a:r>
              <a:rPr lang="en-US" altLang="zh-CN" dirty="0" smtClean="0"/>
              <a:t>VTM</a:t>
            </a:r>
            <a:endParaRPr lang="en-US" altLang="zh-CN" dirty="0"/>
          </a:p>
          <a:p>
            <a:pPr marL="514350" lvl="2" indent="0">
              <a:lnSpc>
                <a:spcPct val="100000"/>
              </a:lnSpc>
              <a:buNone/>
            </a:pPr>
            <a:r>
              <a:rPr lang="en-US" altLang="zh-CN" dirty="0"/>
              <a:t>AI: 0.00%</a:t>
            </a:r>
            <a:r>
              <a:rPr lang="zh-CN" altLang="en-US" dirty="0"/>
              <a:t> </a:t>
            </a:r>
            <a:r>
              <a:rPr lang="en-US" altLang="zh-CN" dirty="0"/>
              <a:t>0.00%</a:t>
            </a:r>
            <a:r>
              <a:rPr lang="zh-CN" altLang="en-US" dirty="0"/>
              <a:t> </a:t>
            </a:r>
            <a:r>
              <a:rPr lang="en-US" altLang="zh-CN" dirty="0"/>
              <a:t>0.00%</a:t>
            </a:r>
            <a:r>
              <a:rPr lang="zh-CN" altLang="en-US" dirty="0"/>
              <a:t> </a:t>
            </a:r>
            <a:r>
              <a:rPr lang="en-US" altLang="zh-CN" dirty="0"/>
              <a:t>100%</a:t>
            </a:r>
            <a:r>
              <a:rPr lang="zh-CN" altLang="en-US" dirty="0"/>
              <a:t> </a:t>
            </a:r>
            <a:r>
              <a:rPr lang="en-US" altLang="zh-CN" dirty="0"/>
              <a:t>100%</a:t>
            </a:r>
            <a:r>
              <a:rPr lang="zh-CN" altLang="en-US" dirty="0"/>
              <a:t> </a:t>
            </a:r>
            <a:endParaRPr lang="en-US" altLang="zh-CN" sz="1200" dirty="0"/>
          </a:p>
          <a:p>
            <a:pPr marL="514350" lvl="2" indent="0">
              <a:lnSpc>
                <a:spcPct val="100000"/>
              </a:lnSpc>
              <a:buNone/>
            </a:pPr>
            <a:r>
              <a:rPr lang="en-US" altLang="zh-CN" dirty="0"/>
              <a:t>RA:</a:t>
            </a:r>
            <a:r>
              <a:rPr lang="en-US" altLang="zh-CN" sz="1600" dirty="0"/>
              <a:t> </a:t>
            </a:r>
            <a:r>
              <a:rPr lang="en-US" altLang="zh-CN" dirty="0"/>
              <a:t>0.00%</a:t>
            </a:r>
            <a:r>
              <a:rPr lang="zh-CN" altLang="en-US" dirty="0"/>
              <a:t> </a:t>
            </a:r>
            <a:r>
              <a:rPr lang="en-US" altLang="zh-CN" dirty="0"/>
              <a:t>0.00%</a:t>
            </a:r>
            <a:r>
              <a:rPr lang="zh-CN" altLang="en-US" dirty="0"/>
              <a:t> </a:t>
            </a:r>
            <a:r>
              <a:rPr lang="en-US" altLang="zh-CN" dirty="0"/>
              <a:t>0.00%</a:t>
            </a:r>
            <a:r>
              <a:rPr lang="zh-CN" altLang="en-US" dirty="0"/>
              <a:t> </a:t>
            </a:r>
            <a:r>
              <a:rPr lang="en-US" altLang="zh-CN" dirty="0"/>
              <a:t>100%</a:t>
            </a:r>
            <a:r>
              <a:rPr lang="zh-CN" altLang="en-US" dirty="0"/>
              <a:t> </a:t>
            </a:r>
            <a:r>
              <a:rPr lang="en-US" altLang="zh-CN" dirty="0"/>
              <a:t>100%</a:t>
            </a:r>
            <a:r>
              <a:rPr lang="zh-CN" altLang="en-US" dirty="0"/>
              <a:t> 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Editorial improvement</a:t>
            </a:r>
          </a:p>
          <a:p>
            <a:r>
              <a:rPr lang="en-US" altLang="zh-CN" dirty="0"/>
              <a:t>Reduce hardware complexity of make judgments</a:t>
            </a:r>
          </a:p>
          <a:p>
            <a:pPr lvl="1"/>
            <a:r>
              <a:rPr lang="en-US" altLang="zh-CN" dirty="0" smtClean="0"/>
              <a:t>Removes </a:t>
            </a:r>
            <a:r>
              <a:rPr lang="en-US" altLang="zh-CN" dirty="0"/>
              <a:t>the dependency of p[ </a:t>
            </a:r>
            <a:r>
              <a:rPr lang="en-US" altLang="zh-CN" dirty="0" smtClean="0"/>
              <a:t>x </a:t>
            </a:r>
            <a:r>
              <a:rPr lang="en-US" altLang="zh-CN" dirty="0"/>
              <a:t>] on the </a:t>
            </a:r>
            <a:r>
              <a:rPr lang="en-US" altLang="zh-CN" dirty="0" err="1" smtClean="0"/>
              <a:t>mipSizeId</a:t>
            </a:r>
            <a:r>
              <a:rPr lang="en-US" altLang="zh-CN" dirty="0" smtClean="0"/>
              <a:t> and </a:t>
            </a:r>
            <a:r>
              <a:rPr lang="en-US" altLang="zh-CN" dirty="0"/>
              <a:t>sample position</a:t>
            </a:r>
            <a:endParaRPr lang="zh-CN" altLang="en-US" dirty="0"/>
          </a:p>
          <a:p>
            <a:endParaRPr lang="en-US" altLang="zh-CN" sz="1400" dirty="0"/>
          </a:p>
          <a:p>
            <a:r>
              <a:rPr lang="en-US" altLang="zh-CN" dirty="0"/>
              <a:t>Recommend to adopt into VVC. </a:t>
            </a:r>
          </a:p>
          <a:p>
            <a:r>
              <a:rPr lang="en-US" altLang="zh-CN" dirty="0"/>
              <a:t>Thanks crosschecking by </a:t>
            </a:r>
            <a:r>
              <a:rPr lang="en-US" altLang="zh-CN" dirty="0" smtClean="0"/>
              <a:t>Alibaba.</a:t>
            </a:r>
            <a:endParaRPr lang="en-US" altLang="zh-CN" dirty="0"/>
          </a:p>
          <a:p>
            <a:endParaRPr lang="en-US" altLang="zh-CN" sz="2000" dirty="0"/>
          </a:p>
          <a:p>
            <a:pPr lvl="2">
              <a:lnSpc>
                <a:spcPct val="200000"/>
              </a:lnSpc>
            </a:pP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8083728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 txBox="1">
            <a:spLocks/>
          </p:cNvSpPr>
          <p:nvPr/>
        </p:nvSpPr>
        <p:spPr bwMode="auto">
          <a:xfrm>
            <a:off x="-223543" y="2117407"/>
            <a:ext cx="9144001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5400" kern="0" dirty="0">
                <a:solidFill>
                  <a:srgbClr val="1E4BA7"/>
                </a:solidFill>
                <a:ea typeface="新細明體" panose="02020500000000000000" pitchFamily="18" charset="-120"/>
              </a:rPr>
              <a:t>Thank you</a:t>
            </a:r>
            <a:r>
              <a:rPr lang="zh-CN" altLang="en-US" sz="5400" kern="0" dirty="0">
                <a:solidFill>
                  <a:srgbClr val="1E4BA7"/>
                </a:solidFill>
                <a:ea typeface="新細明體" panose="02020500000000000000" pitchFamily="18" charset="-120"/>
              </a:rPr>
              <a:t> </a:t>
            </a:r>
            <a:endParaRPr lang="zh-TW" altLang="en-US" sz="5400" kern="0" dirty="0">
              <a:solidFill>
                <a:srgbClr val="1E4BA7"/>
              </a:solidFill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60026677"/>
      </p:ext>
    </p:extLst>
  </p:cSld>
  <p:clrMapOvr>
    <a:masterClrMapping/>
  </p:clrMapOvr>
</p:sld>
</file>

<file path=ppt/theme/theme1.xml><?xml version="1.0" encoding="utf-8"?>
<a:theme xmlns:a="http://schemas.openxmlformats.org/drawingml/2006/main" name="新实验室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新实验室模板.ppt [兼容模式]" id="{69AC4300-3308-49E2-8F59-BC9ABEAF3782}" vid="{36F8B325-DCC4-44F0-BEAA-FF3F39C20681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新实验室模板</Template>
  <TotalTime>22240</TotalTime>
  <Words>352</Words>
  <Application>Microsoft Office PowerPoint</Application>
  <PresentationFormat>全屏显示(4:3)</PresentationFormat>
  <Paragraphs>116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Arial Unicode MS</vt:lpstr>
      <vt:lpstr>新細明體</vt:lpstr>
      <vt:lpstr>等线</vt:lpstr>
      <vt:lpstr>黑体</vt:lpstr>
      <vt:lpstr>宋体</vt:lpstr>
      <vt:lpstr>Aparajita</vt:lpstr>
      <vt:lpstr>Arial</vt:lpstr>
      <vt:lpstr>Arial Black</vt:lpstr>
      <vt:lpstr>Eras Demi ITC</vt:lpstr>
      <vt:lpstr>Times New Roman</vt:lpstr>
      <vt:lpstr>新实验室模板</vt:lpstr>
      <vt:lpstr>JVET-Q0457: MIP input value calculation unification</vt:lpstr>
      <vt:lpstr>MIP in VVC</vt:lpstr>
      <vt:lpstr>Proposed Modification</vt:lpstr>
      <vt:lpstr>Proposed Modification</vt:lpstr>
      <vt:lpstr>Conclusion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CCLM DM adaption</dc:title>
  <dc:creator>ma yz</dc:creator>
  <cp:lastModifiedBy>wang haixin</cp:lastModifiedBy>
  <cp:revision>515</cp:revision>
  <dcterms:created xsi:type="dcterms:W3CDTF">2018-12-28T13:08:43Z</dcterms:created>
  <dcterms:modified xsi:type="dcterms:W3CDTF">2020-01-08T12:17:20Z</dcterms:modified>
</cp:coreProperties>
</file>