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455" r:id="rId2"/>
    <p:sldId id="453" r:id="rId3"/>
    <p:sldId id="454" r:id="rId4"/>
    <p:sldId id="458" r:id="rId5"/>
    <p:sldId id="456" r:id="rId6"/>
    <p:sldId id="457" r:id="rId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53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pPr/>
              <a:t>2020/1/7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 smtClean="0"/>
              <a:t>JVET-Q0451: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>On </a:t>
            </a:r>
            <a:r>
              <a:rPr lang="en-US" altLang="zh-CN" dirty="0" err="1"/>
              <a:t>mipSizeId</a:t>
            </a:r>
            <a:r>
              <a:rPr lang="en-US" altLang="zh-CN" dirty="0"/>
              <a:t> modification for 8x8 blocks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Haixin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Wang,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Xinwei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Li, </a:t>
            </a: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Wan,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</a:t>
            </a: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January.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784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Proposed </a:t>
            </a:r>
            <a:r>
              <a:rPr lang="en-CA" altLang="zh-CN" dirty="0" err="1" smtClean="0"/>
              <a:t>Modif</a:t>
            </a:r>
            <a:r>
              <a:rPr lang="en-US" altLang="zh-CN" dirty="0" err="1" smtClean="0"/>
              <a:t>ication</a:t>
            </a:r>
            <a:endParaRPr lang="en-CA" altLang="zh-CN" dirty="0"/>
          </a:p>
        </p:txBody>
      </p:sp>
      <p:grpSp>
        <p:nvGrpSpPr>
          <p:cNvPr id="8" name="组合 7"/>
          <p:cNvGrpSpPr/>
          <p:nvPr/>
        </p:nvGrpSpPr>
        <p:grpSpPr>
          <a:xfrm>
            <a:off x="860312" y="2242555"/>
            <a:ext cx="7420707" cy="830998"/>
            <a:chOff x="949569" y="1283677"/>
            <a:chExt cx="7420707" cy="830998"/>
          </a:xfrm>
        </p:grpSpPr>
        <p:sp>
          <p:nvSpPr>
            <p:cNvPr id="3" name="文本框 2"/>
            <p:cNvSpPr txBox="1"/>
            <p:nvPr/>
          </p:nvSpPr>
          <p:spPr bwMode="auto">
            <a:xfrm>
              <a:off x="949569" y="1283678"/>
              <a:ext cx="309489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dirty="0" err="1" smtClean="0"/>
                <a:t>mipSizeId</a:t>
              </a:r>
              <a:r>
                <a:rPr lang="en-US" altLang="zh-CN" dirty="0" smtClean="0"/>
                <a:t> = 0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4x4</a:t>
              </a:r>
            </a:p>
            <a:p>
              <a:r>
                <a:rPr lang="en-US" altLang="zh-CN" dirty="0" err="1"/>
                <a:t>mipSizeId</a:t>
              </a:r>
              <a:r>
                <a:rPr lang="en-US" altLang="zh-CN" dirty="0"/>
                <a:t> = </a:t>
              </a:r>
              <a:r>
                <a:rPr lang="en-US" altLang="zh-CN" dirty="0" smtClean="0"/>
                <a:t>1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4xN,Nx4</a:t>
              </a:r>
              <a:r>
                <a:rPr lang="en-US" altLang="zh-CN" dirty="0" smtClean="0">
                  <a:solidFill>
                    <a:schemeClr val="accent1"/>
                  </a:solidFill>
                </a:rPr>
                <a:t>,8x8</a:t>
              </a:r>
              <a:endParaRPr lang="zh-CN" altLang="en-US" dirty="0"/>
            </a:p>
            <a:p>
              <a:r>
                <a:rPr lang="en-US" altLang="zh-CN" dirty="0" err="1"/>
                <a:t>mipSizeId</a:t>
              </a:r>
              <a:r>
                <a:rPr lang="en-US" altLang="zh-CN" dirty="0"/>
                <a:t> = </a:t>
              </a:r>
              <a:r>
                <a:rPr lang="en-US" altLang="zh-CN" dirty="0" smtClean="0"/>
                <a:t>2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the others</a:t>
              </a:r>
              <a:endParaRPr lang="zh-CN" altLang="en-US" dirty="0"/>
            </a:p>
          </p:txBody>
        </p:sp>
        <p:sp>
          <p:nvSpPr>
            <p:cNvPr id="4" name="文本框 3"/>
            <p:cNvSpPr txBox="1"/>
            <p:nvPr/>
          </p:nvSpPr>
          <p:spPr bwMode="auto">
            <a:xfrm>
              <a:off x="5363307" y="1283677"/>
              <a:ext cx="300696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zh-CN" dirty="0" err="1" smtClean="0"/>
                <a:t>mipSizeId</a:t>
              </a:r>
              <a:r>
                <a:rPr lang="en-US" altLang="zh-CN" dirty="0" smtClean="0"/>
                <a:t> = 0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4x4</a:t>
              </a:r>
            </a:p>
            <a:p>
              <a:r>
                <a:rPr lang="en-US" altLang="zh-CN" dirty="0" err="1"/>
                <a:t>mipSizeId</a:t>
              </a:r>
              <a:r>
                <a:rPr lang="en-US" altLang="zh-CN" dirty="0"/>
                <a:t> = </a:t>
              </a:r>
              <a:r>
                <a:rPr lang="en-US" altLang="zh-CN" dirty="0" smtClean="0"/>
                <a:t>1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4xN,Nx4</a:t>
              </a:r>
              <a:endParaRPr lang="zh-CN" altLang="en-US" dirty="0"/>
            </a:p>
            <a:p>
              <a:r>
                <a:rPr lang="en-US" altLang="zh-CN" dirty="0" err="1"/>
                <a:t>mipSizeId</a:t>
              </a:r>
              <a:r>
                <a:rPr lang="en-US" altLang="zh-CN" dirty="0"/>
                <a:t> = </a:t>
              </a:r>
              <a:r>
                <a:rPr lang="en-US" altLang="zh-CN" dirty="0" smtClean="0"/>
                <a:t>2</a:t>
              </a:r>
              <a:r>
                <a:rPr lang="zh-CN" altLang="en-US" dirty="0" smtClean="0"/>
                <a:t>：</a:t>
              </a:r>
              <a:r>
                <a:rPr lang="en-US" altLang="zh-CN" dirty="0" smtClean="0"/>
                <a:t>the others</a:t>
              </a:r>
              <a:endParaRPr lang="zh-CN" altLang="en-US" dirty="0"/>
            </a:p>
          </p:txBody>
        </p:sp>
        <p:sp>
          <p:nvSpPr>
            <p:cNvPr id="5" name="右箭头 4"/>
            <p:cNvSpPr/>
            <p:nvPr/>
          </p:nvSpPr>
          <p:spPr>
            <a:xfrm>
              <a:off x="4044462" y="1536517"/>
              <a:ext cx="914400" cy="32531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 bwMode="auto">
          <a:xfrm>
            <a:off x="254977" y="1274885"/>
            <a:ext cx="84582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dirty="0" smtClean="0"/>
              <a:t>Change both </a:t>
            </a:r>
            <a:r>
              <a:rPr lang="en-US" altLang="zh-CN" dirty="0" err="1" smtClean="0"/>
              <a:t>cbWidth</a:t>
            </a:r>
            <a:r>
              <a:rPr lang="en-US" altLang="zh-CN" dirty="0" smtClean="0"/>
              <a:t> and </a:t>
            </a:r>
            <a:r>
              <a:rPr lang="en-US" altLang="zh-CN" dirty="0" err="1" smtClean="0"/>
              <a:t>cbHeight</a:t>
            </a:r>
            <a:r>
              <a:rPr lang="en-US" altLang="zh-CN" dirty="0" smtClean="0"/>
              <a:t> are equal to 8 from </a:t>
            </a:r>
            <a:r>
              <a:rPr lang="en-US" altLang="zh-CN" dirty="0" err="1">
                <a:solidFill>
                  <a:srgbClr val="004C97"/>
                </a:solidFill>
              </a:rPr>
              <a:t>mipSizeId</a:t>
            </a:r>
            <a:r>
              <a:rPr lang="en-US" altLang="zh-CN" dirty="0">
                <a:solidFill>
                  <a:srgbClr val="004C97"/>
                </a:solidFill>
              </a:rPr>
              <a:t> = </a:t>
            </a:r>
            <a:r>
              <a:rPr lang="en-US" altLang="zh-CN" dirty="0" smtClean="0">
                <a:solidFill>
                  <a:srgbClr val="004C97"/>
                </a:solidFill>
              </a:rPr>
              <a:t>1 </a:t>
            </a:r>
            <a:r>
              <a:rPr lang="en-US" altLang="zh-CN" dirty="0" smtClean="0"/>
              <a:t>to </a:t>
            </a:r>
            <a:r>
              <a:rPr lang="en-US" altLang="zh-CN" dirty="0" err="1">
                <a:solidFill>
                  <a:srgbClr val="004C97"/>
                </a:solidFill>
              </a:rPr>
              <a:t>mipSizeId</a:t>
            </a:r>
            <a:r>
              <a:rPr lang="en-US" altLang="zh-CN" dirty="0">
                <a:solidFill>
                  <a:srgbClr val="004C97"/>
                </a:solidFill>
              </a:rPr>
              <a:t> = </a:t>
            </a:r>
            <a:r>
              <a:rPr lang="en-US" altLang="zh-CN" dirty="0" smtClean="0">
                <a:solidFill>
                  <a:srgbClr val="004C97"/>
                </a:solidFill>
              </a:rPr>
              <a:t>2</a:t>
            </a:r>
            <a:r>
              <a:rPr lang="en-US" altLang="zh-CN" dirty="0" smtClean="0"/>
              <a:t>.</a:t>
            </a:r>
            <a:r>
              <a:rPr lang="en-US" altLang="zh-CN" dirty="0" smtClean="0">
                <a:solidFill>
                  <a:srgbClr val="004C97"/>
                </a:solidFill>
              </a:rPr>
              <a:t> </a:t>
            </a:r>
            <a:endParaRPr lang="zh-CN" altLang="en-US" dirty="0" smtClean="0">
              <a:solidFill>
                <a:srgbClr val="004C97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8582" y="4180192"/>
            <a:ext cx="8404167" cy="1379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If both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nTbW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and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nTbH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are equal to 4,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mipSizeId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is set equal to 0.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Otherwise, if either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cbWidth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or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cbHeight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is equal to 4, </a:t>
            </a:r>
            <a:r>
              <a:rPr lang="en-CA" altLang="zh-CN" strike="sngStrike" dirty="0">
                <a:solidFill>
                  <a:srgbClr val="4472C4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or both </a:t>
            </a:r>
            <a:r>
              <a:rPr lang="en-CA" altLang="zh-CN" strike="sngStrike" dirty="0" err="1">
                <a:solidFill>
                  <a:srgbClr val="4472C4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cbWidth</a:t>
            </a:r>
            <a:r>
              <a:rPr lang="en-CA" altLang="zh-CN" strike="sngStrike" dirty="0">
                <a:solidFill>
                  <a:srgbClr val="4472C4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and </a:t>
            </a:r>
            <a:r>
              <a:rPr lang="en-CA" altLang="zh-CN" strike="sngStrike" dirty="0" err="1">
                <a:solidFill>
                  <a:srgbClr val="4472C4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cbHeight</a:t>
            </a:r>
            <a:r>
              <a:rPr lang="en-CA" altLang="zh-CN" strike="sngStrike" dirty="0">
                <a:solidFill>
                  <a:srgbClr val="4472C4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等线" panose="02010600030101010101" pitchFamily="2" charset="-122"/>
              </a:rPr>
              <a:t> are equal to 8</a:t>
            </a:r>
            <a:r>
              <a:rPr lang="en-CA" altLang="zh-CN" strike="sngStrike" dirty="0">
                <a:solidFill>
                  <a:srgbClr val="4472C4"/>
                </a:solidFill>
                <a:latin typeface="Times New Roman" panose="02020603050405020304" pitchFamily="18" charset="0"/>
                <a:ea typeface="等线" panose="02010600030101010101" pitchFamily="2" charset="-122"/>
              </a:rPr>
              <a:t>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mipSizeId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is set equal to 1.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pPr marL="342900" lvl="0" indent="-3429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Otherwise, </a:t>
            </a:r>
            <a:r>
              <a:rPr lang="en-CA" altLang="zh-CN" dirty="0" err="1">
                <a:latin typeface="Times New Roman" panose="02020603050405020304" pitchFamily="18" charset="0"/>
                <a:ea typeface="等线" panose="02010600030101010101" pitchFamily="2" charset="-122"/>
              </a:rPr>
              <a:t>mipSizeId</a:t>
            </a:r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 is set equal to 2.</a:t>
            </a:r>
            <a:endParaRPr lang="zh-CN" altLang="zh-CN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407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224625"/>
              </p:ext>
            </p:extLst>
          </p:nvPr>
        </p:nvGraphicFramePr>
        <p:xfrm>
          <a:off x="2206870" y="949563"/>
          <a:ext cx="5275383" cy="5354813"/>
        </p:xfrm>
        <a:graphic>
          <a:graphicData uri="http://schemas.openxmlformats.org/drawingml/2006/table">
            <a:tbl>
              <a:tblPr/>
              <a:tblGrid>
                <a:gridCol w="1242158">
                  <a:extLst>
                    <a:ext uri="{9D8B030D-6E8A-4147-A177-3AD203B41FA5}">
                      <a16:colId xmlns:a16="http://schemas.microsoft.com/office/drawing/2014/main" val="7958759"/>
                    </a:ext>
                  </a:extLst>
                </a:gridCol>
                <a:gridCol w="806645">
                  <a:extLst>
                    <a:ext uri="{9D8B030D-6E8A-4147-A177-3AD203B41FA5}">
                      <a16:colId xmlns:a16="http://schemas.microsoft.com/office/drawing/2014/main" val="3549660189"/>
                    </a:ext>
                  </a:extLst>
                </a:gridCol>
                <a:gridCol w="806645">
                  <a:extLst>
                    <a:ext uri="{9D8B030D-6E8A-4147-A177-3AD203B41FA5}">
                      <a16:colId xmlns:a16="http://schemas.microsoft.com/office/drawing/2014/main" val="3502025959"/>
                    </a:ext>
                  </a:extLst>
                </a:gridCol>
                <a:gridCol w="806645">
                  <a:extLst>
                    <a:ext uri="{9D8B030D-6E8A-4147-A177-3AD203B41FA5}">
                      <a16:colId xmlns:a16="http://schemas.microsoft.com/office/drawing/2014/main" val="225401064"/>
                    </a:ext>
                  </a:extLst>
                </a:gridCol>
                <a:gridCol w="806645">
                  <a:extLst>
                    <a:ext uri="{9D8B030D-6E8A-4147-A177-3AD203B41FA5}">
                      <a16:colId xmlns:a16="http://schemas.microsoft.com/office/drawing/2014/main" val="595093866"/>
                    </a:ext>
                  </a:extLst>
                </a:gridCol>
                <a:gridCol w="806645">
                  <a:extLst>
                    <a:ext uri="{9D8B030D-6E8A-4147-A177-3AD203B41FA5}">
                      <a16:colId xmlns:a16="http://schemas.microsoft.com/office/drawing/2014/main" val="3219184245"/>
                    </a:ext>
                  </a:extLst>
                </a:gridCol>
              </a:tblGrid>
              <a:tr h="248383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1682269"/>
                  </a:ext>
                </a:extLst>
              </a:tr>
              <a:tr h="366428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074957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700759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798629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719294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6555263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711727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4754553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879073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691182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347751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3928124"/>
                  </a:ext>
                </a:extLst>
              </a:tr>
              <a:tr h="366428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507751"/>
                  </a:ext>
                </a:extLst>
              </a:tr>
              <a:tr h="366428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1137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928629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651982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460878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5299572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525913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6475452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761104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934773"/>
                  </a:ext>
                </a:extLst>
              </a:tr>
              <a:tr h="20903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77514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64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Proposed to modify </a:t>
            </a:r>
            <a:r>
              <a:rPr lang="en-US" altLang="zh-CN" dirty="0" err="1" smtClean="0"/>
              <a:t>mipSizeId</a:t>
            </a:r>
            <a:r>
              <a:rPr lang="en-US" altLang="zh-CN" dirty="0" smtClean="0"/>
              <a:t> of 8x8 CU from 1 to 2.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C</a:t>
            </a:r>
            <a:r>
              <a:rPr lang="en-CA" altLang="zh-CN" dirty="0" err="1" smtClean="0"/>
              <a:t>oding</a:t>
            </a:r>
            <a:r>
              <a:rPr lang="en-CA" altLang="zh-CN" dirty="0" smtClean="0"/>
              <a:t> </a:t>
            </a:r>
            <a:r>
              <a:rPr lang="en-CA" altLang="zh-CN" dirty="0"/>
              <a:t>efficiency gain compared to </a:t>
            </a:r>
            <a:r>
              <a:rPr lang="en-CA" altLang="zh-CN" dirty="0" smtClean="0"/>
              <a:t>VTM7.0</a:t>
            </a:r>
            <a:endParaRPr lang="en-US" altLang="zh-CN" dirty="0" smtClean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dirty="0" smtClean="0"/>
              <a:t>AI: -0.03%</a:t>
            </a:r>
            <a:r>
              <a:rPr lang="zh-CN" altLang="en-US" dirty="0" smtClean="0"/>
              <a:t> </a:t>
            </a:r>
            <a:r>
              <a:rPr lang="en-US" altLang="zh-CN" dirty="0" smtClean="0"/>
              <a:t>-0.01%</a:t>
            </a:r>
            <a:r>
              <a:rPr lang="zh-CN" altLang="en-US" dirty="0" smtClean="0"/>
              <a:t> </a:t>
            </a:r>
            <a:r>
              <a:rPr lang="en-US" altLang="zh-CN" dirty="0" smtClean="0"/>
              <a:t>0.03%</a:t>
            </a:r>
            <a:r>
              <a:rPr lang="zh-CN" altLang="en-US" dirty="0" smtClean="0"/>
              <a:t> </a:t>
            </a:r>
            <a:r>
              <a:rPr lang="en-US" altLang="zh-CN" dirty="0" smtClean="0"/>
              <a:t>100%</a:t>
            </a:r>
            <a:r>
              <a:rPr lang="zh-CN" altLang="en-US" dirty="0" smtClean="0"/>
              <a:t> </a:t>
            </a:r>
            <a:r>
              <a:rPr lang="en-US" altLang="zh-CN" dirty="0" smtClean="0"/>
              <a:t>100%</a:t>
            </a:r>
            <a:r>
              <a:rPr lang="zh-CN" altLang="en-US" dirty="0" smtClean="0"/>
              <a:t> </a:t>
            </a:r>
            <a:endParaRPr lang="en-US" altLang="zh-CN" sz="1200" dirty="0" smtClean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dirty="0" smtClean="0"/>
              <a:t>RA</a:t>
            </a:r>
            <a:r>
              <a:rPr lang="en-US" altLang="zh-CN" dirty="0"/>
              <a:t>:</a:t>
            </a:r>
            <a:r>
              <a:rPr lang="en-US" altLang="zh-CN" sz="1600" dirty="0"/>
              <a:t> </a:t>
            </a:r>
            <a:r>
              <a:rPr lang="en-US" altLang="zh-CN" dirty="0"/>
              <a:t>0.00%</a:t>
            </a:r>
            <a:r>
              <a:rPr lang="zh-CN" altLang="en-US" dirty="0"/>
              <a:t> </a:t>
            </a:r>
            <a:r>
              <a:rPr lang="en-US" altLang="zh-CN" dirty="0" smtClean="0"/>
              <a:t>-0.03%</a:t>
            </a:r>
            <a:r>
              <a:rPr lang="zh-CN" altLang="en-US" dirty="0" smtClean="0"/>
              <a:t> </a:t>
            </a:r>
            <a:r>
              <a:rPr lang="en-US" altLang="zh-CN" dirty="0" smtClean="0"/>
              <a:t>0.08%</a:t>
            </a:r>
            <a:r>
              <a:rPr lang="zh-CN" altLang="en-US" dirty="0" smtClean="0"/>
              <a:t> </a:t>
            </a:r>
            <a:r>
              <a:rPr lang="en-US" altLang="zh-CN" dirty="0"/>
              <a:t>100%</a:t>
            </a:r>
            <a:r>
              <a:rPr lang="zh-CN" altLang="en-US" dirty="0"/>
              <a:t> </a:t>
            </a:r>
            <a:r>
              <a:rPr lang="en-US" altLang="zh-CN" dirty="0"/>
              <a:t>100</a:t>
            </a:r>
            <a:r>
              <a:rPr lang="en-US" altLang="zh-CN" dirty="0" smtClean="0"/>
              <a:t>%</a:t>
            </a:r>
          </a:p>
          <a:p>
            <a:pPr lvl="1"/>
            <a:r>
              <a:rPr lang="en-US" altLang="zh-CN" dirty="0" smtClean="0"/>
              <a:t>Up-sampling of 8x8 MIP blocks is removed.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r>
              <a:rPr lang="en-US" altLang="zh-CN" dirty="0"/>
              <a:t>Recommend to adopt into VVC. </a:t>
            </a:r>
            <a:endParaRPr lang="en-US" altLang="zh-CN" dirty="0" smtClean="0"/>
          </a:p>
          <a:p>
            <a:r>
              <a:rPr lang="en-US" altLang="zh-CN" dirty="0" smtClean="0"/>
              <a:t>Thanks </a:t>
            </a:r>
            <a:r>
              <a:rPr lang="en-US" altLang="zh-CN" dirty="0"/>
              <a:t>crosschecking by </a:t>
            </a:r>
            <a:r>
              <a:rPr lang="en-US" altLang="zh-CN" dirty="0" smtClean="0"/>
              <a:t>HHI</a:t>
            </a: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07607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Appendix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Experimental </a:t>
            </a:r>
            <a:r>
              <a:rPr lang="en-US" altLang="zh-CN" dirty="0" smtClean="0"/>
              <a:t>results over JVET-Q0446:</a:t>
            </a:r>
            <a:endParaRPr lang="en-US" altLang="zh-CN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530795"/>
              </p:ext>
            </p:extLst>
          </p:nvPr>
        </p:nvGraphicFramePr>
        <p:xfrm>
          <a:off x="1608993" y="1714500"/>
          <a:ext cx="5785338" cy="3376242"/>
        </p:xfrm>
        <a:graphic>
          <a:graphicData uri="http://schemas.openxmlformats.org/drawingml/2006/table">
            <a:tbl>
              <a:tblPr/>
              <a:tblGrid>
                <a:gridCol w="1362233">
                  <a:extLst>
                    <a:ext uri="{9D8B030D-6E8A-4147-A177-3AD203B41FA5}">
                      <a16:colId xmlns:a16="http://schemas.microsoft.com/office/drawing/2014/main" val="1466974119"/>
                    </a:ext>
                  </a:extLst>
                </a:gridCol>
                <a:gridCol w="884621">
                  <a:extLst>
                    <a:ext uri="{9D8B030D-6E8A-4147-A177-3AD203B41FA5}">
                      <a16:colId xmlns:a16="http://schemas.microsoft.com/office/drawing/2014/main" val="3838771865"/>
                    </a:ext>
                  </a:extLst>
                </a:gridCol>
                <a:gridCol w="884621">
                  <a:extLst>
                    <a:ext uri="{9D8B030D-6E8A-4147-A177-3AD203B41FA5}">
                      <a16:colId xmlns:a16="http://schemas.microsoft.com/office/drawing/2014/main" val="233948576"/>
                    </a:ext>
                  </a:extLst>
                </a:gridCol>
                <a:gridCol w="884621">
                  <a:extLst>
                    <a:ext uri="{9D8B030D-6E8A-4147-A177-3AD203B41FA5}">
                      <a16:colId xmlns:a16="http://schemas.microsoft.com/office/drawing/2014/main" val="2189395809"/>
                    </a:ext>
                  </a:extLst>
                </a:gridCol>
                <a:gridCol w="884621">
                  <a:extLst>
                    <a:ext uri="{9D8B030D-6E8A-4147-A177-3AD203B41FA5}">
                      <a16:colId xmlns:a16="http://schemas.microsoft.com/office/drawing/2014/main" val="2836320038"/>
                    </a:ext>
                  </a:extLst>
                </a:gridCol>
                <a:gridCol w="884621">
                  <a:extLst>
                    <a:ext uri="{9D8B030D-6E8A-4147-A177-3AD203B41FA5}">
                      <a16:colId xmlns:a16="http://schemas.microsoft.com/office/drawing/2014/main" val="3523836923"/>
                    </a:ext>
                  </a:extLst>
                </a:gridCol>
              </a:tblGrid>
              <a:tr h="473247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536263"/>
                  </a:ext>
                </a:extLst>
              </a:tr>
              <a:tr h="473247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Q0446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7426709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766702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3393262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7188500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7513327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8366909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225326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919637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-0.15%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-0.20%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92900"/>
                  </a:ext>
                </a:extLst>
              </a:tr>
              <a:tr h="26997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/>
                      <a:r>
                        <a:rPr lang="en-US" altLang="zh-CN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97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1273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2293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21789</TotalTime>
  <Words>552</Words>
  <Application>Microsoft Office PowerPoint</Application>
  <PresentationFormat>全屏显示(4:3)</PresentationFormat>
  <Paragraphs>219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 Unicode MS</vt:lpstr>
      <vt:lpstr>新細明體</vt:lpstr>
      <vt:lpstr>等线</vt:lpstr>
      <vt:lpstr>黑体</vt:lpstr>
      <vt:lpstr>宋体</vt:lpstr>
      <vt:lpstr>Aparajita</vt:lpstr>
      <vt:lpstr>Arial</vt:lpstr>
      <vt:lpstr>Arial Black</vt:lpstr>
      <vt:lpstr>Eras Demi ITC</vt:lpstr>
      <vt:lpstr>Times New Roman</vt:lpstr>
      <vt:lpstr>新实验室模板</vt:lpstr>
      <vt:lpstr>JVET-Q0451:  On mipSizeId modification for 8x8 blocks</vt:lpstr>
      <vt:lpstr>Proposed Modification</vt:lpstr>
      <vt:lpstr>Experimental results</vt:lpstr>
      <vt:lpstr>Conclusion</vt:lpstr>
      <vt:lpstr>Appendix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wang haixin</cp:lastModifiedBy>
  <cp:revision>476</cp:revision>
  <dcterms:created xsi:type="dcterms:W3CDTF">2018-12-28T13:08:43Z</dcterms:created>
  <dcterms:modified xsi:type="dcterms:W3CDTF">2020-01-08T12:01:19Z</dcterms:modified>
</cp:coreProperties>
</file>