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3"/>
  </p:notesMasterIdLst>
  <p:handoutMasterIdLst>
    <p:handoutMasterId r:id="rId14"/>
  </p:handoutMasterIdLst>
  <p:sldIdLst>
    <p:sldId id="473" r:id="rId2"/>
    <p:sldId id="467" r:id="rId3"/>
    <p:sldId id="463" r:id="rId4"/>
    <p:sldId id="444" r:id="rId5"/>
    <p:sldId id="461" r:id="rId6"/>
    <p:sldId id="447" r:id="rId7"/>
    <p:sldId id="471" r:id="rId8"/>
    <p:sldId id="441" r:id="rId9"/>
    <p:sldId id="468" r:id="rId10"/>
    <p:sldId id="462" r:id="rId11"/>
    <p:sldId id="466" r:id="rId1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C97"/>
    <a:srgbClr val="000000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8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153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1637462"/>
          </a:xfrm>
        </p:spPr>
        <p:txBody>
          <a:bodyPr/>
          <a:lstStyle/>
          <a:p>
            <a:r>
              <a:rPr lang="en-US" altLang="zh-CN" dirty="0" smtClean="0"/>
              <a:t>JVET-Q0450: </a:t>
            </a:r>
            <a:br>
              <a:rPr lang="en-US" altLang="zh-CN" dirty="0" smtClean="0"/>
            </a:br>
            <a:r>
              <a:rPr lang="en-US" altLang="zh-CN" dirty="0" smtClean="0"/>
              <a:t>On fixed </a:t>
            </a:r>
            <a:r>
              <a:rPr lang="en-US" altLang="zh-CN" dirty="0" err="1"/>
              <a:t>sW</a:t>
            </a:r>
            <a:r>
              <a:rPr lang="en-US" altLang="zh-CN" dirty="0"/>
              <a:t> and </a:t>
            </a:r>
            <a:r>
              <a:rPr lang="en-US" altLang="zh-CN" dirty="0" err="1"/>
              <a:t>fO</a:t>
            </a:r>
            <a:r>
              <a:rPr lang="en-US" altLang="zh-CN" dirty="0"/>
              <a:t> in MIP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3939200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Haixin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Wang, Yu Sun, </a:t>
            </a:r>
          </a:p>
          <a:p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Shuai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Wan,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462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492333" y="903642"/>
            <a:ext cx="8291809" cy="538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/>
              <a:t>Test1: </a:t>
            </a:r>
            <a:r>
              <a:rPr lang="en-US" altLang="zh-CN" dirty="0" err="1" smtClean="0"/>
              <a:t>sign_change</a:t>
            </a:r>
            <a:endParaRPr lang="en-US" altLang="zh-CN" dirty="0" smtClean="0"/>
          </a:p>
          <a:p>
            <a:pPr lvl="1"/>
            <a:r>
              <a:rPr lang="en-US" altLang="zh-CN" dirty="0"/>
              <a:t>The coding performance is identical with that of </a:t>
            </a:r>
            <a:r>
              <a:rPr lang="en-US" altLang="zh-CN" dirty="0" smtClean="0"/>
              <a:t>VTM7.0</a:t>
            </a:r>
          </a:p>
          <a:p>
            <a:pPr lvl="1"/>
            <a:endParaRPr lang="it-IT" altLang="zh-CN" dirty="0"/>
          </a:p>
          <a:p>
            <a:r>
              <a:rPr lang="en-US" altLang="zh-CN" dirty="0" smtClean="0"/>
              <a:t>Test2: </a:t>
            </a:r>
            <a:r>
              <a:rPr lang="en-US" altLang="zh-CN" dirty="0" err="1"/>
              <a:t>sign_change</a:t>
            </a:r>
            <a:r>
              <a:rPr lang="en-US" altLang="zh-CN" dirty="0"/>
              <a:t> + </a:t>
            </a:r>
            <a:r>
              <a:rPr lang="en-US" altLang="zh-CN" dirty="0" err="1" smtClean="0"/>
              <a:t>unified_fO</a:t>
            </a:r>
            <a:endParaRPr lang="en-US" altLang="zh-CN" dirty="0" smtClean="0"/>
          </a:p>
          <a:p>
            <a:pPr lvl="1"/>
            <a:r>
              <a:rPr lang="it-IT" altLang="zh-CN" dirty="0"/>
              <a:t>AI: 0.00</a:t>
            </a:r>
            <a:r>
              <a:rPr lang="it-IT" altLang="zh-CN" dirty="0" smtClean="0"/>
              <a:t>%, 0.00%, 0.01%, </a:t>
            </a:r>
            <a:r>
              <a:rPr lang="it-IT" altLang="zh-CN" dirty="0"/>
              <a:t>100</a:t>
            </a:r>
            <a:r>
              <a:rPr lang="it-IT" altLang="zh-CN" dirty="0" smtClean="0"/>
              <a:t>%, 101% </a:t>
            </a:r>
            <a:endParaRPr lang="it-IT" altLang="zh-CN" dirty="0"/>
          </a:p>
          <a:p>
            <a:pPr lvl="1"/>
            <a:r>
              <a:rPr lang="it-IT" altLang="zh-CN" dirty="0"/>
              <a:t>RA: </a:t>
            </a:r>
            <a:r>
              <a:rPr lang="it-IT" altLang="zh-CN" dirty="0" smtClean="0"/>
              <a:t>0.01%, 0.09%, 0.07%, </a:t>
            </a:r>
            <a:r>
              <a:rPr lang="it-IT" altLang="zh-CN" dirty="0"/>
              <a:t>100</a:t>
            </a:r>
            <a:r>
              <a:rPr lang="it-IT" altLang="zh-CN" dirty="0" smtClean="0"/>
              <a:t>%, </a:t>
            </a:r>
            <a:r>
              <a:rPr lang="it-IT" altLang="zh-CN" dirty="0"/>
              <a:t>100% 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Test3: </a:t>
            </a:r>
            <a:r>
              <a:rPr lang="en-US" altLang="zh-CN" dirty="0" err="1"/>
              <a:t>sign_change</a:t>
            </a:r>
            <a:r>
              <a:rPr lang="en-US" altLang="zh-CN" dirty="0"/>
              <a:t> + </a:t>
            </a:r>
            <a:r>
              <a:rPr lang="en-US" altLang="zh-CN" dirty="0" err="1"/>
              <a:t>unified_fO</a:t>
            </a:r>
            <a:r>
              <a:rPr lang="en-US" altLang="zh-CN" dirty="0"/>
              <a:t> + </a:t>
            </a:r>
            <a:r>
              <a:rPr lang="en-US" altLang="zh-CN" dirty="0" err="1" smtClean="0"/>
              <a:t>unified_sW</a:t>
            </a:r>
            <a:endParaRPr lang="en-US" altLang="zh-CN" dirty="0" smtClean="0"/>
          </a:p>
          <a:p>
            <a:pPr lvl="1"/>
            <a:r>
              <a:rPr lang="it-IT" altLang="zh-CN" dirty="0"/>
              <a:t>AI: </a:t>
            </a:r>
            <a:r>
              <a:rPr lang="it-IT" altLang="zh-CN" dirty="0" smtClean="0"/>
              <a:t>0.04%, -0.01%, -0.01%, </a:t>
            </a:r>
            <a:r>
              <a:rPr lang="it-IT" altLang="zh-CN" dirty="0"/>
              <a:t>100</a:t>
            </a:r>
            <a:r>
              <a:rPr lang="it-IT" altLang="zh-CN" dirty="0" smtClean="0"/>
              <a:t>%, </a:t>
            </a:r>
            <a:r>
              <a:rPr lang="it-IT" altLang="zh-CN" dirty="0"/>
              <a:t>100% </a:t>
            </a:r>
          </a:p>
          <a:p>
            <a:pPr lvl="1"/>
            <a:r>
              <a:rPr lang="it-IT" altLang="zh-CN" dirty="0"/>
              <a:t>RA: </a:t>
            </a:r>
            <a:r>
              <a:rPr lang="it-IT" altLang="zh-CN" dirty="0" smtClean="0"/>
              <a:t>0.02%, -0.01%, 0.06%, </a:t>
            </a:r>
            <a:r>
              <a:rPr lang="it-IT" altLang="zh-CN" dirty="0"/>
              <a:t>100</a:t>
            </a:r>
            <a:r>
              <a:rPr lang="it-IT" altLang="zh-CN" dirty="0" smtClean="0"/>
              <a:t>%, </a:t>
            </a:r>
            <a:r>
              <a:rPr lang="it-IT" altLang="zh-CN" dirty="0"/>
              <a:t>100% </a:t>
            </a:r>
            <a:endParaRPr lang="it-IT" altLang="zh-CN" dirty="0" smtClean="0"/>
          </a:p>
          <a:p>
            <a:pPr lvl="1"/>
            <a:endParaRPr lang="it-IT" altLang="zh-CN" dirty="0"/>
          </a:p>
          <a:p>
            <a:r>
              <a:rPr lang="en-US" altLang="zh-CN" dirty="0"/>
              <a:t>Memory storage </a:t>
            </a:r>
            <a:r>
              <a:rPr lang="en-US" altLang="zh-CN" dirty="0" smtClean="0"/>
              <a:t>reduction with little loss.</a:t>
            </a:r>
            <a:endParaRPr lang="en-US" altLang="zh-CN" dirty="0"/>
          </a:p>
          <a:p>
            <a:r>
              <a:rPr lang="en-US" altLang="zh-CN" b="1" dirty="0">
                <a:solidFill>
                  <a:srgbClr val="004C97"/>
                </a:solidFill>
              </a:rPr>
              <a:t>If </a:t>
            </a:r>
            <a:r>
              <a:rPr lang="en-US" altLang="zh-CN" b="1" dirty="0" err="1" smtClean="0">
                <a:solidFill>
                  <a:srgbClr val="004C97"/>
                </a:solidFill>
              </a:rPr>
              <a:t>sign_change</a:t>
            </a:r>
            <a:r>
              <a:rPr lang="en-US" altLang="zh-CN" b="1" dirty="0" smtClean="0">
                <a:solidFill>
                  <a:srgbClr val="004C97"/>
                </a:solidFill>
              </a:rPr>
              <a:t> ,we </a:t>
            </a:r>
            <a:r>
              <a:rPr lang="en-US" altLang="zh-CN" b="1" dirty="0">
                <a:solidFill>
                  <a:srgbClr val="004C97"/>
                </a:solidFill>
              </a:rPr>
              <a:t>can fix </a:t>
            </a:r>
            <a:r>
              <a:rPr lang="en-US" altLang="zh-CN" b="1" dirty="0" err="1">
                <a:solidFill>
                  <a:srgbClr val="004C97"/>
                </a:solidFill>
              </a:rPr>
              <a:t>fO</a:t>
            </a:r>
            <a:r>
              <a:rPr lang="en-US" altLang="zh-CN" b="1" dirty="0">
                <a:solidFill>
                  <a:srgbClr val="004C97"/>
                </a:solidFill>
              </a:rPr>
              <a:t> in all </a:t>
            </a:r>
            <a:r>
              <a:rPr lang="en-US" altLang="zh-CN" b="1" dirty="0" smtClean="0">
                <a:solidFill>
                  <a:srgbClr val="004C97"/>
                </a:solidFill>
              </a:rPr>
              <a:t>cases.</a:t>
            </a:r>
            <a:endParaRPr lang="en-US" altLang="zh-CN" b="1" dirty="0">
              <a:solidFill>
                <a:srgbClr val="004C97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/>
              <a:t>Recommend to adopt </a:t>
            </a:r>
            <a:r>
              <a:rPr lang="en-US" altLang="zh-CN" dirty="0" smtClean="0"/>
              <a:t>one test into </a:t>
            </a:r>
            <a:r>
              <a:rPr lang="en-US" altLang="zh-CN" dirty="0"/>
              <a:t>VVC. </a:t>
            </a:r>
            <a:endParaRPr lang="en-US" altLang="zh-CN" dirty="0" smtClean="0"/>
          </a:p>
          <a:p>
            <a:r>
              <a:rPr lang="en-US" altLang="zh-CN" dirty="0" smtClean="0"/>
              <a:t>Thanks </a:t>
            </a:r>
            <a:r>
              <a:rPr lang="en-US" altLang="zh-CN" dirty="0"/>
              <a:t>crosschecking by </a:t>
            </a:r>
            <a:r>
              <a:rPr lang="en-US" altLang="zh-CN" dirty="0" smtClean="0"/>
              <a:t>Sony</a:t>
            </a:r>
            <a:endParaRPr lang="en-US" altLang="zh-CN" dirty="0"/>
          </a:p>
          <a:p>
            <a:pPr marL="0" indent="0">
              <a:buNone/>
            </a:pPr>
            <a:endParaRPr lang="en-US" altLang="zh-CN" b="1" dirty="0">
              <a:solidFill>
                <a:srgbClr val="004C97"/>
              </a:solidFill>
            </a:endParaRPr>
          </a:p>
          <a:p>
            <a:pPr marL="0" indent="0">
              <a:buNone/>
            </a:pP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5441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2586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Summary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308" y="1044025"/>
            <a:ext cx="61370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 err="1" smtClean="0"/>
              <a:t>sign_change</a:t>
            </a:r>
            <a:endParaRPr lang="en-US" altLang="zh-CN" sz="24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 err="1" smtClean="0"/>
              <a:t>sign_change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+ </a:t>
            </a:r>
            <a:r>
              <a:rPr lang="en-US" altLang="zh-CN" sz="2400" dirty="0" err="1"/>
              <a:t>unified_fO</a:t>
            </a:r>
            <a:r>
              <a:rPr lang="en-US" altLang="zh-CN" sz="2400" dirty="0"/>
              <a:t> </a:t>
            </a:r>
            <a:endParaRPr lang="en-US" altLang="zh-CN" sz="24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AutoNum type="arabicPeriod"/>
            </a:pPr>
            <a:r>
              <a:rPr lang="en-US" altLang="zh-CN" sz="2400" dirty="0" err="1"/>
              <a:t>sign_change</a:t>
            </a:r>
            <a:r>
              <a:rPr lang="en-US" altLang="zh-CN" sz="2400" dirty="0"/>
              <a:t> + </a:t>
            </a:r>
            <a:r>
              <a:rPr lang="en-US" altLang="zh-CN" sz="2400" dirty="0" err="1"/>
              <a:t>unified_fO</a:t>
            </a:r>
            <a:r>
              <a:rPr lang="en-US" altLang="zh-CN" sz="2400" dirty="0"/>
              <a:t> + </a:t>
            </a:r>
            <a:r>
              <a:rPr lang="en-US" altLang="zh-CN" sz="2400" dirty="0" err="1"/>
              <a:t>unified_sW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062039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MIP in VVC</a:t>
            </a:r>
            <a:endParaRPr lang="zh-CN" altLang="en-US" b="1" dirty="0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1852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87527" y="1076118"/>
            <a:ext cx="3552727" cy="736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b="1" dirty="0" smtClean="0">
                <a:latin typeface="Times New Roman" panose="02020603050405020304" pitchFamily="18" charset="0"/>
              </a:rPr>
              <a:t>MipSizeId</a:t>
            </a:r>
            <a:r>
              <a:rPr lang="en-US" altLang="zh-CN" b="1" dirty="0" smtClean="0">
                <a:latin typeface="Times New Roman" panose="02020603050405020304" pitchFamily="18" charset="0"/>
              </a:rPr>
              <a:t>=2 case:  </a:t>
            </a:r>
            <a:endParaRPr lang="en-US" altLang="zh-CN" sz="2000" b="1" dirty="0" smtClean="0">
              <a:latin typeface="Times New Roman" panose="02020603050405020304" pitchFamily="18" charset="0"/>
            </a:endParaRPr>
          </a:p>
          <a:p>
            <a:pPr lvl="0" algn="just" fontAlgn="auto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p[i] = pTemp[i + 1] − pTemp[0] 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52371" y="3612919"/>
            <a:ext cx="8455654" cy="646331"/>
          </a:xfrm>
          <a:prstGeom prst="rect">
            <a:avLst/>
          </a:prstGeom>
          <a:ln w="1587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endParaRPr lang="en-US" altLang="zh-CN" sz="1800" dirty="0" smtClean="0">
              <a:latin typeface="Times New Roman" panose="02020603050405020304" pitchFamily="18" charset="0"/>
            </a:endParaRPr>
          </a:p>
          <a:p>
            <a:endParaRPr lang="zh-CN" altLang="en-US" sz="1800" dirty="0">
              <a:latin typeface="Times New Roman" panose="02020603050405020304" pitchFamily="18" charset="0"/>
            </a:endParaRPr>
          </a:p>
        </p:txBody>
      </p:sp>
      <p:sp>
        <p:nvSpPr>
          <p:cNvPr id="14" name="内容占位符 2"/>
          <p:cNvSpPr txBox="1">
            <a:spLocks/>
          </p:cNvSpPr>
          <p:nvPr/>
        </p:nvSpPr>
        <p:spPr bwMode="auto">
          <a:xfrm>
            <a:off x="3184304" y="5169988"/>
            <a:ext cx="5495952" cy="1063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US" altLang="zh-CN" sz="1800" b="0" dirty="0" err="1" smtClean="0"/>
              <a:t>sW</a:t>
            </a:r>
            <a:r>
              <a:rPr lang="en-US" altLang="zh-CN" sz="1800" b="0" dirty="0" smtClean="0"/>
              <a:t> (weight shift), </a:t>
            </a:r>
            <a:r>
              <a:rPr lang="en-US" altLang="zh-CN" sz="1800" b="0" dirty="0" err="1" smtClean="0"/>
              <a:t>fO</a:t>
            </a:r>
            <a:r>
              <a:rPr lang="en-US" altLang="zh-CN" sz="1800" b="0" dirty="0" smtClean="0"/>
              <a:t> (offset factor) and </a:t>
            </a:r>
            <a:r>
              <a:rPr lang="en-US" altLang="zh-CN" sz="1800" b="0" dirty="0" err="1" smtClean="0"/>
              <a:t>mWeight</a:t>
            </a:r>
            <a:r>
              <a:rPr lang="en-US" altLang="zh-CN" sz="1800" b="0" dirty="0" smtClean="0"/>
              <a:t> are to derive matrix weight w[.]</a:t>
            </a:r>
          </a:p>
          <a:p>
            <a:pPr>
              <a:lnSpc>
                <a:spcPct val="100000"/>
              </a:lnSpc>
            </a:pPr>
            <a:r>
              <a:rPr lang="en-CA" altLang="zh-CN" sz="1800" b="0" dirty="0"/>
              <a:t>fO is the absolute value of the smallest one in w</a:t>
            </a:r>
            <a:r>
              <a:rPr lang="en-CA" altLang="zh-CN" sz="1800" b="0" dirty="0" smtClean="0"/>
              <a:t>[.] to ensure </a:t>
            </a:r>
            <a:r>
              <a:rPr lang="en-CA" altLang="zh-CN" sz="1800" b="0" dirty="0" err="1" smtClean="0"/>
              <a:t>mWeight</a:t>
            </a:r>
            <a:r>
              <a:rPr lang="en-CA" altLang="zh-CN" sz="1800" b="0" dirty="0" smtClean="0"/>
              <a:t> be non-negative</a:t>
            </a:r>
            <a:endParaRPr lang="en-CA" altLang="zh-CN" sz="1800" b="0" dirty="0"/>
          </a:p>
          <a:p>
            <a:pPr>
              <a:lnSpc>
                <a:spcPct val="150000"/>
              </a:lnSpc>
            </a:pPr>
            <a:endParaRPr lang="en-US" altLang="zh-CN" sz="1800" dirty="0" smtClean="0"/>
          </a:p>
          <a:p>
            <a:pPr>
              <a:lnSpc>
                <a:spcPct val="150000"/>
              </a:lnSpc>
            </a:pPr>
            <a:endParaRPr lang="en-CA" altLang="zh-CN" sz="1800" dirty="0"/>
          </a:p>
        </p:txBody>
      </p:sp>
      <p:sp>
        <p:nvSpPr>
          <p:cNvPr id="15" name="内容占位符 2"/>
          <p:cNvSpPr txBox="1">
            <a:spLocks/>
          </p:cNvSpPr>
          <p:nvPr/>
        </p:nvSpPr>
        <p:spPr bwMode="auto">
          <a:xfrm>
            <a:off x="179335" y="543374"/>
            <a:ext cx="6321542" cy="61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dirty="0" smtClean="0"/>
              <a:t>The </a:t>
            </a:r>
            <a:r>
              <a:rPr lang="en-CA" altLang="zh-CN" sz="1800" dirty="0" smtClean="0"/>
              <a:t>input </a:t>
            </a:r>
            <a:r>
              <a:rPr lang="en-CA" altLang="zh-CN" sz="1800" dirty="0"/>
              <a:t>values p[ </a:t>
            </a:r>
            <a:r>
              <a:rPr lang="en-US" altLang="zh-CN" sz="1800" dirty="0"/>
              <a:t>i</a:t>
            </a:r>
            <a:r>
              <a:rPr lang="en-CA" altLang="zh-CN" sz="1800" dirty="0"/>
              <a:t> ]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607" y="1077202"/>
            <a:ext cx="1962089" cy="1962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矩形 16"/>
          <p:cNvSpPr/>
          <p:nvPr/>
        </p:nvSpPr>
        <p:spPr>
          <a:xfrm>
            <a:off x="2961400" y="1891988"/>
            <a:ext cx="5628556" cy="1043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b="1" dirty="0" smtClean="0">
                <a:latin typeface="Times New Roman" panose="02020603050405020304" pitchFamily="18" charset="0"/>
              </a:rPr>
              <a:t>MipSizeId=0,1case:</a:t>
            </a:r>
          </a:p>
          <a:p>
            <a:pPr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  <a:tab pos="254000" algn="l"/>
                <a:tab pos="504190" algn="l"/>
                <a:tab pos="756285" algn="l"/>
                <a:tab pos="1008380" algn="l"/>
                <a:tab pos="1260475" algn="l"/>
              </a:tabLst>
            </a:pPr>
            <a:r>
              <a:rPr lang="en-CA" altLang="zh-CN" dirty="0" smtClean="0">
                <a:latin typeface="Times New Roman" panose="02020603050405020304" pitchFamily="18" charset="0"/>
              </a:rPr>
              <a:t>p[0] </a:t>
            </a:r>
            <a:r>
              <a:rPr lang="en-CA" altLang="zh-CN" dirty="0">
                <a:latin typeface="Times New Roman" panose="02020603050405020304" pitchFamily="18" charset="0"/>
              </a:rPr>
              <a:t>=  </a:t>
            </a:r>
            <a:r>
              <a:rPr lang="en-CA" altLang="zh-CN" dirty="0" smtClean="0">
                <a:latin typeface="Times New Roman" panose="02020603050405020304" pitchFamily="18" charset="0"/>
              </a:rPr>
              <a:t>pTemp[0] </a:t>
            </a:r>
            <a:r>
              <a:rPr lang="en-CA" altLang="zh-CN" dirty="0">
                <a:latin typeface="Times New Roman" panose="02020603050405020304" pitchFamily="18" charset="0"/>
              </a:rPr>
              <a:t>− ( 1 &lt;&lt; ( BitDepthY − 1 ) ) </a:t>
            </a:r>
            <a:r>
              <a:rPr lang="en-CA" altLang="zh-CN" dirty="0" smtClean="0">
                <a:latin typeface="Times New Roman" panose="02020603050405020304" pitchFamily="18" charset="0"/>
              </a:rPr>
              <a:t>	</a:t>
            </a:r>
            <a:r>
              <a:rPr lang="en-CA" altLang="zh-CN" dirty="0">
                <a:latin typeface="Times New Roman" panose="02020603050405020304" pitchFamily="18" charset="0"/>
              </a:rPr>
              <a:t/>
            </a:r>
            <a:br>
              <a:rPr lang="en-CA" altLang="zh-CN" dirty="0">
                <a:latin typeface="Times New Roman" panose="02020603050405020304" pitchFamily="18" charset="0"/>
              </a:rPr>
            </a:br>
            <a:r>
              <a:rPr lang="en-CA" altLang="zh-CN" dirty="0" smtClean="0">
                <a:latin typeface="Times New Roman" panose="02020603050405020304" pitchFamily="18" charset="0"/>
              </a:rPr>
              <a:t>p[i ] </a:t>
            </a:r>
            <a:r>
              <a:rPr lang="en-CA" altLang="zh-CN" dirty="0">
                <a:latin typeface="Times New Roman" panose="02020603050405020304" pitchFamily="18" charset="0"/>
              </a:rPr>
              <a:t>=  </a:t>
            </a:r>
            <a:r>
              <a:rPr lang="en-CA" altLang="zh-CN" dirty="0" smtClean="0">
                <a:latin typeface="Times New Roman" panose="02020603050405020304" pitchFamily="18" charset="0"/>
              </a:rPr>
              <a:t>pTemp[i]</a:t>
            </a:r>
            <a:r>
              <a:rPr lang="en-CA" altLang="zh-CN" dirty="0">
                <a:latin typeface="Times New Roman" panose="02020603050405020304" pitchFamily="18" charset="0"/>
              </a:rPr>
              <a:t> </a:t>
            </a:r>
            <a:r>
              <a:rPr lang="en-CA" altLang="zh-CN" dirty="0" smtClean="0">
                <a:latin typeface="Times New Roman" panose="02020603050405020304" pitchFamily="18" charset="0"/>
              </a:rPr>
              <a:t>−</a:t>
            </a:r>
            <a:r>
              <a:rPr lang="en-CA" altLang="zh-CN" dirty="0">
                <a:latin typeface="Times New Roman" panose="02020603050405020304" pitchFamily="18" charset="0"/>
              </a:rPr>
              <a:t> </a:t>
            </a:r>
            <a:r>
              <a:rPr lang="en-CA" altLang="zh-CN" dirty="0" smtClean="0">
                <a:latin typeface="Times New Roman" panose="02020603050405020304" pitchFamily="18" charset="0"/>
              </a:rPr>
              <a:t> pTemp[0]    </a:t>
            </a:r>
            <a:r>
              <a:rPr lang="en-CA" altLang="zh-CN" dirty="0">
                <a:latin typeface="Times New Roman" panose="02020603050405020304" pitchFamily="18" charset="0"/>
              </a:rPr>
              <a:t>for </a:t>
            </a:r>
            <a:r>
              <a:rPr lang="en-CA" altLang="zh-CN" dirty="0" smtClean="0">
                <a:latin typeface="Times New Roman" panose="02020603050405020304" pitchFamily="18" charset="0"/>
              </a:rPr>
              <a:t>i</a:t>
            </a:r>
            <a:r>
              <a:rPr lang="en-CA" altLang="zh-CN" dirty="0">
                <a:latin typeface="Times New Roman" panose="02020603050405020304" pitchFamily="18" charset="0"/>
              </a:rPr>
              <a:t> = 1.. inSize − 1</a:t>
            </a:r>
            <a:endParaRPr lang="zh-CN" altLang="en-US" dirty="0"/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71" y="4451150"/>
            <a:ext cx="4692650" cy="2298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内容占位符 2"/>
          <p:cNvSpPr txBox="1">
            <a:spLocks/>
          </p:cNvSpPr>
          <p:nvPr/>
        </p:nvSpPr>
        <p:spPr bwMode="auto">
          <a:xfrm>
            <a:off x="100613" y="3125198"/>
            <a:ext cx="6321542" cy="612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125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b="1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1pPr>
            <a:lvl2pPr marL="386080" indent="-128905" algn="l" defTabSz="514350" rtl="0" eaLnBrk="1" fontAlgn="base" hangingPunct="1">
              <a:lnSpc>
                <a:spcPct val="100000"/>
              </a:lnSpc>
              <a:spcBef>
                <a:spcPts val="280"/>
              </a:spcBef>
              <a:spcAft>
                <a:spcPct val="0"/>
              </a:spcAft>
              <a:buFont typeface="Arial" pitchFamily="34" charset="0"/>
              <a:buChar char="─"/>
              <a:defRPr sz="1800" b="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 Unicode MS" pitchFamily="34" charset="-122"/>
              <a:buChar char="‣"/>
              <a:defRPr sz="16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dirty="0" smtClean="0"/>
              <a:t>MIP prediction</a:t>
            </a:r>
            <a:endParaRPr lang="en-CA" altLang="zh-CN" sz="18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436" y="3625689"/>
            <a:ext cx="8209524" cy="617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3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Test1 : </a:t>
            </a:r>
            <a:r>
              <a:rPr lang="en-US" altLang="zh-CN" b="1" dirty="0" err="1"/>
              <a:t>sign_change</a:t>
            </a:r>
            <a:endParaRPr lang="en-US" altLang="zh-CN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437033"/>
              </p:ext>
            </p:extLst>
          </p:nvPr>
        </p:nvGraphicFramePr>
        <p:xfrm>
          <a:off x="2334995" y="1975502"/>
          <a:ext cx="5701174" cy="12129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3834">
                  <a:extLst>
                    <a:ext uri="{9D8B030D-6E8A-4147-A177-3AD203B41FA5}">
                      <a16:colId xmlns:a16="http://schemas.microsoft.com/office/drawing/2014/main" val="3565345771"/>
                    </a:ext>
                  </a:extLst>
                </a:gridCol>
                <a:gridCol w="293070">
                  <a:extLst>
                    <a:ext uri="{9D8B030D-6E8A-4147-A177-3AD203B41FA5}">
                      <a16:colId xmlns:a16="http://schemas.microsoft.com/office/drawing/2014/main" val="1677334479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2156120665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3848669687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3647748437"/>
                    </a:ext>
                  </a:extLst>
                </a:gridCol>
                <a:gridCol w="293070">
                  <a:extLst>
                    <a:ext uri="{9D8B030D-6E8A-4147-A177-3AD203B41FA5}">
                      <a16:colId xmlns:a16="http://schemas.microsoft.com/office/drawing/2014/main" val="3610613034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1372119137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3936647669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3966713643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3677893597"/>
                    </a:ext>
                  </a:extLst>
                </a:gridCol>
                <a:gridCol w="293070">
                  <a:extLst>
                    <a:ext uri="{9D8B030D-6E8A-4147-A177-3AD203B41FA5}">
                      <a16:colId xmlns:a16="http://schemas.microsoft.com/office/drawing/2014/main" val="2707086767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2214171116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471592031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670626594"/>
                    </a:ext>
                  </a:extLst>
                </a:gridCol>
                <a:gridCol w="293070">
                  <a:extLst>
                    <a:ext uri="{9D8B030D-6E8A-4147-A177-3AD203B41FA5}">
                      <a16:colId xmlns:a16="http://schemas.microsoft.com/office/drawing/2014/main" val="1711034361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519562080"/>
                    </a:ext>
                  </a:extLst>
                </a:gridCol>
                <a:gridCol w="293755">
                  <a:extLst>
                    <a:ext uri="{9D8B030D-6E8A-4147-A177-3AD203B41FA5}">
                      <a16:colId xmlns:a16="http://schemas.microsoft.com/office/drawing/2014/main" val="1470646658"/>
                    </a:ext>
                  </a:extLst>
                </a:gridCol>
              </a:tblGrid>
              <a:tr h="24228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00" dirty="0" err="1" smtClean="0">
                          <a:effectLst/>
                          <a:latin typeface="Calibri" panose="020F0502020204030204" pitchFamily="34" charset="0"/>
                        </a:rPr>
                        <a:t>fO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modeId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361089"/>
                  </a:ext>
                </a:extLst>
              </a:tr>
              <a:tr h="2422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</a:rPr>
                        <a:t>mipSizeId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1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8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4542829"/>
                  </a:ext>
                </a:extLst>
              </a:tr>
              <a:tr h="2422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28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28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42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56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22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35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50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66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29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50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31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99876499"/>
                  </a:ext>
                </a:extLst>
              </a:tr>
              <a:tr h="2422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23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45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14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10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effectLst/>
                        </a:rPr>
                        <a:t>27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8130375"/>
                  </a:ext>
                </a:extLst>
              </a:tr>
              <a:tr h="24228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46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effectLst/>
                        </a:rPr>
                        <a:t>11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 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 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24921668"/>
                  </a:ext>
                </a:extLst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394434"/>
              </p:ext>
            </p:extLst>
          </p:nvPr>
        </p:nvGraphicFramePr>
        <p:xfrm>
          <a:off x="2334995" y="3960440"/>
          <a:ext cx="5769025" cy="138918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5781">
                  <a:extLst>
                    <a:ext uri="{9D8B030D-6E8A-4147-A177-3AD203B41FA5}">
                      <a16:colId xmlns:a16="http://schemas.microsoft.com/office/drawing/2014/main" val="3565345771"/>
                    </a:ext>
                  </a:extLst>
                </a:gridCol>
                <a:gridCol w="296558">
                  <a:extLst>
                    <a:ext uri="{9D8B030D-6E8A-4147-A177-3AD203B41FA5}">
                      <a16:colId xmlns:a16="http://schemas.microsoft.com/office/drawing/2014/main" val="1677334479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2156120665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3848669687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3647748437"/>
                    </a:ext>
                  </a:extLst>
                </a:gridCol>
                <a:gridCol w="296558">
                  <a:extLst>
                    <a:ext uri="{9D8B030D-6E8A-4147-A177-3AD203B41FA5}">
                      <a16:colId xmlns:a16="http://schemas.microsoft.com/office/drawing/2014/main" val="3610613034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1372119137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3936647669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3966713643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3677893597"/>
                    </a:ext>
                  </a:extLst>
                </a:gridCol>
                <a:gridCol w="296558">
                  <a:extLst>
                    <a:ext uri="{9D8B030D-6E8A-4147-A177-3AD203B41FA5}">
                      <a16:colId xmlns:a16="http://schemas.microsoft.com/office/drawing/2014/main" val="2707086767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2214171116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471592031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670626594"/>
                    </a:ext>
                  </a:extLst>
                </a:gridCol>
                <a:gridCol w="296558">
                  <a:extLst>
                    <a:ext uri="{9D8B030D-6E8A-4147-A177-3AD203B41FA5}">
                      <a16:colId xmlns:a16="http://schemas.microsoft.com/office/drawing/2014/main" val="1711034361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519562080"/>
                    </a:ext>
                  </a:extLst>
                </a:gridCol>
                <a:gridCol w="297251">
                  <a:extLst>
                    <a:ext uri="{9D8B030D-6E8A-4147-A177-3AD203B41FA5}">
                      <a16:colId xmlns:a16="http://schemas.microsoft.com/office/drawing/2014/main" val="1470646658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kern="100" dirty="0" err="1" smtClean="0">
                          <a:effectLst/>
                          <a:latin typeface="Calibri" panose="020F0502020204030204" pitchFamily="34" charset="0"/>
                        </a:rPr>
                        <a:t>fO</a:t>
                      </a:r>
                      <a:endParaRPr lang="zh-CN" sz="16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modeId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361089"/>
                  </a:ext>
                </a:extLst>
              </a:tr>
              <a:tr h="2778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 err="1">
                          <a:effectLst/>
                        </a:rPr>
                        <a:t>mipSizeId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 dirty="0">
                          <a:effectLst/>
                        </a:rPr>
                        <a:t>0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6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7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8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9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13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14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15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4542829"/>
                  </a:ext>
                </a:extLst>
              </a:tr>
              <a:tr h="2778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0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29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99876499"/>
                  </a:ext>
                </a:extLst>
              </a:tr>
              <a:tr h="2778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1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8130375"/>
                  </a:ext>
                </a:extLst>
              </a:tr>
              <a:tr h="277837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200" kern="100">
                          <a:effectLst/>
                        </a:rPr>
                        <a:t>2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15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46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ctr" defTabSz="51435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200" kern="1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lang="zh-CN" sz="1200" kern="1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24921668"/>
                  </a:ext>
                </a:extLst>
              </a:tr>
            </a:tbl>
          </a:graphicData>
        </a:graphic>
      </p:graphicFrame>
      <p:sp>
        <p:nvSpPr>
          <p:cNvPr id="8" name="燕尾形箭头 7"/>
          <p:cNvSpPr/>
          <p:nvPr/>
        </p:nvSpPr>
        <p:spPr>
          <a:xfrm rot="5400000">
            <a:off x="5436019" y="3458077"/>
            <a:ext cx="465236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711" y="747766"/>
            <a:ext cx="4808863" cy="49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295769" y="799923"/>
            <a:ext cx="8115978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Proposed method:</a:t>
            </a:r>
          </a:p>
          <a:p>
            <a:pPr>
              <a:spcBef>
                <a:spcPts val="600"/>
              </a:spcBef>
            </a:pP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and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12" name="矩形 11"/>
          <p:cNvSpPr/>
          <p:nvPr/>
        </p:nvSpPr>
        <p:spPr>
          <a:xfrm>
            <a:off x="1011124" y="1894407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/>
              <a:t>fO</a:t>
            </a:r>
            <a:r>
              <a:rPr lang="en-US" altLang="zh-CN" dirty="0" smtClean="0"/>
              <a:t> in VVC:</a:t>
            </a:r>
            <a:endParaRPr lang="en-CA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397881" y="3797943"/>
            <a:ext cx="18710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With </a:t>
            </a:r>
            <a:r>
              <a:rPr lang="en-US" altLang="zh-CN" dirty="0" err="1" smtClean="0"/>
              <a:t>sign_change</a:t>
            </a:r>
            <a:r>
              <a:rPr lang="en-US" altLang="zh-CN" dirty="0"/>
              <a:t>:</a:t>
            </a:r>
            <a:endParaRPr lang="en-CA" altLang="zh-CN" dirty="0"/>
          </a:p>
        </p:txBody>
      </p:sp>
      <p:sp>
        <p:nvSpPr>
          <p:cNvPr id="3" name="矩形 2"/>
          <p:cNvSpPr/>
          <p:nvPr/>
        </p:nvSpPr>
        <p:spPr>
          <a:xfrm>
            <a:off x="1552249" y="5625712"/>
            <a:ext cx="5798120" cy="7853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150000"/>
              </a:lnSpc>
            </a:pPr>
            <a:r>
              <a:rPr lang="en-US" altLang="zh-CN" dirty="0">
                <a:solidFill>
                  <a:schemeClr val="accent1"/>
                </a:solidFill>
              </a:rPr>
              <a:t>The prediction is identical with the prediction of </a:t>
            </a:r>
            <a:r>
              <a:rPr lang="en-US" altLang="zh-CN" dirty="0" smtClean="0">
                <a:solidFill>
                  <a:schemeClr val="accent1"/>
                </a:solidFill>
              </a:rPr>
              <a:t>VVC7.</a:t>
            </a:r>
            <a:r>
              <a:rPr lang="en-US" altLang="zh-CN" dirty="0">
                <a:solidFill>
                  <a:schemeClr val="accent1"/>
                </a:solidFill>
              </a:rPr>
              <a:t> The coding performance is identical with that of </a:t>
            </a:r>
            <a:r>
              <a:rPr lang="en-US" altLang="zh-CN" dirty="0" smtClean="0">
                <a:solidFill>
                  <a:schemeClr val="accent1"/>
                </a:solidFill>
              </a:rPr>
              <a:t>VTM7.0</a:t>
            </a:r>
            <a:endParaRPr lang="en-US" altLang="zh-CN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05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/>
              <a:t>Test2 : </a:t>
            </a:r>
            <a:r>
              <a:rPr lang="en-US" altLang="zh-CN" b="1" dirty="0" err="1"/>
              <a:t>sign_change</a:t>
            </a:r>
            <a:r>
              <a:rPr lang="en-US" altLang="zh-CN" b="1" dirty="0"/>
              <a:t> + </a:t>
            </a:r>
            <a:r>
              <a:rPr lang="en-US" altLang="zh-CN" b="1" dirty="0" err="1"/>
              <a:t>unified_fO</a:t>
            </a:r>
            <a:r>
              <a:rPr lang="en-US" altLang="zh-CN" b="1" dirty="0"/>
              <a:t> </a:t>
            </a:r>
            <a:endParaRPr lang="en-CA" altLang="zh-CN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3400570"/>
              </p:ext>
            </p:extLst>
          </p:nvPr>
        </p:nvGraphicFramePr>
        <p:xfrm>
          <a:off x="1863344" y="1685585"/>
          <a:ext cx="5970598" cy="11152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1274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  <a:gridCol w="306920">
                  <a:extLst>
                    <a:ext uri="{9D8B030D-6E8A-4147-A177-3AD203B41FA5}">
                      <a16:colId xmlns:a16="http://schemas.microsoft.com/office/drawing/2014/main" val="2325542688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913771564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2896739929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2336219175"/>
                    </a:ext>
                  </a:extLst>
                </a:gridCol>
                <a:gridCol w="306920">
                  <a:extLst>
                    <a:ext uri="{9D8B030D-6E8A-4147-A177-3AD203B41FA5}">
                      <a16:colId xmlns:a16="http://schemas.microsoft.com/office/drawing/2014/main" val="199884373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450546748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3553090164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1177902627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782357649"/>
                    </a:ext>
                  </a:extLst>
                </a:gridCol>
                <a:gridCol w="306920">
                  <a:extLst>
                    <a:ext uri="{9D8B030D-6E8A-4147-A177-3AD203B41FA5}">
                      <a16:colId xmlns:a16="http://schemas.microsoft.com/office/drawing/2014/main" val="1265428527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2789888679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4172976832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3905004700"/>
                    </a:ext>
                  </a:extLst>
                </a:gridCol>
                <a:gridCol w="306920">
                  <a:extLst>
                    <a:ext uri="{9D8B030D-6E8A-4147-A177-3AD203B41FA5}">
                      <a16:colId xmlns:a16="http://schemas.microsoft.com/office/drawing/2014/main" val="921448596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2599558319"/>
                    </a:ext>
                  </a:extLst>
                </a:gridCol>
                <a:gridCol w="307637">
                  <a:extLst>
                    <a:ext uri="{9D8B030D-6E8A-4147-A177-3AD203B41FA5}">
                      <a16:colId xmlns:a16="http://schemas.microsoft.com/office/drawing/2014/main" val="1178996255"/>
                    </a:ext>
                  </a:extLst>
                </a:gridCol>
              </a:tblGrid>
              <a:tr h="22305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 err="1" smtClean="0">
                          <a:effectLst/>
                          <a:latin typeface="Calibri" panose="020F0502020204030204" pitchFamily="34" charset="0"/>
                        </a:rPr>
                        <a:t>sW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modeId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  <a:tr h="2230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mipSizeId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78733884"/>
                  </a:ext>
                </a:extLst>
              </a:tr>
              <a:tr h="2230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4183515"/>
                  </a:ext>
                </a:extLst>
              </a:tr>
              <a:tr h="2230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8114767"/>
                  </a:ext>
                </a:extLst>
              </a:tr>
              <a:tr h="22305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7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4145089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165755"/>
              </p:ext>
            </p:extLst>
          </p:nvPr>
        </p:nvGraphicFramePr>
        <p:xfrm>
          <a:off x="1891992" y="2974409"/>
          <a:ext cx="5941953" cy="105463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46229">
                  <a:extLst>
                    <a:ext uri="{9D8B030D-6E8A-4147-A177-3AD203B41FA5}">
                      <a16:colId xmlns:a16="http://schemas.microsoft.com/office/drawing/2014/main" val="3565345771"/>
                    </a:ext>
                  </a:extLst>
                </a:gridCol>
                <a:gridCol w="305448">
                  <a:extLst>
                    <a:ext uri="{9D8B030D-6E8A-4147-A177-3AD203B41FA5}">
                      <a16:colId xmlns:a16="http://schemas.microsoft.com/office/drawing/2014/main" val="1677334479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2156120665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3848669687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3647748437"/>
                    </a:ext>
                  </a:extLst>
                </a:gridCol>
                <a:gridCol w="305448">
                  <a:extLst>
                    <a:ext uri="{9D8B030D-6E8A-4147-A177-3AD203B41FA5}">
                      <a16:colId xmlns:a16="http://schemas.microsoft.com/office/drawing/2014/main" val="3610613034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1372119137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3936647669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3966713643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3677893597"/>
                    </a:ext>
                  </a:extLst>
                </a:gridCol>
                <a:gridCol w="305448">
                  <a:extLst>
                    <a:ext uri="{9D8B030D-6E8A-4147-A177-3AD203B41FA5}">
                      <a16:colId xmlns:a16="http://schemas.microsoft.com/office/drawing/2014/main" val="2707086767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2214171116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471592031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670626594"/>
                    </a:ext>
                  </a:extLst>
                </a:gridCol>
                <a:gridCol w="305448">
                  <a:extLst>
                    <a:ext uri="{9D8B030D-6E8A-4147-A177-3AD203B41FA5}">
                      <a16:colId xmlns:a16="http://schemas.microsoft.com/office/drawing/2014/main" val="1711034361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519562080"/>
                    </a:ext>
                  </a:extLst>
                </a:gridCol>
                <a:gridCol w="306161">
                  <a:extLst>
                    <a:ext uri="{9D8B030D-6E8A-4147-A177-3AD203B41FA5}">
                      <a16:colId xmlns:a16="http://schemas.microsoft.com/office/drawing/2014/main" val="1470646658"/>
                    </a:ext>
                  </a:extLst>
                </a:gridCol>
              </a:tblGrid>
              <a:tr h="2103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 err="1" smtClean="0">
                          <a:effectLst/>
                          <a:latin typeface="Calibri" panose="020F0502020204030204" pitchFamily="34" charset="0"/>
                        </a:rPr>
                        <a:t>fO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modeId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361089"/>
                  </a:ext>
                </a:extLst>
              </a:tr>
              <a:tr h="2103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mipSizeId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4542829"/>
                  </a:ext>
                </a:extLst>
              </a:tr>
              <a:tr h="2103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28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28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42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35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31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99876499"/>
                  </a:ext>
                </a:extLst>
              </a:tr>
              <a:tr h="2103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45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14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10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27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8130375"/>
                  </a:ext>
                </a:extLst>
              </a:tr>
              <a:tr h="2103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46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24921668"/>
                  </a:ext>
                </a:extLst>
              </a:tr>
            </a:tbl>
          </a:graphicData>
        </a:graphic>
      </p:graphicFrame>
      <p:graphicFrame>
        <p:nvGraphicFramePr>
          <p:cNvPr id="6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4605467"/>
              </p:ext>
            </p:extLst>
          </p:nvPr>
        </p:nvGraphicFramePr>
        <p:xfrm>
          <a:off x="1821659" y="4581889"/>
          <a:ext cx="6012286" cy="1097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58614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  <a:gridCol w="309063">
                  <a:extLst>
                    <a:ext uri="{9D8B030D-6E8A-4147-A177-3AD203B41FA5}">
                      <a16:colId xmlns:a16="http://schemas.microsoft.com/office/drawing/2014/main" val="2325542688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913771564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2896739929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2336219175"/>
                    </a:ext>
                  </a:extLst>
                </a:gridCol>
                <a:gridCol w="309063">
                  <a:extLst>
                    <a:ext uri="{9D8B030D-6E8A-4147-A177-3AD203B41FA5}">
                      <a16:colId xmlns:a16="http://schemas.microsoft.com/office/drawing/2014/main" val="199884373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450546748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3553090164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1177902627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782357649"/>
                    </a:ext>
                  </a:extLst>
                </a:gridCol>
                <a:gridCol w="309063">
                  <a:extLst>
                    <a:ext uri="{9D8B030D-6E8A-4147-A177-3AD203B41FA5}">
                      <a16:colId xmlns:a16="http://schemas.microsoft.com/office/drawing/2014/main" val="1265428527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2789888679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4172976832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3905004700"/>
                    </a:ext>
                  </a:extLst>
                </a:gridCol>
                <a:gridCol w="309063">
                  <a:extLst>
                    <a:ext uri="{9D8B030D-6E8A-4147-A177-3AD203B41FA5}">
                      <a16:colId xmlns:a16="http://schemas.microsoft.com/office/drawing/2014/main" val="921448596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2599558319"/>
                    </a:ext>
                  </a:extLst>
                </a:gridCol>
                <a:gridCol w="309785">
                  <a:extLst>
                    <a:ext uri="{9D8B030D-6E8A-4147-A177-3AD203B41FA5}">
                      <a16:colId xmlns:a16="http://schemas.microsoft.com/office/drawing/2014/main" val="1178996255"/>
                    </a:ext>
                  </a:extLst>
                </a:gridCol>
              </a:tblGrid>
              <a:tr h="21958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0" kern="100" dirty="0" err="1" smtClean="0">
                          <a:effectLst/>
                          <a:latin typeface="Calibri" panose="020F0502020204030204" pitchFamily="34" charset="0"/>
                        </a:rPr>
                        <a:t>sW</a:t>
                      </a:r>
                      <a:endParaRPr lang="zh-CN" sz="1400" b="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modeId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  <a:tr h="2195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 err="1">
                          <a:effectLst/>
                        </a:rPr>
                        <a:t>mipSizeId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0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1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2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3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4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7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8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9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10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11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12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13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14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 dirty="0">
                          <a:effectLst/>
                        </a:rPr>
                        <a:t>15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78733884"/>
                  </a:ext>
                </a:extLst>
              </a:tr>
              <a:tr h="2195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0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5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4183515"/>
                  </a:ext>
                </a:extLst>
              </a:tr>
              <a:tr h="2195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1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8114767"/>
                  </a:ext>
                </a:extLst>
              </a:tr>
              <a:tr h="21958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b="0" kern="100">
                          <a:effectLst/>
                        </a:rPr>
                        <a:t>2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1" kern="1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</a:rPr>
                        <a:t>6</a:t>
                      </a:r>
                      <a:endParaRPr lang="zh-CN" sz="1200" b="1" kern="1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5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6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6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>
                          <a:effectLst/>
                        </a:rPr>
                        <a:t> </a:t>
                      </a:r>
                      <a:endParaRPr lang="zh-CN" sz="1200" b="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b="0" kern="100" dirty="0">
                          <a:effectLst/>
                        </a:rPr>
                        <a:t> </a:t>
                      </a:r>
                      <a:endParaRPr lang="zh-CN" sz="1200" b="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41450894"/>
                  </a:ext>
                </a:extLst>
              </a:tr>
            </a:tbl>
          </a:graphicData>
        </a:graphic>
      </p:graphicFrame>
      <p:sp>
        <p:nvSpPr>
          <p:cNvPr id="8" name="燕尾形箭头 7"/>
          <p:cNvSpPr/>
          <p:nvPr/>
        </p:nvSpPr>
        <p:spPr>
          <a:xfrm rot="5400000">
            <a:off x="4936898" y="4194940"/>
            <a:ext cx="359139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85576008"/>
              </p:ext>
            </p:extLst>
          </p:nvPr>
        </p:nvGraphicFramePr>
        <p:xfrm>
          <a:off x="4295458" y="5904521"/>
          <a:ext cx="1642020" cy="3803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42020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</a:tblGrid>
              <a:tr h="3803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 err="1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</a:t>
                      </a:r>
                      <a:r>
                        <a:rPr lang="en-US" altLang="zh-CN" sz="1200" kern="10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= 46 or 48</a:t>
                      </a:r>
                      <a:endParaRPr lang="zh-CN" sz="1200" kern="1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07292" y="786104"/>
            <a:ext cx="8326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Proposed method: Based on teat1, change 3 </a:t>
            </a:r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 from 7 to 6, and unify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as 46 or 48.</a:t>
            </a:r>
            <a:r>
              <a:rPr lang="en-US" altLang="zh-CN" sz="1800" dirty="0"/>
              <a:t> </a:t>
            </a: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11" name="矩形 10"/>
          <p:cNvSpPr/>
          <p:nvPr/>
        </p:nvSpPr>
        <p:spPr>
          <a:xfrm>
            <a:off x="630313" y="1667927"/>
            <a:ext cx="1233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/>
              <a:t>sW</a:t>
            </a:r>
            <a:r>
              <a:rPr lang="en-US" altLang="zh-CN" dirty="0" smtClean="0"/>
              <a:t> in VVC:</a:t>
            </a:r>
            <a:endParaRPr lang="en-CA" altLang="zh-CN" dirty="0"/>
          </a:p>
        </p:txBody>
      </p:sp>
      <p:sp>
        <p:nvSpPr>
          <p:cNvPr id="12" name="矩形 11"/>
          <p:cNvSpPr/>
          <p:nvPr/>
        </p:nvSpPr>
        <p:spPr>
          <a:xfrm>
            <a:off x="630313" y="2701529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/>
              <a:t>fO</a:t>
            </a:r>
            <a:r>
              <a:rPr lang="en-US" altLang="zh-CN" dirty="0" smtClean="0"/>
              <a:t> in VVC:</a:t>
            </a:r>
            <a:endParaRPr lang="en-CA" altLang="zh-CN" dirty="0"/>
          </a:p>
        </p:txBody>
      </p:sp>
      <p:sp>
        <p:nvSpPr>
          <p:cNvPr id="13" name="矩形 12"/>
          <p:cNvSpPr/>
          <p:nvPr/>
        </p:nvSpPr>
        <p:spPr>
          <a:xfrm>
            <a:off x="509962" y="4120046"/>
            <a:ext cx="2387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With Proposed method</a:t>
            </a:r>
            <a:r>
              <a:rPr lang="en-US" altLang="zh-CN" dirty="0" smtClean="0"/>
              <a:t> :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338312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</a:t>
            </a:r>
            <a:r>
              <a:rPr lang="en-CA" altLang="zh-CN" b="1" dirty="0" smtClean="0"/>
              <a:t>of </a:t>
            </a:r>
            <a:r>
              <a:rPr lang="en-US" altLang="zh-CN" b="1" dirty="0" smtClean="0"/>
              <a:t>Test2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294028"/>
              </p:ext>
            </p:extLst>
          </p:nvPr>
        </p:nvGraphicFramePr>
        <p:xfrm>
          <a:off x="1784839" y="888037"/>
          <a:ext cx="5618282" cy="5304502"/>
        </p:xfrm>
        <a:graphic>
          <a:graphicData uri="http://schemas.openxmlformats.org/drawingml/2006/table">
            <a:tbl>
              <a:tblPr/>
              <a:tblGrid>
                <a:gridCol w="1322897">
                  <a:extLst>
                    <a:ext uri="{9D8B030D-6E8A-4147-A177-3AD203B41FA5}">
                      <a16:colId xmlns:a16="http://schemas.microsoft.com/office/drawing/2014/main" val="3502273712"/>
                    </a:ext>
                  </a:extLst>
                </a:gridCol>
                <a:gridCol w="859077">
                  <a:extLst>
                    <a:ext uri="{9D8B030D-6E8A-4147-A177-3AD203B41FA5}">
                      <a16:colId xmlns:a16="http://schemas.microsoft.com/office/drawing/2014/main" val="2865302624"/>
                    </a:ext>
                  </a:extLst>
                </a:gridCol>
                <a:gridCol w="859077">
                  <a:extLst>
                    <a:ext uri="{9D8B030D-6E8A-4147-A177-3AD203B41FA5}">
                      <a16:colId xmlns:a16="http://schemas.microsoft.com/office/drawing/2014/main" val="2895102325"/>
                    </a:ext>
                  </a:extLst>
                </a:gridCol>
                <a:gridCol w="859077">
                  <a:extLst>
                    <a:ext uri="{9D8B030D-6E8A-4147-A177-3AD203B41FA5}">
                      <a16:colId xmlns:a16="http://schemas.microsoft.com/office/drawing/2014/main" val="566660492"/>
                    </a:ext>
                  </a:extLst>
                </a:gridCol>
                <a:gridCol w="859077">
                  <a:extLst>
                    <a:ext uri="{9D8B030D-6E8A-4147-A177-3AD203B41FA5}">
                      <a16:colId xmlns:a16="http://schemas.microsoft.com/office/drawing/2014/main" val="1843794020"/>
                    </a:ext>
                  </a:extLst>
                </a:gridCol>
                <a:gridCol w="859077">
                  <a:extLst>
                    <a:ext uri="{9D8B030D-6E8A-4147-A177-3AD203B41FA5}">
                      <a16:colId xmlns:a16="http://schemas.microsoft.com/office/drawing/2014/main" val="486554144"/>
                    </a:ext>
                  </a:extLst>
                </a:gridCol>
              </a:tblGrid>
              <a:tr h="245920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8653137"/>
                  </a:ext>
                </a:extLst>
              </a:tr>
              <a:tr h="362793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6854641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193865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987164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7907068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8301855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088354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549528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182614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362113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759657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616369"/>
                  </a:ext>
                </a:extLst>
              </a:tr>
              <a:tr h="362793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6087499"/>
                  </a:ext>
                </a:extLst>
              </a:tr>
              <a:tr h="362793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426129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501998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062046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9439201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0745880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662739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1717665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8783059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69365"/>
                  </a:ext>
                </a:extLst>
              </a:tr>
              <a:tr h="2069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30461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893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841" y="102470"/>
            <a:ext cx="8935651" cy="426739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b="1" dirty="0" smtClean="0"/>
              <a:t>Test3: </a:t>
            </a:r>
            <a:r>
              <a:rPr lang="en-US" altLang="zh-CN" b="1" dirty="0" err="1"/>
              <a:t>sign_change</a:t>
            </a:r>
            <a:r>
              <a:rPr lang="en-US" altLang="zh-CN" b="1" dirty="0"/>
              <a:t> + </a:t>
            </a:r>
            <a:r>
              <a:rPr lang="en-US" altLang="zh-CN" b="1" dirty="0" err="1"/>
              <a:t>unified_fO</a:t>
            </a:r>
            <a:r>
              <a:rPr lang="en-US" altLang="zh-CN" b="1" dirty="0"/>
              <a:t> + </a:t>
            </a:r>
            <a:r>
              <a:rPr lang="en-US" altLang="zh-CN" b="1" dirty="0" err="1"/>
              <a:t>unified_sW</a:t>
            </a:r>
            <a:endParaRPr lang="en-CA" altLang="zh-CN" b="1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9402469"/>
              </p:ext>
            </p:extLst>
          </p:nvPr>
        </p:nvGraphicFramePr>
        <p:xfrm>
          <a:off x="2233250" y="2224456"/>
          <a:ext cx="5516784" cy="11566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368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2325542688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913771564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896739929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336219175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199884373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450546748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553090164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1177902627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782357649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1265428527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789888679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4172976832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905004700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921448596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599558319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1178996255"/>
                    </a:ext>
                  </a:extLst>
                </a:gridCol>
              </a:tblGrid>
              <a:tr h="23133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 err="1" smtClean="0">
                          <a:effectLst/>
                          <a:latin typeface="Calibri" panose="020F0502020204030204" pitchFamily="34" charset="0"/>
                        </a:rPr>
                        <a:t>sW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modeId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  <a:tr h="2313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mipSizeId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7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78733884"/>
                  </a:ext>
                </a:extLst>
              </a:tr>
              <a:tr h="2313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54183515"/>
                  </a:ext>
                </a:extLst>
              </a:tr>
              <a:tr h="2313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68114767"/>
                  </a:ext>
                </a:extLst>
              </a:tr>
              <a:tr h="231335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solidFill>
                            <a:srgbClr val="000000"/>
                          </a:solidFill>
                          <a:effectLst/>
                        </a:rPr>
                        <a:t>6</a:t>
                      </a:r>
                      <a:endParaRPr lang="zh-CN" sz="1200" kern="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solidFill>
                            <a:srgbClr val="000000"/>
                          </a:solidFill>
                          <a:effectLst/>
                        </a:rPr>
                        <a:t>7</a:t>
                      </a:r>
                      <a:endParaRPr lang="zh-CN" sz="1200" kern="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741450894"/>
                  </a:ext>
                </a:extLst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2509678"/>
              </p:ext>
            </p:extLst>
          </p:nvPr>
        </p:nvGraphicFramePr>
        <p:xfrm>
          <a:off x="2233251" y="3525714"/>
          <a:ext cx="5516783" cy="11702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71367">
                  <a:extLst>
                    <a:ext uri="{9D8B030D-6E8A-4147-A177-3AD203B41FA5}">
                      <a16:colId xmlns:a16="http://schemas.microsoft.com/office/drawing/2014/main" val="3565345771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1677334479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156120665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848669687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647748437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3610613034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1372119137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936647669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966713643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3677893597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2707086767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2214171116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471592031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670626594"/>
                    </a:ext>
                  </a:extLst>
                </a:gridCol>
                <a:gridCol w="283592">
                  <a:extLst>
                    <a:ext uri="{9D8B030D-6E8A-4147-A177-3AD203B41FA5}">
                      <a16:colId xmlns:a16="http://schemas.microsoft.com/office/drawing/2014/main" val="1711034361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519562080"/>
                    </a:ext>
                  </a:extLst>
                </a:gridCol>
                <a:gridCol w="284254">
                  <a:extLst>
                    <a:ext uri="{9D8B030D-6E8A-4147-A177-3AD203B41FA5}">
                      <a16:colId xmlns:a16="http://schemas.microsoft.com/office/drawing/2014/main" val="1470646658"/>
                    </a:ext>
                  </a:extLst>
                </a:gridCol>
              </a:tblGrid>
              <a:tr h="2340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 err="1" smtClean="0">
                          <a:effectLst/>
                          <a:latin typeface="Calibri" panose="020F0502020204030204" pitchFamily="34" charset="0"/>
                        </a:rPr>
                        <a:t>fO</a:t>
                      </a:r>
                      <a:endParaRPr lang="zh-CN" sz="1400" kern="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ctr"/>
                </a:tc>
                <a:tc gridSpan="16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modeId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1361089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 err="1">
                          <a:effectLst/>
                        </a:rPr>
                        <a:t>mipSizeId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1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04542829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28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28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42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56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35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66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50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31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199876499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23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45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10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14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10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 dirty="0">
                          <a:effectLst/>
                        </a:rPr>
                        <a:t>27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58130375"/>
                  </a:ext>
                </a:extLst>
              </a:tr>
              <a:tr h="23404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15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715" marR="5715" marT="5715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19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46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16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14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GB" sz="1100" kern="100">
                          <a:effectLst/>
                        </a:rPr>
                        <a:t>11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>
                          <a:effectLst/>
                        </a:rPr>
                        <a:t> </a:t>
                      </a:r>
                      <a:endParaRPr lang="zh-CN" sz="12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1100" kern="100" dirty="0">
                          <a:effectLst/>
                        </a:rPr>
                        <a:t> 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24921668"/>
                  </a:ext>
                </a:extLst>
              </a:tr>
            </a:tbl>
          </a:graphicData>
        </a:graphic>
      </p:graphicFrame>
      <p:sp>
        <p:nvSpPr>
          <p:cNvPr id="8" name="燕尾形箭头 7"/>
          <p:cNvSpPr/>
          <p:nvPr/>
        </p:nvSpPr>
        <p:spPr>
          <a:xfrm rot="5400000">
            <a:off x="4965730" y="5025189"/>
            <a:ext cx="514354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3186386"/>
              </p:ext>
            </p:extLst>
          </p:nvPr>
        </p:nvGraphicFramePr>
        <p:xfrm>
          <a:off x="5417056" y="5587191"/>
          <a:ext cx="1069865" cy="333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865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</a:tblGrid>
              <a:tr h="3331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fO</a:t>
                      </a:r>
                      <a:r>
                        <a:rPr lang="en-US" altLang="zh-CN" sz="12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= 46 or 48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</a:tbl>
          </a:graphicData>
        </a:graphic>
      </p:graphicFrame>
      <p:graphicFrame>
        <p:nvGraphicFramePr>
          <p:cNvPr id="11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4040568"/>
              </p:ext>
            </p:extLst>
          </p:nvPr>
        </p:nvGraphicFramePr>
        <p:xfrm>
          <a:off x="4036664" y="5587191"/>
          <a:ext cx="1069865" cy="3331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865">
                  <a:extLst>
                    <a:ext uri="{9D8B030D-6E8A-4147-A177-3AD203B41FA5}">
                      <a16:colId xmlns:a16="http://schemas.microsoft.com/office/drawing/2014/main" val="1134937355"/>
                    </a:ext>
                  </a:extLst>
                </a:gridCol>
              </a:tblGrid>
              <a:tr h="3331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kern="100" dirty="0" err="1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sW</a:t>
                      </a:r>
                      <a:r>
                        <a:rPr lang="en-US" altLang="zh-CN" sz="1200" kern="100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= 5</a:t>
                      </a:r>
                      <a:endParaRPr lang="zh-CN" sz="12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618524414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817253" y="844696"/>
            <a:ext cx="8326747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dirty="0" smtClean="0"/>
              <a:t>Proposed method: Based on test1</a:t>
            </a:r>
            <a:r>
              <a:rPr lang="en-US" altLang="zh-CN" sz="1800" dirty="0"/>
              <a:t>, unify </a:t>
            </a:r>
            <a:r>
              <a:rPr lang="en-US" altLang="zh-CN" sz="1800" dirty="0" err="1" smtClean="0"/>
              <a:t>sW</a:t>
            </a:r>
            <a:r>
              <a:rPr lang="en-US" altLang="zh-CN" sz="1800" dirty="0" smtClean="0"/>
              <a:t> </a:t>
            </a:r>
            <a:r>
              <a:rPr lang="en-US" altLang="zh-CN" sz="1800" dirty="0"/>
              <a:t>as </a:t>
            </a:r>
            <a:r>
              <a:rPr lang="en-US" altLang="zh-CN" sz="1800" dirty="0" smtClean="0"/>
              <a:t>5 and unify </a:t>
            </a:r>
            <a:r>
              <a:rPr lang="en-US" altLang="zh-CN" sz="1800" dirty="0" err="1" smtClean="0"/>
              <a:t>fO</a:t>
            </a:r>
            <a:r>
              <a:rPr lang="en-US" altLang="zh-CN" sz="1800" dirty="0" smtClean="0"/>
              <a:t> as 46 or 48.</a:t>
            </a:r>
          </a:p>
          <a:p>
            <a:pPr>
              <a:spcBef>
                <a:spcPts val="600"/>
              </a:spcBef>
            </a:pPr>
            <a:r>
              <a:rPr lang="en-US" altLang="zh-CN" sz="1800" dirty="0" err="1" smtClean="0"/>
              <a:t>mWeight</a:t>
            </a:r>
            <a:r>
              <a:rPr lang="en-US" altLang="zh-CN" sz="1800" dirty="0" smtClean="0"/>
              <a:t> are changed correspondingly </a:t>
            </a:r>
            <a:endParaRPr lang="zh-CN" altLang="en-US" sz="1800" dirty="0"/>
          </a:p>
        </p:txBody>
      </p:sp>
      <p:sp>
        <p:nvSpPr>
          <p:cNvPr id="14" name="矩形 13"/>
          <p:cNvSpPr/>
          <p:nvPr/>
        </p:nvSpPr>
        <p:spPr>
          <a:xfrm>
            <a:off x="861655" y="5458656"/>
            <a:ext cx="23871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With Proposed method</a:t>
            </a:r>
            <a:r>
              <a:rPr lang="en-US" altLang="zh-CN" dirty="0" smtClean="0"/>
              <a:t> :</a:t>
            </a:r>
            <a:endParaRPr lang="en-CA" altLang="zh-CN" dirty="0"/>
          </a:p>
        </p:txBody>
      </p:sp>
      <p:sp>
        <p:nvSpPr>
          <p:cNvPr id="15" name="矩形 14"/>
          <p:cNvSpPr/>
          <p:nvPr/>
        </p:nvSpPr>
        <p:spPr>
          <a:xfrm>
            <a:off x="861655" y="2145069"/>
            <a:ext cx="12330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/>
              <a:t>sW</a:t>
            </a:r>
            <a:r>
              <a:rPr lang="en-US" altLang="zh-CN" dirty="0" smtClean="0"/>
              <a:t> in VVC:</a:t>
            </a:r>
            <a:endParaRPr lang="en-CA" altLang="zh-CN" dirty="0"/>
          </a:p>
        </p:txBody>
      </p:sp>
      <p:sp>
        <p:nvSpPr>
          <p:cNvPr id="16" name="矩形 15"/>
          <p:cNvSpPr/>
          <p:nvPr/>
        </p:nvSpPr>
        <p:spPr>
          <a:xfrm>
            <a:off x="861655" y="3381131"/>
            <a:ext cx="11544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err="1" smtClean="0"/>
              <a:t>fO</a:t>
            </a:r>
            <a:r>
              <a:rPr lang="en-US" altLang="zh-CN" dirty="0" smtClean="0"/>
              <a:t> in VVC:</a:t>
            </a:r>
            <a:endParaRPr lang="en-CA" altLang="zh-CN" dirty="0"/>
          </a:p>
        </p:txBody>
      </p:sp>
    </p:spTree>
    <p:extLst>
      <p:ext uri="{BB962C8B-B14F-4D97-AF65-F5344CB8AC3E}">
        <p14:creationId xmlns:p14="http://schemas.microsoft.com/office/powerpoint/2010/main" val="165917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 of </a:t>
            </a:r>
            <a:r>
              <a:rPr lang="en-CA" altLang="zh-CN" b="1" dirty="0" smtClean="0"/>
              <a:t>TEST3</a:t>
            </a: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0228302"/>
              </p:ext>
            </p:extLst>
          </p:nvPr>
        </p:nvGraphicFramePr>
        <p:xfrm>
          <a:off x="1925513" y="975947"/>
          <a:ext cx="5627078" cy="5262608"/>
        </p:xfrm>
        <a:graphic>
          <a:graphicData uri="http://schemas.openxmlformats.org/drawingml/2006/table">
            <a:tbl>
              <a:tblPr/>
              <a:tblGrid>
                <a:gridCol w="1324968">
                  <a:extLst>
                    <a:ext uri="{9D8B030D-6E8A-4147-A177-3AD203B41FA5}">
                      <a16:colId xmlns:a16="http://schemas.microsoft.com/office/drawing/2014/main" val="785294310"/>
                    </a:ext>
                  </a:extLst>
                </a:gridCol>
                <a:gridCol w="860422">
                  <a:extLst>
                    <a:ext uri="{9D8B030D-6E8A-4147-A177-3AD203B41FA5}">
                      <a16:colId xmlns:a16="http://schemas.microsoft.com/office/drawing/2014/main" val="4067475050"/>
                    </a:ext>
                  </a:extLst>
                </a:gridCol>
                <a:gridCol w="860422">
                  <a:extLst>
                    <a:ext uri="{9D8B030D-6E8A-4147-A177-3AD203B41FA5}">
                      <a16:colId xmlns:a16="http://schemas.microsoft.com/office/drawing/2014/main" val="3787645361"/>
                    </a:ext>
                  </a:extLst>
                </a:gridCol>
                <a:gridCol w="860422">
                  <a:extLst>
                    <a:ext uri="{9D8B030D-6E8A-4147-A177-3AD203B41FA5}">
                      <a16:colId xmlns:a16="http://schemas.microsoft.com/office/drawing/2014/main" val="1927714073"/>
                    </a:ext>
                  </a:extLst>
                </a:gridCol>
                <a:gridCol w="860422">
                  <a:extLst>
                    <a:ext uri="{9D8B030D-6E8A-4147-A177-3AD203B41FA5}">
                      <a16:colId xmlns:a16="http://schemas.microsoft.com/office/drawing/2014/main" val="3676408725"/>
                    </a:ext>
                  </a:extLst>
                </a:gridCol>
                <a:gridCol w="860422">
                  <a:extLst>
                    <a:ext uri="{9D8B030D-6E8A-4147-A177-3AD203B41FA5}">
                      <a16:colId xmlns:a16="http://schemas.microsoft.com/office/drawing/2014/main" val="4252904331"/>
                    </a:ext>
                  </a:extLst>
                </a:gridCol>
              </a:tblGrid>
              <a:tr h="243868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1208778"/>
                  </a:ext>
                </a:extLst>
              </a:tr>
              <a:tr h="35976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289470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9975995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9119115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2719201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2697593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725253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2382762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8685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519075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3830637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5354096"/>
                  </a:ext>
                </a:extLst>
              </a:tr>
              <a:tr h="35976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9229570"/>
                  </a:ext>
                </a:extLst>
              </a:tr>
              <a:tr h="359766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VTM-7.0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554529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592372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921001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8067265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7077159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150344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7546241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903691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223273"/>
                  </a:ext>
                </a:extLst>
              </a:tr>
              <a:tr h="205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65145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76141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 20"/>
          <p:cNvSpPr/>
          <p:nvPr/>
        </p:nvSpPr>
        <p:spPr>
          <a:xfrm>
            <a:off x="1044090" y="3435810"/>
            <a:ext cx="237393" cy="2965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528406" y="3433987"/>
            <a:ext cx="237393" cy="2965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976697" y="3070572"/>
            <a:ext cx="237393" cy="29652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Test3 </a:t>
            </a:r>
            <a:r>
              <a:rPr lang="en-US" altLang="zh-CN" b="1" dirty="0" err="1" smtClean="0"/>
              <a:t>sign_change</a:t>
            </a:r>
            <a:r>
              <a:rPr lang="en-US" altLang="zh-CN" b="1" dirty="0" smtClean="0"/>
              <a:t> </a:t>
            </a:r>
            <a:r>
              <a:rPr lang="en-US" altLang="zh-CN" b="1" dirty="0"/>
              <a:t>+ </a:t>
            </a:r>
            <a:r>
              <a:rPr lang="en-US" altLang="zh-CN" b="1" dirty="0" err="1"/>
              <a:t>unified_fO</a:t>
            </a:r>
            <a:r>
              <a:rPr lang="en-US" altLang="zh-CN" b="1" dirty="0"/>
              <a:t> + </a:t>
            </a:r>
            <a:r>
              <a:rPr lang="en-US" altLang="zh-CN" b="1" dirty="0" err="1"/>
              <a:t>unified_sW</a:t>
            </a:r>
            <a:endParaRPr lang="en-US" altLang="zh-CN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 3"/>
              <p:cNvSpPr/>
              <p:nvPr/>
            </p:nvSpPr>
            <p:spPr>
              <a:xfrm>
                <a:off x="416773" y="1205098"/>
                <a:ext cx="8455654" cy="765659"/>
              </a:xfrm>
              <a:prstGeom prst="rect">
                <a:avLst/>
              </a:prstGeom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predMip[ x ][ y ]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280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 sz="2800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sz="1800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 sz="180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CA" altLang="zh-CN" sz="1800" b="1" i="1">
                            <a:latin typeface="Cambria Math" panose="02040503050406030204" pitchFamily="18" charset="0"/>
                          </a:rPr>
                          <m:t>𝐦𝐖𝐞𝐢𝐠𝐡𝐭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altLang="zh-CN" sz="1800" b="0" i="0" smtClean="0">
                            <a:latin typeface="Cambria Math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x</m:t>
                        </m:r>
                        <m:r>
                          <a:rPr lang="en-US" altLang="zh-CN" sz="1800" b="0" i="0" smtClean="0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y</m:t>
                        </m:r>
                        <m:r>
                          <a:rPr lang="en-US" altLang="zh-CN" sz="1800" b="1" i="0" smtClean="0">
                            <a:latin typeface="Cambria Math"/>
                          </a:rPr>
                          <m:t>]</m:t>
                        </m:r>
                        <m:r>
                          <m:rPr>
                            <m:sty m:val="p"/>
                          </m:rPr>
                          <a:rPr lang="en-CA" altLang="zh-CN" sz="1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 ) </a:t>
                </a:r>
                <a:r>
                  <a:rPr lang="en-CA" altLang="zh-CN" sz="1800" dirty="0" smtClean="0">
                    <a:latin typeface="Times New Roman" panose="02020603050405020304" pitchFamily="18" charset="0"/>
                  </a:rPr>
                  <a:t>+oW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&gt;&gt;</a:t>
                </a:r>
                <a:r>
                  <a:rPr lang="en-CA" altLang="zh-CN" sz="1800" dirty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 </a:t>
                </a:r>
                <a:r>
                  <a:rPr lang="en-CA" altLang="zh-CN" sz="1800" b="1" dirty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sW</a:t>
                </a:r>
                <a:r>
                  <a:rPr lang="en-CA" altLang="zh-CN" sz="1800" dirty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+ pTemp[ 0 ] </a:t>
                </a:r>
                <a:endParaRPr lang="en-CA" altLang="zh-CN" sz="1800" dirty="0" smtClean="0">
                  <a:latin typeface="Times New Roman" panose="02020603050405020304" pitchFamily="18" charset="0"/>
                </a:endParaRPr>
              </a:p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</a:t>
                </a:r>
                <a:r>
                  <a:rPr lang="en-CA" altLang="zh-CN" sz="1800" dirty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( 1 &lt;&lt; ( sW − 1 ) )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 − </a:t>
                </a:r>
                <a:r>
                  <a:rPr lang="en-CA" altLang="zh-CN" sz="1800" b="1" dirty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fO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</m:t>
                        </m:r>
                        <m:r>
                          <a:rPr lang="en-CA" altLang="zh-CN" sz="1800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inSize</m:t>
                        </m:r>
                        <m:r>
                          <a:rPr lang="en-CA" altLang="zh-CN" sz="1800">
                            <a:latin typeface="Cambria Math"/>
                          </a:rPr>
                          <m:t> − 1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)</a:t>
                </a:r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" name="矩形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773" y="1205098"/>
                <a:ext cx="8455654" cy="765659"/>
              </a:xfrm>
              <a:prstGeom prst="rect">
                <a:avLst/>
              </a:prstGeom>
              <a:blipFill>
                <a:blip r:embed="rId2"/>
                <a:stretch>
                  <a:fillRect l="-504" t="-51563" r="-935" b="-86719"/>
                </a:stretch>
              </a:blipFill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燕尾形箭头 4"/>
          <p:cNvSpPr/>
          <p:nvPr/>
        </p:nvSpPr>
        <p:spPr>
          <a:xfrm rot="5400000">
            <a:off x="4069503" y="2369126"/>
            <a:ext cx="514354" cy="232756"/>
          </a:xfrm>
          <a:prstGeom prst="notch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矩形 5"/>
              <p:cNvSpPr/>
              <p:nvPr/>
            </p:nvSpPr>
            <p:spPr>
              <a:xfrm>
                <a:off x="391260" y="3000251"/>
                <a:ext cx="8455654" cy="765659"/>
              </a:xfrm>
              <a:prstGeom prst="rect">
                <a:avLst/>
              </a:prstGeom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predMip[ x ][ y ]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( ( (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2800">
                            <a:latin typeface="Cambria Math" panose="02040503050406030204" pitchFamily="18" charset="0"/>
                          </a:rPr>
                          <m:t>i</m:t>
                        </m:r>
                        <m:r>
                          <a:rPr lang="en-CA" altLang="zh-CN" sz="2800">
                            <a:latin typeface="Cambria Math" panose="02040503050406030204" pitchFamily="18" charset="0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 panose="02040503050406030204" pitchFamily="18" charset="0"/>
                          </a:rPr>
                          <m:t>inSize</m:t>
                        </m:r>
                        <m:r>
                          <a:rPr lang="en-CA" altLang="zh-CN" sz="1800" i="1">
                            <a:latin typeface="Cambria Math" panose="02040503050406030204" pitchFamily="18" charset="0"/>
                          </a:rPr>
                          <m:t> − </m:t>
                        </m:r>
                        <m:r>
                          <a:rPr lang="en-CA" altLang="zh-CN" sz="180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  <m:e>
                        <m:r>
                          <a:rPr lang="en-CA" altLang="zh-CN" sz="1800" b="1" i="1">
                            <a:latin typeface="Cambria Math" panose="02040503050406030204" pitchFamily="18" charset="0"/>
                          </a:rPr>
                          <m:t>𝐦𝐖𝐞𝐢𝐠𝐡𝐭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i="1"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  <m:r>
                          <a:rPr lang="en-US" altLang="zh-CN" sz="1800" b="0" i="0" smtClean="0">
                            <a:latin typeface="Cambria Math"/>
                          </a:rPr>
                          <m:t>[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x</m:t>
                        </m:r>
                        <m:r>
                          <a:rPr lang="en-US" altLang="zh-CN" sz="1800" b="0" i="0" smtClean="0">
                            <a:latin typeface="Cambria Math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US" altLang="zh-CN" sz="1800" b="0" i="0" smtClean="0">
                            <a:latin typeface="Cambria Math"/>
                          </a:rPr>
                          <m:t>y</m:t>
                        </m:r>
                        <m:r>
                          <a:rPr lang="en-US" altLang="zh-CN" sz="1800" b="1" i="0" smtClean="0">
                            <a:latin typeface="Cambria Math"/>
                          </a:rPr>
                          <m:t>]</m:t>
                        </m:r>
                        <m:r>
                          <m:rPr>
                            <m:sty m:val="p"/>
                          </m:rPr>
                          <a:rPr lang="en-CA" altLang="zh-CN" sz="1800" b="0" i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i</m:t>
                            </m:r>
                            <m:r>
                              <a:rPr lang="en-CA" altLang="zh-CN" sz="1800" b="0" i="0">
                                <a:solidFill>
                                  <a:schemeClr val="tx1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 ) </a:t>
                </a:r>
                <a:r>
                  <a:rPr lang="en-CA" altLang="zh-CN" sz="1800" dirty="0" smtClean="0">
                    <a:latin typeface="Times New Roman" panose="02020603050405020304" pitchFamily="18" charset="0"/>
                  </a:rPr>
                  <a:t>+oW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&gt;&gt;</a:t>
                </a:r>
                <a:r>
                  <a:rPr lang="en-CA" altLang="zh-CN" sz="1800" dirty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 </a:t>
                </a:r>
                <a:r>
                  <a:rPr lang="en-CA" altLang="zh-CN" sz="1800" b="1" dirty="0" smtClean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5</a:t>
                </a:r>
                <a:r>
                  <a:rPr lang="en-CA" altLang="zh-CN" sz="1800" dirty="0" smtClean="0">
                    <a:solidFill>
                      <a:schemeClr val="accent2">
                        <a:lumMod val="75000"/>
                      </a:schemeClr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) + pTemp[ 0 ] </a:t>
                </a:r>
                <a:endParaRPr lang="en-CA" altLang="zh-CN" sz="1800" dirty="0" smtClean="0">
                  <a:latin typeface="Times New Roman" panose="02020603050405020304" pitchFamily="18" charset="0"/>
                </a:endParaRPr>
              </a:p>
              <a:p>
                <a:r>
                  <a:rPr lang="en-CA" altLang="zh-CN" sz="1800" dirty="0" smtClean="0">
                    <a:latin typeface="Times New Roman" panose="02020603050405020304" pitchFamily="18" charset="0"/>
                  </a:rPr>
                  <a:t>oW 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= </a:t>
                </a:r>
                <a:r>
                  <a:rPr lang="en-CA" altLang="zh-CN" sz="1800" b="1" dirty="0" smtClean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16</a:t>
                </a:r>
                <a:r>
                  <a:rPr lang="en-CA" altLang="zh-CN" sz="1800" b="1" dirty="0" smtClean="0">
                    <a:latin typeface="Times New Roman" panose="02020603050405020304" pitchFamily="18" charset="0"/>
                  </a:rPr>
                  <a:t> </a:t>
                </a:r>
                <a:r>
                  <a:rPr lang="en-CA" altLang="zh-CN" sz="1800" dirty="0" smtClean="0">
                    <a:latin typeface="Times New Roman" panose="02020603050405020304" pitchFamily="18" charset="0"/>
                  </a:rPr>
                  <a:t>−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 </a:t>
                </a:r>
                <a:r>
                  <a:rPr lang="en-CA" altLang="zh-CN" sz="1800" b="1" dirty="0" smtClean="0">
                    <a:solidFill>
                      <a:srgbClr val="004C97"/>
                    </a:solidFill>
                    <a:latin typeface="Times New Roman" panose="02020603050405020304" pitchFamily="18" charset="0"/>
                  </a:rPr>
                  <a:t>48</a:t>
                </a:r>
                <a:r>
                  <a:rPr lang="en-CA" altLang="zh-CN" sz="1800" dirty="0">
                    <a:latin typeface="Times New Roman" panose="02020603050405020304" pitchFamily="18" charset="0"/>
                  </a:rPr>
                  <a:t> * (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limLoc m:val="undOvr"/>
                        <m:ctrlPr>
                          <a:rPr lang="zh-CN" altLang="zh-CN" sz="1800" i="1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</m:t>
                        </m:r>
                        <m:r>
                          <a:rPr lang="en-CA" altLang="zh-CN" sz="1800">
                            <a:latin typeface="Cambria Math"/>
                          </a:rPr>
                          <m:t> = 0</m:t>
                        </m:r>
                      </m:sub>
                      <m:sup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inSize</m:t>
                        </m:r>
                        <m:r>
                          <a:rPr lang="en-CA" altLang="zh-CN" sz="1800">
                            <a:latin typeface="Cambria Math"/>
                          </a:rPr>
                          <m:t> − 1</m:t>
                        </m:r>
                      </m:sup>
                      <m:e>
                        <m:r>
                          <m:rPr>
                            <m:sty m:val="p"/>
                          </m:rPr>
                          <a:rPr lang="en-CA" altLang="zh-CN" sz="1800">
                            <a:latin typeface="Cambria Math"/>
                          </a:rPr>
                          <m:t>p</m:t>
                        </m:r>
                        <m:d>
                          <m:dPr>
                            <m:begChr m:val="["/>
                            <m:endChr m:val="]"/>
                            <m:ctrlPr>
                              <a:rPr lang="zh-CN" altLang="zh-CN" sz="1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lang="en-CA" altLang="zh-CN" sz="1800">
                                <a:latin typeface="Cambria Math"/>
                              </a:rPr>
                              <m:t>i</m:t>
                            </m:r>
                            <m:r>
                              <a:rPr lang="en-CA" altLang="zh-CN" sz="1800">
                                <a:latin typeface="Cambria Math"/>
                              </a:rPr>
                              <m:t> </m:t>
                            </m:r>
                          </m:e>
                        </m:d>
                      </m:e>
                    </m:nary>
                  </m:oMath>
                </a14:m>
                <a:r>
                  <a:rPr lang="en-CA" altLang="zh-CN" sz="1800" dirty="0">
                    <a:latin typeface="Times New Roman" panose="02020603050405020304" pitchFamily="18" charset="0"/>
                  </a:rPr>
                  <a:t>)</a:t>
                </a:r>
                <a:endParaRPr lang="zh-CN" altLang="en-US" sz="1800" dirty="0">
                  <a:latin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矩形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260" y="3000251"/>
                <a:ext cx="8455654" cy="765659"/>
              </a:xfrm>
              <a:prstGeom prst="rect">
                <a:avLst/>
              </a:prstGeom>
              <a:blipFill>
                <a:blip r:embed="rId3"/>
                <a:stretch>
                  <a:fillRect l="-504" t="-51163" b="-85271"/>
                </a:stretch>
              </a:blipFill>
              <a:ln w="15875"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直接箭头连接符 7"/>
          <p:cNvCxnSpPr/>
          <p:nvPr/>
        </p:nvCxnSpPr>
        <p:spPr>
          <a:xfrm>
            <a:off x="7095393" y="3383080"/>
            <a:ext cx="422030" cy="20945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1765799" y="3669323"/>
            <a:ext cx="5562589" cy="18082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 bwMode="auto">
          <a:xfrm>
            <a:off x="5902182" y="5566239"/>
            <a:ext cx="261316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Remove 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two </a:t>
            </a:r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lookup 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tables</a:t>
            </a:r>
            <a:endParaRPr lang="zh-CN" altLang="en-US" dirty="0" smtClean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1231665" y="3730515"/>
            <a:ext cx="288671" cy="1737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 bwMode="auto">
          <a:xfrm>
            <a:off x="1022838" y="5566239"/>
            <a:ext cx="3672254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>
                <a:solidFill>
                  <a:schemeClr val="accent2">
                    <a:lumMod val="75000"/>
                  </a:schemeClr>
                </a:solidFill>
              </a:rPr>
              <a:t>Simplify the computational </a:t>
            </a:r>
            <a:r>
              <a:rPr lang="en-US" altLang="zh-CN" dirty="0" smtClean="0">
                <a:solidFill>
                  <a:schemeClr val="accent2">
                    <a:lumMod val="75000"/>
                  </a:schemeClr>
                </a:solidFill>
              </a:rPr>
              <a:t>complexity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507981423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20968</TotalTime>
  <Words>1162</Words>
  <Application>Microsoft Office PowerPoint</Application>
  <PresentationFormat>全屏显示(4:3)</PresentationFormat>
  <Paragraphs>806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Arial Unicode MS</vt:lpstr>
      <vt:lpstr>新細明體</vt:lpstr>
      <vt:lpstr>等线</vt:lpstr>
      <vt:lpstr>黑体</vt:lpstr>
      <vt:lpstr>宋体</vt:lpstr>
      <vt:lpstr>Aparajita</vt:lpstr>
      <vt:lpstr>Arial</vt:lpstr>
      <vt:lpstr>Arial Black</vt:lpstr>
      <vt:lpstr>Calibri</vt:lpstr>
      <vt:lpstr>Cambria Math</vt:lpstr>
      <vt:lpstr>Eras Demi ITC</vt:lpstr>
      <vt:lpstr>Times New Roman</vt:lpstr>
      <vt:lpstr>新实验室模板</vt:lpstr>
      <vt:lpstr>JVET-Q0450:  On fixed sW and fO in MIP</vt:lpstr>
      <vt:lpstr>Summary</vt:lpstr>
      <vt:lpstr>MIP in VVC</vt:lpstr>
      <vt:lpstr>Test1 : sign_change</vt:lpstr>
      <vt:lpstr>Test2 : sign_change + unified_fO </vt:lpstr>
      <vt:lpstr>Experimental results of Test2</vt:lpstr>
      <vt:lpstr>Test3: sign_change + unified_fO + unified_sW</vt:lpstr>
      <vt:lpstr>Experimental results of TEST3</vt:lpstr>
      <vt:lpstr>Test3 sign_change + unified_fO + unified_sW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wang haixin</cp:lastModifiedBy>
  <cp:revision>494</cp:revision>
  <dcterms:created xsi:type="dcterms:W3CDTF">2018-12-28T13:08:43Z</dcterms:created>
  <dcterms:modified xsi:type="dcterms:W3CDTF">2020-01-08T11:57:12Z</dcterms:modified>
</cp:coreProperties>
</file>