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6"/>
  </p:notesMasterIdLst>
  <p:handoutMasterIdLst>
    <p:handoutMasterId r:id="rId17"/>
  </p:handoutMasterIdLst>
  <p:sldIdLst>
    <p:sldId id="446" r:id="rId6"/>
    <p:sldId id="468" r:id="rId7"/>
    <p:sldId id="469" r:id="rId8"/>
    <p:sldId id="464" r:id="rId9"/>
    <p:sldId id="470" r:id="rId10"/>
    <p:sldId id="471" r:id="rId11"/>
    <p:sldId id="472" r:id="rId12"/>
    <p:sldId id="473" r:id="rId13"/>
    <p:sldId id="474" r:id="rId14"/>
    <p:sldId id="453" r:id="rId15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DEE"/>
    <a:srgbClr val="FFC7CE"/>
    <a:srgbClr val="FFCCFF"/>
    <a:srgbClr val="CB1476"/>
    <a:srgbClr val="009E8E"/>
    <a:srgbClr val="8A318E"/>
    <a:srgbClr val="8B1069"/>
    <a:srgbClr val="39B54A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44" autoAdjust="0"/>
    <p:restoredTop sz="94150" autoAdjust="0"/>
  </p:normalViewPr>
  <p:slideViewPr>
    <p:cSldViewPr snapToGrid="0">
      <p:cViewPr varScale="1">
        <p:scale>
          <a:sx n="139" d="100"/>
          <a:sy n="139" d="100"/>
        </p:scale>
        <p:origin x="636" y="120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Rennsrdfile01\sharingd\RI-ISL-VFC\Publications\JVET\2020-01-Brussels\JVET-Q0447-Encoder_Estimation_of_WP_parameters\vtm7_wpm5_FadeBlack_V23_vs_V10_m630.xlsm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ORK\STANDARDS\MPEG\20_01_Brussels\JVET-Q0447-Encoder_Estimation_of_WP_parameters\vtm7_wpm5_FadeBlack_V22_vs_V10_m630.xlsm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ORK\STANDARDS\MPEG\20_01_Brussels\JVET-Q0447-Encoder_Estimation_of_WP_parameters\vtm7_wpm5_FadeWhite_V23_vs_V10_m630.xlsm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ORK\STANDARDS\MPEG\20_01_Brussels\JVET-Q0447-Encoder_Estimation_of_WP_parameters\vtm7_wpm5_FadeWhite_V22_vs_V10_m630.xlsm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Sheet1!$B$2:$B$20</c:f>
              <c:strCache>
                <c:ptCount val="19"/>
                <c:pt idx="0">
                  <c:v>Tango2</c:v>
                </c:pt>
                <c:pt idx="1">
                  <c:v>FoodMarket4</c:v>
                </c:pt>
                <c:pt idx="2">
                  <c:v>Campfire</c:v>
                </c:pt>
                <c:pt idx="3">
                  <c:v>CatRobot1</c:v>
                </c:pt>
                <c:pt idx="4">
                  <c:v>DaylightRoad2</c:v>
                </c:pt>
                <c:pt idx="5">
                  <c:v>ParkRunning3</c:v>
                </c:pt>
                <c:pt idx="6">
                  <c:v>MarketPlace</c:v>
                </c:pt>
                <c:pt idx="7">
                  <c:v>RitualDance</c:v>
                </c:pt>
                <c:pt idx="8">
                  <c:v>Cactus</c:v>
                </c:pt>
                <c:pt idx="9">
                  <c:v>BasketballDrive</c:v>
                </c:pt>
                <c:pt idx="10">
                  <c:v>BQTerrace</c:v>
                </c:pt>
                <c:pt idx="11">
                  <c:v>BasketballDrill</c:v>
                </c:pt>
                <c:pt idx="12">
                  <c:v>BQMall</c:v>
                </c:pt>
                <c:pt idx="13">
                  <c:v>PartyScene</c:v>
                </c:pt>
                <c:pt idx="14">
                  <c:v>RaceHorses</c:v>
                </c:pt>
                <c:pt idx="15">
                  <c:v>BasketballPass</c:v>
                </c:pt>
                <c:pt idx="16">
                  <c:v>BQSquare</c:v>
                </c:pt>
                <c:pt idx="17">
                  <c:v>BlowingBubbles</c:v>
                </c:pt>
                <c:pt idx="18">
                  <c:v>RaceHorses</c:v>
                </c:pt>
              </c:strCache>
            </c:strRef>
          </c:cat>
          <c:val>
            <c:numRef>
              <c:f>Sheet1!$C$2:$C$20</c:f>
              <c:numCache>
                <c:formatCode>0.00%</c:formatCode>
                <c:ptCount val="19"/>
                <c:pt idx="0">
                  <c:v>-2.0821325994892725E-2</c:v>
                </c:pt>
                <c:pt idx="1">
                  <c:v>-9.7394574975664394E-3</c:v>
                </c:pt>
                <c:pt idx="2">
                  <c:v>-3.2462223927942624E-4</c:v>
                </c:pt>
                <c:pt idx="3">
                  <c:v>-1.7430078384582659E-3</c:v>
                </c:pt>
                <c:pt idx="4">
                  <c:v>1.4721009913110095E-4</c:v>
                </c:pt>
                <c:pt idx="5">
                  <c:v>-1.8616945743001989E-2</c:v>
                </c:pt>
                <c:pt idx="6">
                  <c:v>-2.6911856851841054E-2</c:v>
                </c:pt>
                <c:pt idx="7">
                  <c:v>-1.2013448114583491E-2</c:v>
                </c:pt>
                <c:pt idx="8">
                  <c:v>4.6898896495850551E-4</c:v>
                </c:pt>
                <c:pt idx="9">
                  <c:v>-2.6251713283950817E-2</c:v>
                </c:pt>
                <c:pt idx="10">
                  <c:v>-7.4186098289598101E-3</c:v>
                </c:pt>
                <c:pt idx="11">
                  <c:v>-2.8889873610094208E-2</c:v>
                </c:pt>
                <c:pt idx="12">
                  <c:v>-2.8404311134228588E-2</c:v>
                </c:pt>
                <c:pt idx="13">
                  <c:v>-2.2614553020672723E-2</c:v>
                </c:pt>
                <c:pt idx="14">
                  <c:v>-5.23615633468828E-2</c:v>
                </c:pt>
                <c:pt idx="15">
                  <c:v>-2.5135572945700679E-2</c:v>
                </c:pt>
                <c:pt idx="16">
                  <c:v>2.0033951709554909E-3</c:v>
                </c:pt>
                <c:pt idx="17">
                  <c:v>-1.924767163583474E-2</c:v>
                </c:pt>
                <c:pt idx="18">
                  <c:v>-5.4378073250371362E-2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AA-4C9F-B557-CA6C4F12BADB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Sheet1!$B$2:$B$20</c:f>
              <c:strCache>
                <c:ptCount val="19"/>
                <c:pt idx="0">
                  <c:v>Tango2</c:v>
                </c:pt>
                <c:pt idx="1">
                  <c:v>FoodMarket4</c:v>
                </c:pt>
                <c:pt idx="2">
                  <c:v>Campfire</c:v>
                </c:pt>
                <c:pt idx="3">
                  <c:v>CatRobot1</c:v>
                </c:pt>
                <c:pt idx="4">
                  <c:v>DaylightRoad2</c:v>
                </c:pt>
                <c:pt idx="5">
                  <c:v>ParkRunning3</c:v>
                </c:pt>
                <c:pt idx="6">
                  <c:v>MarketPlace</c:v>
                </c:pt>
                <c:pt idx="7">
                  <c:v>RitualDance</c:v>
                </c:pt>
                <c:pt idx="8">
                  <c:v>Cactus</c:v>
                </c:pt>
                <c:pt idx="9">
                  <c:v>BasketballDrive</c:v>
                </c:pt>
                <c:pt idx="10">
                  <c:v>BQTerrace</c:v>
                </c:pt>
                <c:pt idx="11">
                  <c:v>BasketballDrill</c:v>
                </c:pt>
                <c:pt idx="12">
                  <c:v>BQMall</c:v>
                </c:pt>
                <c:pt idx="13">
                  <c:v>PartyScene</c:v>
                </c:pt>
                <c:pt idx="14">
                  <c:v>RaceHorses</c:v>
                </c:pt>
                <c:pt idx="15">
                  <c:v>BasketballPass</c:v>
                </c:pt>
                <c:pt idx="16">
                  <c:v>BQSquare</c:v>
                </c:pt>
                <c:pt idx="17">
                  <c:v>BlowingBubbles</c:v>
                </c:pt>
                <c:pt idx="18">
                  <c:v>RaceHorses</c:v>
                </c:pt>
              </c:strCache>
            </c:strRef>
          </c:cat>
          <c:val>
            <c:numRef>
              <c:f>Sheet1!$D$2:$D$20</c:f>
              <c:numCache>
                <c:formatCode>0.00%</c:formatCode>
                <c:ptCount val="19"/>
                <c:pt idx="0">
                  <c:v>-5.4526915697179046E-2</c:v>
                </c:pt>
                <c:pt idx="1">
                  <c:v>6.1837425056376905E-3</c:v>
                </c:pt>
                <c:pt idx="2">
                  <c:v>-9.0430434254855641E-3</c:v>
                </c:pt>
                <c:pt idx="3">
                  <c:v>2.5143122974909504E-2</c:v>
                </c:pt>
                <c:pt idx="4">
                  <c:v>6.5334214133107471E-2</c:v>
                </c:pt>
                <c:pt idx="5">
                  <c:v>-7.473793020181474E-3</c:v>
                </c:pt>
                <c:pt idx="6">
                  <c:v>3.5762144005824226E-4</c:v>
                </c:pt>
                <c:pt idx="7">
                  <c:v>-1.2568147008522157E-2</c:v>
                </c:pt>
                <c:pt idx="8">
                  <c:v>2.6931496231316965E-2</c:v>
                </c:pt>
                <c:pt idx="9">
                  <c:v>-4.045882128878453E-2</c:v>
                </c:pt>
                <c:pt idx="10">
                  <c:v>6.102199889704174E-2</c:v>
                </c:pt>
                <c:pt idx="11">
                  <c:v>-4.8050473611232491E-2</c:v>
                </c:pt>
                <c:pt idx="12">
                  <c:v>-1.0069605432845852E-2</c:v>
                </c:pt>
                <c:pt idx="13">
                  <c:v>-1.2265242235570684E-3</c:v>
                </c:pt>
                <c:pt idx="14">
                  <c:v>-0.10651050999012712</c:v>
                </c:pt>
                <c:pt idx="15">
                  <c:v>-5.459818877477518E-2</c:v>
                </c:pt>
                <c:pt idx="16">
                  <c:v>8.0106168881900475E-2</c:v>
                </c:pt>
                <c:pt idx="17">
                  <c:v>-9.2035942828598838E-3</c:v>
                </c:pt>
                <c:pt idx="18">
                  <c:v>-0.12313067179781023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AA-4C9F-B557-CA6C4F12BADB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Sheet1!$B$2:$B$20</c:f>
              <c:strCache>
                <c:ptCount val="19"/>
                <c:pt idx="0">
                  <c:v>Tango2</c:v>
                </c:pt>
                <c:pt idx="1">
                  <c:v>FoodMarket4</c:v>
                </c:pt>
                <c:pt idx="2">
                  <c:v>Campfire</c:v>
                </c:pt>
                <c:pt idx="3">
                  <c:v>CatRobot1</c:v>
                </c:pt>
                <c:pt idx="4">
                  <c:v>DaylightRoad2</c:v>
                </c:pt>
                <c:pt idx="5">
                  <c:v>ParkRunning3</c:v>
                </c:pt>
                <c:pt idx="6">
                  <c:v>MarketPlace</c:v>
                </c:pt>
                <c:pt idx="7">
                  <c:v>RitualDance</c:v>
                </c:pt>
                <c:pt idx="8">
                  <c:v>Cactus</c:v>
                </c:pt>
                <c:pt idx="9">
                  <c:v>BasketballDrive</c:v>
                </c:pt>
                <c:pt idx="10">
                  <c:v>BQTerrace</c:v>
                </c:pt>
                <c:pt idx="11">
                  <c:v>BasketballDrill</c:v>
                </c:pt>
                <c:pt idx="12">
                  <c:v>BQMall</c:v>
                </c:pt>
                <c:pt idx="13">
                  <c:v>PartyScene</c:v>
                </c:pt>
                <c:pt idx="14">
                  <c:v>RaceHorses</c:v>
                </c:pt>
                <c:pt idx="15">
                  <c:v>BasketballPass</c:v>
                </c:pt>
                <c:pt idx="16">
                  <c:v>BQSquare</c:v>
                </c:pt>
                <c:pt idx="17">
                  <c:v>BlowingBubbles</c:v>
                </c:pt>
                <c:pt idx="18">
                  <c:v>RaceHorses</c:v>
                </c:pt>
              </c:strCache>
            </c:strRef>
          </c:cat>
          <c:val>
            <c:numRef>
              <c:f>Sheet1!$E$2:$E$20</c:f>
              <c:numCache>
                <c:formatCode>0.00%</c:formatCode>
                <c:ptCount val="19"/>
                <c:pt idx="0">
                  <c:v>-2.4618946620841409E-2</c:v>
                </c:pt>
                <c:pt idx="1">
                  <c:v>-1.3479603002349849E-3</c:v>
                </c:pt>
                <c:pt idx="2">
                  <c:v>-4.4987706606790523E-3</c:v>
                </c:pt>
                <c:pt idx="3">
                  <c:v>-2.4307797473156478E-3</c:v>
                </c:pt>
                <c:pt idx="4">
                  <c:v>0.11394031697964224</c:v>
                </c:pt>
                <c:pt idx="5">
                  <c:v>2.1233476447833466E-2</c:v>
                </c:pt>
                <c:pt idx="6">
                  <c:v>2.6475986528148976E-2</c:v>
                </c:pt>
                <c:pt idx="7">
                  <c:v>-1.3274929758506637E-2</c:v>
                </c:pt>
                <c:pt idx="8">
                  <c:v>-1.0418865218125073E-2</c:v>
                </c:pt>
                <c:pt idx="9">
                  <c:v>-4.9758442906368217E-2</c:v>
                </c:pt>
                <c:pt idx="10">
                  <c:v>6.7942490132291811E-2</c:v>
                </c:pt>
                <c:pt idx="11">
                  <c:v>-6.7019811547466834E-2</c:v>
                </c:pt>
                <c:pt idx="12">
                  <c:v>-4.4783484949856289E-2</c:v>
                </c:pt>
                <c:pt idx="13">
                  <c:v>-1.218472697133044E-3</c:v>
                </c:pt>
                <c:pt idx="14">
                  <c:v>-0.11048808305534696</c:v>
                </c:pt>
                <c:pt idx="15">
                  <c:v>-5.4885986112151119E-2</c:v>
                </c:pt>
                <c:pt idx="16">
                  <c:v>2.9212229899797659E-3</c:v>
                </c:pt>
                <c:pt idx="17">
                  <c:v>-2.3939573240824297E-2</c:v>
                </c:pt>
                <c:pt idx="18">
                  <c:v>-9.3487204317847294E-2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FAA-4C9F-B557-CA6C4F12BA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2138944"/>
        <c:axId val="522139272"/>
      </c:barChart>
      <c:catAx>
        <c:axId val="522138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2139272"/>
        <c:crosses val="autoZero"/>
        <c:auto val="1"/>
        <c:lblAlgn val="ctr"/>
        <c:lblOffset val="100"/>
        <c:noMultiLvlLbl val="0"/>
      </c:catAx>
      <c:valAx>
        <c:axId val="522139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2138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Sheet1!$B$2:$B$20</c:f>
              <c:strCache>
                <c:ptCount val="19"/>
                <c:pt idx="0">
                  <c:v>Tango2</c:v>
                </c:pt>
                <c:pt idx="1">
                  <c:v>FoodMarket4</c:v>
                </c:pt>
                <c:pt idx="2">
                  <c:v>Campfire</c:v>
                </c:pt>
                <c:pt idx="3">
                  <c:v>CatRobot1</c:v>
                </c:pt>
                <c:pt idx="4">
                  <c:v>DaylightRoad2</c:v>
                </c:pt>
                <c:pt idx="5">
                  <c:v>ParkRunning3</c:v>
                </c:pt>
                <c:pt idx="6">
                  <c:v>MarketPlace</c:v>
                </c:pt>
                <c:pt idx="7">
                  <c:v>RitualDance</c:v>
                </c:pt>
                <c:pt idx="8">
                  <c:v>Cactus</c:v>
                </c:pt>
                <c:pt idx="9">
                  <c:v>BasketballDrive</c:v>
                </c:pt>
                <c:pt idx="10">
                  <c:v>BQTerrace</c:v>
                </c:pt>
                <c:pt idx="11">
                  <c:v>BasketballDrill</c:v>
                </c:pt>
                <c:pt idx="12">
                  <c:v>BQMall</c:v>
                </c:pt>
                <c:pt idx="13">
                  <c:v>PartyScene</c:v>
                </c:pt>
                <c:pt idx="14">
                  <c:v>RaceHorses</c:v>
                </c:pt>
                <c:pt idx="15">
                  <c:v>BasketballPass</c:v>
                </c:pt>
                <c:pt idx="16">
                  <c:v>BQSquare</c:v>
                </c:pt>
                <c:pt idx="17">
                  <c:v>BlowingBubbles</c:v>
                </c:pt>
                <c:pt idx="18">
                  <c:v>RaceHorses</c:v>
                </c:pt>
              </c:strCache>
            </c:strRef>
          </c:cat>
          <c:val>
            <c:numRef>
              <c:f>Sheet1!$C$2:$C$20</c:f>
              <c:numCache>
                <c:formatCode>0.00%</c:formatCode>
                <c:ptCount val="19"/>
                <c:pt idx="0">
                  <c:v>-1.8434640301324579E-2</c:v>
                </c:pt>
                <c:pt idx="1">
                  <c:v>-5.7233487743990619E-4</c:v>
                </c:pt>
                <c:pt idx="2">
                  <c:v>1.1881764011114626E-3</c:v>
                </c:pt>
                <c:pt idx="3">
                  <c:v>-1.4911927835331573E-3</c:v>
                </c:pt>
                <c:pt idx="4">
                  <c:v>-4.9048012861019341E-4</c:v>
                </c:pt>
                <c:pt idx="5">
                  <c:v>-1.8886293487493599E-2</c:v>
                </c:pt>
                <c:pt idx="6">
                  <c:v>-2.3647907816142788E-2</c:v>
                </c:pt>
                <c:pt idx="7">
                  <c:v>-1.2175540975504107E-2</c:v>
                </c:pt>
                <c:pt idx="8">
                  <c:v>5.7931094440670794E-3</c:v>
                </c:pt>
                <c:pt idx="9">
                  <c:v>-2.2059776111513885E-2</c:v>
                </c:pt>
                <c:pt idx="10">
                  <c:v>-5.8823248208325074E-3</c:v>
                </c:pt>
                <c:pt idx="11">
                  <c:v>-2.7143853405839691E-2</c:v>
                </c:pt>
                <c:pt idx="12">
                  <c:v>-2.4645694905251259E-2</c:v>
                </c:pt>
                <c:pt idx="13">
                  <c:v>-2.1286507769974761E-2</c:v>
                </c:pt>
                <c:pt idx="14">
                  <c:v>-4.7241248679338654E-2</c:v>
                </c:pt>
                <c:pt idx="15">
                  <c:v>-2.5606967966477323E-2</c:v>
                </c:pt>
                <c:pt idx="16">
                  <c:v>-2.4873638566077494E-3</c:v>
                </c:pt>
                <c:pt idx="17">
                  <c:v>-1.9380132339082978E-2</c:v>
                </c:pt>
                <c:pt idx="18">
                  <c:v>-5.3376526853079476E-2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CC-40B4-938F-20D808FB13D2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Sheet1!$B$2:$B$20</c:f>
              <c:strCache>
                <c:ptCount val="19"/>
                <c:pt idx="0">
                  <c:v>Tango2</c:v>
                </c:pt>
                <c:pt idx="1">
                  <c:v>FoodMarket4</c:v>
                </c:pt>
                <c:pt idx="2">
                  <c:v>Campfire</c:v>
                </c:pt>
                <c:pt idx="3">
                  <c:v>CatRobot1</c:v>
                </c:pt>
                <c:pt idx="4">
                  <c:v>DaylightRoad2</c:v>
                </c:pt>
                <c:pt idx="5">
                  <c:v>ParkRunning3</c:v>
                </c:pt>
                <c:pt idx="6">
                  <c:v>MarketPlace</c:v>
                </c:pt>
                <c:pt idx="7">
                  <c:v>RitualDance</c:v>
                </c:pt>
                <c:pt idx="8">
                  <c:v>Cactus</c:v>
                </c:pt>
                <c:pt idx="9">
                  <c:v>BasketballDrive</c:v>
                </c:pt>
                <c:pt idx="10">
                  <c:v>BQTerrace</c:v>
                </c:pt>
                <c:pt idx="11">
                  <c:v>BasketballDrill</c:v>
                </c:pt>
                <c:pt idx="12">
                  <c:v>BQMall</c:v>
                </c:pt>
                <c:pt idx="13">
                  <c:v>PartyScene</c:v>
                </c:pt>
                <c:pt idx="14">
                  <c:v>RaceHorses</c:v>
                </c:pt>
                <c:pt idx="15">
                  <c:v>BasketballPass</c:v>
                </c:pt>
                <c:pt idx="16">
                  <c:v>BQSquare</c:v>
                </c:pt>
                <c:pt idx="17">
                  <c:v>BlowingBubbles</c:v>
                </c:pt>
                <c:pt idx="18">
                  <c:v>RaceHorses</c:v>
                </c:pt>
              </c:strCache>
            </c:strRef>
          </c:cat>
          <c:val>
            <c:numRef>
              <c:f>Sheet1!$D$2:$D$20</c:f>
              <c:numCache>
                <c:formatCode>0.00%</c:formatCode>
                <c:ptCount val="19"/>
                <c:pt idx="0">
                  <c:v>-8.4815577208563475E-3</c:v>
                </c:pt>
                <c:pt idx="1">
                  <c:v>-8.666079339731958E-4</c:v>
                </c:pt>
                <c:pt idx="2">
                  <c:v>1.9718811723588026E-3</c:v>
                </c:pt>
                <c:pt idx="3">
                  <c:v>9.3769585970802094E-3</c:v>
                </c:pt>
                <c:pt idx="4">
                  <c:v>-6.3905554876708681E-3</c:v>
                </c:pt>
                <c:pt idx="5">
                  <c:v>-1.126806975183503E-2</c:v>
                </c:pt>
                <c:pt idx="6">
                  <c:v>-8.7167895247243221E-3</c:v>
                </c:pt>
                <c:pt idx="7">
                  <c:v>-1.10338859043696E-2</c:v>
                </c:pt>
                <c:pt idx="8">
                  <c:v>-3.4252798100702364E-3</c:v>
                </c:pt>
                <c:pt idx="9">
                  <c:v>-2.411770116301426E-2</c:v>
                </c:pt>
                <c:pt idx="10">
                  <c:v>-7.2036799351489211E-3</c:v>
                </c:pt>
                <c:pt idx="11">
                  <c:v>-3.1839889068421723E-2</c:v>
                </c:pt>
                <c:pt idx="12">
                  <c:v>-1.4824597144255325E-2</c:v>
                </c:pt>
                <c:pt idx="13">
                  <c:v>-1.6444510342280783E-2</c:v>
                </c:pt>
                <c:pt idx="14">
                  <c:v>-4.4528453354517383E-2</c:v>
                </c:pt>
                <c:pt idx="15">
                  <c:v>-3.7319475770550725E-2</c:v>
                </c:pt>
                <c:pt idx="16">
                  <c:v>4.1284275228476996E-3</c:v>
                </c:pt>
                <c:pt idx="17">
                  <c:v>-2.292656820469241E-2</c:v>
                </c:pt>
                <c:pt idx="18">
                  <c:v>-4.686744447738711E-2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CC-40B4-938F-20D808FB13D2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Sheet1!$B$2:$B$20</c:f>
              <c:strCache>
                <c:ptCount val="19"/>
                <c:pt idx="0">
                  <c:v>Tango2</c:v>
                </c:pt>
                <c:pt idx="1">
                  <c:v>FoodMarket4</c:v>
                </c:pt>
                <c:pt idx="2">
                  <c:v>Campfire</c:v>
                </c:pt>
                <c:pt idx="3">
                  <c:v>CatRobot1</c:v>
                </c:pt>
                <c:pt idx="4">
                  <c:v>DaylightRoad2</c:v>
                </c:pt>
                <c:pt idx="5">
                  <c:v>ParkRunning3</c:v>
                </c:pt>
                <c:pt idx="6">
                  <c:v>MarketPlace</c:v>
                </c:pt>
                <c:pt idx="7">
                  <c:v>RitualDance</c:v>
                </c:pt>
                <c:pt idx="8">
                  <c:v>Cactus</c:v>
                </c:pt>
                <c:pt idx="9">
                  <c:v>BasketballDrive</c:v>
                </c:pt>
                <c:pt idx="10">
                  <c:v>BQTerrace</c:v>
                </c:pt>
                <c:pt idx="11">
                  <c:v>BasketballDrill</c:v>
                </c:pt>
                <c:pt idx="12">
                  <c:v>BQMall</c:v>
                </c:pt>
                <c:pt idx="13">
                  <c:v>PartyScene</c:v>
                </c:pt>
                <c:pt idx="14">
                  <c:v>RaceHorses</c:v>
                </c:pt>
                <c:pt idx="15">
                  <c:v>BasketballPass</c:v>
                </c:pt>
                <c:pt idx="16">
                  <c:v>BQSquare</c:v>
                </c:pt>
                <c:pt idx="17">
                  <c:v>BlowingBubbles</c:v>
                </c:pt>
                <c:pt idx="18">
                  <c:v>RaceHorses</c:v>
                </c:pt>
              </c:strCache>
            </c:strRef>
          </c:cat>
          <c:val>
            <c:numRef>
              <c:f>Sheet1!$E$2:$E$20</c:f>
              <c:numCache>
                <c:formatCode>0.00%</c:formatCode>
                <c:ptCount val="19"/>
                <c:pt idx="0">
                  <c:v>-5.3082808608292398E-3</c:v>
                </c:pt>
                <c:pt idx="1">
                  <c:v>1.2718654188027978E-2</c:v>
                </c:pt>
                <c:pt idx="2">
                  <c:v>1.1263435769579555E-3</c:v>
                </c:pt>
                <c:pt idx="3">
                  <c:v>3.1949016810737252E-3</c:v>
                </c:pt>
                <c:pt idx="4">
                  <c:v>-1.9518173814514483E-4</c:v>
                </c:pt>
                <c:pt idx="5">
                  <c:v>-1.3262005306226232E-2</c:v>
                </c:pt>
                <c:pt idx="6">
                  <c:v>-6.3529399366946127E-3</c:v>
                </c:pt>
                <c:pt idx="7">
                  <c:v>-5.9684471084747726E-3</c:v>
                </c:pt>
                <c:pt idx="8">
                  <c:v>-5.7689692560284334E-3</c:v>
                </c:pt>
                <c:pt idx="9">
                  <c:v>-1.3662320549223228E-2</c:v>
                </c:pt>
                <c:pt idx="10">
                  <c:v>-8.8573768104860395E-3</c:v>
                </c:pt>
                <c:pt idx="11">
                  <c:v>-4.3958945140148975E-3</c:v>
                </c:pt>
                <c:pt idx="12">
                  <c:v>-1.2743889334329794E-2</c:v>
                </c:pt>
                <c:pt idx="13">
                  <c:v>-1.8887903868880618E-2</c:v>
                </c:pt>
                <c:pt idx="14">
                  <c:v>-6.715795530810531E-2</c:v>
                </c:pt>
                <c:pt idx="15">
                  <c:v>-2.0334882890981065E-3</c:v>
                </c:pt>
                <c:pt idx="16">
                  <c:v>-2.9511626367465515E-3</c:v>
                </c:pt>
                <c:pt idx="17">
                  <c:v>-3.2002424406943009E-2</c:v>
                </c:pt>
                <c:pt idx="18">
                  <c:v>-6.14765996322435E-2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1CC-40B4-938F-20D808FB13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49342520"/>
        <c:axId val="649341536"/>
      </c:barChart>
      <c:catAx>
        <c:axId val="649342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341536"/>
        <c:crosses val="autoZero"/>
        <c:auto val="1"/>
        <c:lblAlgn val="ctr"/>
        <c:lblOffset val="100"/>
        <c:noMultiLvlLbl val="0"/>
      </c:catAx>
      <c:valAx>
        <c:axId val="649341536"/>
        <c:scaling>
          <c:orientation val="minMax"/>
          <c:max val="0.15000000000000002"/>
          <c:min val="-0.1500000000000000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342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197846913431124E-2"/>
          <c:y val="2.5183492366067723E-2"/>
          <c:w val="0.9112348791971473"/>
          <c:h val="0.8991288399816598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Sheet1!$B$2:$B$20</c:f>
              <c:strCache>
                <c:ptCount val="19"/>
                <c:pt idx="0">
                  <c:v>Tango2</c:v>
                </c:pt>
                <c:pt idx="1">
                  <c:v>FoodMarket4</c:v>
                </c:pt>
                <c:pt idx="2">
                  <c:v>Campfire</c:v>
                </c:pt>
                <c:pt idx="3">
                  <c:v>CatRobot1</c:v>
                </c:pt>
                <c:pt idx="4">
                  <c:v>DaylightRoad2</c:v>
                </c:pt>
                <c:pt idx="5">
                  <c:v>ParkRunning3</c:v>
                </c:pt>
                <c:pt idx="6">
                  <c:v>MarketPlace</c:v>
                </c:pt>
                <c:pt idx="7">
                  <c:v>RitualDance</c:v>
                </c:pt>
                <c:pt idx="8">
                  <c:v>Cactus</c:v>
                </c:pt>
                <c:pt idx="9">
                  <c:v>BasketballDrive</c:v>
                </c:pt>
                <c:pt idx="10">
                  <c:v>BQTerrace</c:v>
                </c:pt>
                <c:pt idx="11">
                  <c:v>BasketballDrill</c:v>
                </c:pt>
                <c:pt idx="12">
                  <c:v>BQMall</c:v>
                </c:pt>
                <c:pt idx="13">
                  <c:v>PartyScene</c:v>
                </c:pt>
                <c:pt idx="14">
                  <c:v>RaceHorses</c:v>
                </c:pt>
                <c:pt idx="15">
                  <c:v>BasketballPass</c:v>
                </c:pt>
                <c:pt idx="16">
                  <c:v>BQSquare</c:v>
                </c:pt>
                <c:pt idx="17">
                  <c:v>BlowingBubbles</c:v>
                </c:pt>
                <c:pt idx="18">
                  <c:v>RaceHorses</c:v>
                </c:pt>
              </c:strCache>
            </c:strRef>
          </c:cat>
          <c:val>
            <c:numRef>
              <c:f>Sheet1!$C$2:$C$20</c:f>
              <c:numCache>
                <c:formatCode>0.00%</c:formatCode>
                <c:ptCount val="19"/>
                <c:pt idx="0">
                  <c:v>-1.3860520175050794E-2</c:v>
                </c:pt>
                <c:pt idx="1">
                  <c:v>2.4685276365841169E-3</c:v>
                </c:pt>
                <c:pt idx="2">
                  <c:v>-3.6324128092838359E-3</c:v>
                </c:pt>
                <c:pt idx="3">
                  <c:v>-3.3909764850847957E-3</c:v>
                </c:pt>
                <c:pt idx="4">
                  <c:v>3.3044794598600102E-3</c:v>
                </c:pt>
                <c:pt idx="5">
                  <c:v>-1.06774995679777E-2</c:v>
                </c:pt>
                <c:pt idx="6">
                  <c:v>-1.7637954839691994E-2</c:v>
                </c:pt>
                <c:pt idx="7">
                  <c:v>-8.3162867371787685E-3</c:v>
                </c:pt>
                <c:pt idx="8">
                  <c:v>-4.0544653402962982E-4</c:v>
                </c:pt>
                <c:pt idx="9">
                  <c:v>-1.8309868599606482E-2</c:v>
                </c:pt>
                <c:pt idx="10">
                  <c:v>-1.6593727962982308E-2</c:v>
                </c:pt>
                <c:pt idx="11">
                  <c:v>-2.9421047179355231E-2</c:v>
                </c:pt>
                <c:pt idx="12">
                  <c:v>-2.5155860519291084E-2</c:v>
                </c:pt>
                <c:pt idx="13">
                  <c:v>-2.0578592685135733E-2</c:v>
                </c:pt>
                <c:pt idx="14">
                  <c:v>-2.9889243067218962E-2</c:v>
                </c:pt>
                <c:pt idx="15">
                  <c:v>-2.0545606455288801E-2</c:v>
                </c:pt>
                <c:pt idx="16">
                  <c:v>2.6897556112472909E-3</c:v>
                </c:pt>
                <c:pt idx="17">
                  <c:v>-1.8223025766335166E-2</c:v>
                </c:pt>
                <c:pt idx="18">
                  <c:v>-3.5658016795274805E-2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CA-490F-8434-911A2B635591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Sheet1!$B$2:$B$20</c:f>
              <c:strCache>
                <c:ptCount val="19"/>
                <c:pt idx="0">
                  <c:v>Tango2</c:v>
                </c:pt>
                <c:pt idx="1">
                  <c:v>FoodMarket4</c:v>
                </c:pt>
                <c:pt idx="2">
                  <c:v>Campfire</c:v>
                </c:pt>
                <c:pt idx="3">
                  <c:v>CatRobot1</c:v>
                </c:pt>
                <c:pt idx="4">
                  <c:v>DaylightRoad2</c:v>
                </c:pt>
                <c:pt idx="5">
                  <c:v>ParkRunning3</c:v>
                </c:pt>
                <c:pt idx="6">
                  <c:v>MarketPlace</c:v>
                </c:pt>
                <c:pt idx="7">
                  <c:v>RitualDance</c:v>
                </c:pt>
                <c:pt idx="8">
                  <c:v>Cactus</c:v>
                </c:pt>
                <c:pt idx="9">
                  <c:v>BasketballDrive</c:v>
                </c:pt>
                <c:pt idx="10">
                  <c:v>BQTerrace</c:v>
                </c:pt>
                <c:pt idx="11">
                  <c:v>BasketballDrill</c:v>
                </c:pt>
                <c:pt idx="12">
                  <c:v>BQMall</c:v>
                </c:pt>
                <c:pt idx="13">
                  <c:v>PartyScene</c:v>
                </c:pt>
                <c:pt idx="14">
                  <c:v>RaceHorses</c:v>
                </c:pt>
                <c:pt idx="15">
                  <c:v>BasketballPass</c:v>
                </c:pt>
                <c:pt idx="16">
                  <c:v>BQSquare</c:v>
                </c:pt>
                <c:pt idx="17">
                  <c:v>BlowingBubbles</c:v>
                </c:pt>
                <c:pt idx="18">
                  <c:v>RaceHorses</c:v>
                </c:pt>
              </c:strCache>
            </c:strRef>
          </c:cat>
          <c:val>
            <c:numRef>
              <c:f>Sheet1!$D$2:$D$20</c:f>
              <c:numCache>
                <c:formatCode>0.00%</c:formatCode>
                <c:ptCount val="19"/>
                <c:pt idx="0">
                  <c:v>-5.2624091804301498E-2</c:v>
                </c:pt>
                <c:pt idx="1">
                  <c:v>1.5211846875621271E-2</c:v>
                </c:pt>
                <c:pt idx="2">
                  <c:v>-1.0165477245821286E-2</c:v>
                </c:pt>
                <c:pt idx="3">
                  <c:v>2.0821697062163302E-2</c:v>
                </c:pt>
                <c:pt idx="4">
                  <c:v>6.1751321419594385E-2</c:v>
                </c:pt>
                <c:pt idx="5">
                  <c:v>-3.92394994717149E-3</c:v>
                </c:pt>
                <c:pt idx="6">
                  <c:v>3.6005611288805195E-3</c:v>
                </c:pt>
                <c:pt idx="7">
                  <c:v>-3.3256581623323234E-3</c:v>
                </c:pt>
                <c:pt idx="8">
                  <c:v>2.6137102754813624E-2</c:v>
                </c:pt>
                <c:pt idx="9">
                  <c:v>-3.7533090962829974E-2</c:v>
                </c:pt>
                <c:pt idx="10">
                  <c:v>5.4175234920182946E-2</c:v>
                </c:pt>
                <c:pt idx="11">
                  <c:v>-4.5346258548902063E-2</c:v>
                </c:pt>
                <c:pt idx="12">
                  <c:v>-2.803295535324779E-2</c:v>
                </c:pt>
                <c:pt idx="13">
                  <c:v>2.4223033148917938E-3</c:v>
                </c:pt>
                <c:pt idx="14">
                  <c:v>-0.10466176345885359</c:v>
                </c:pt>
                <c:pt idx="15">
                  <c:v>-4.1085840968891563E-2</c:v>
                </c:pt>
                <c:pt idx="16">
                  <c:v>5.4632934314852832E-2</c:v>
                </c:pt>
                <c:pt idx="17">
                  <c:v>-1.3291594468715195E-2</c:v>
                </c:pt>
                <c:pt idx="18">
                  <c:v>-9.0716616502965364E-2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CA-490F-8434-911A2B635591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Sheet1!$B$2:$B$20</c:f>
              <c:strCache>
                <c:ptCount val="19"/>
                <c:pt idx="0">
                  <c:v>Tango2</c:v>
                </c:pt>
                <c:pt idx="1">
                  <c:v>FoodMarket4</c:v>
                </c:pt>
                <c:pt idx="2">
                  <c:v>Campfire</c:v>
                </c:pt>
                <c:pt idx="3">
                  <c:v>CatRobot1</c:v>
                </c:pt>
                <c:pt idx="4">
                  <c:v>DaylightRoad2</c:v>
                </c:pt>
                <c:pt idx="5">
                  <c:v>ParkRunning3</c:v>
                </c:pt>
                <c:pt idx="6">
                  <c:v>MarketPlace</c:v>
                </c:pt>
                <c:pt idx="7">
                  <c:v>RitualDance</c:v>
                </c:pt>
                <c:pt idx="8">
                  <c:v>Cactus</c:v>
                </c:pt>
                <c:pt idx="9">
                  <c:v>BasketballDrive</c:v>
                </c:pt>
                <c:pt idx="10">
                  <c:v>BQTerrace</c:v>
                </c:pt>
                <c:pt idx="11">
                  <c:v>BasketballDrill</c:v>
                </c:pt>
                <c:pt idx="12">
                  <c:v>BQMall</c:v>
                </c:pt>
                <c:pt idx="13">
                  <c:v>PartyScene</c:v>
                </c:pt>
                <c:pt idx="14">
                  <c:v>RaceHorses</c:v>
                </c:pt>
                <c:pt idx="15">
                  <c:v>BasketballPass</c:v>
                </c:pt>
                <c:pt idx="16">
                  <c:v>BQSquare</c:v>
                </c:pt>
                <c:pt idx="17">
                  <c:v>BlowingBubbles</c:v>
                </c:pt>
                <c:pt idx="18">
                  <c:v>RaceHorses</c:v>
                </c:pt>
              </c:strCache>
            </c:strRef>
          </c:cat>
          <c:val>
            <c:numRef>
              <c:f>Sheet1!$E$2:$E$20</c:f>
              <c:numCache>
                <c:formatCode>0.00%</c:formatCode>
                <c:ptCount val="19"/>
                <c:pt idx="0">
                  <c:v>-1.7506635402171011E-2</c:v>
                </c:pt>
                <c:pt idx="1">
                  <c:v>-7.7602015205721075E-3</c:v>
                </c:pt>
                <c:pt idx="2">
                  <c:v>-1.0003839616475441E-2</c:v>
                </c:pt>
                <c:pt idx="3">
                  <c:v>1.2096768191585117E-3</c:v>
                </c:pt>
                <c:pt idx="4">
                  <c:v>0.11094245804156233</c:v>
                </c:pt>
                <c:pt idx="5">
                  <c:v>2.6993750507458447E-2</c:v>
                </c:pt>
                <c:pt idx="6">
                  <c:v>9.8329608844431871E-3</c:v>
                </c:pt>
                <c:pt idx="7">
                  <c:v>-6.6705257105785787E-3</c:v>
                </c:pt>
                <c:pt idx="8">
                  <c:v>-8.7690480042441621E-3</c:v>
                </c:pt>
                <c:pt idx="9">
                  <c:v>-4.4991869442807531E-2</c:v>
                </c:pt>
                <c:pt idx="10">
                  <c:v>5.207189291726011E-2</c:v>
                </c:pt>
                <c:pt idx="11">
                  <c:v>-6.6643978669382875E-2</c:v>
                </c:pt>
                <c:pt idx="12">
                  <c:v>-4.466947021338763E-2</c:v>
                </c:pt>
                <c:pt idx="13">
                  <c:v>-5.2035015722663447E-3</c:v>
                </c:pt>
                <c:pt idx="14">
                  <c:v>-8.8047912530310746E-2</c:v>
                </c:pt>
                <c:pt idx="15">
                  <c:v>-7.0883220951430181E-2</c:v>
                </c:pt>
                <c:pt idx="16">
                  <c:v>-1.8320905388291564E-4</c:v>
                </c:pt>
                <c:pt idx="17">
                  <c:v>-6.9059601084062727E-3</c:v>
                </c:pt>
                <c:pt idx="18">
                  <c:v>-8.1450275415568374E-2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CA-490F-8434-911A2B6355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13175232"/>
        <c:axId val="713175560"/>
      </c:barChart>
      <c:catAx>
        <c:axId val="713175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3175560"/>
        <c:crosses val="autoZero"/>
        <c:auto val="1"/>
        <c:lblAlgn val="ctr"/>
        <c:lblOffset val="100"/>
        <c:noMultiLvlLbl val="0"/>
      </c:catAx>
      <c:valAx>
        <c:axId val="713175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3175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Sheet1!$B$2:$B$20</c:f>
              <c:strCache>
                <c:ptCount val="19"/>
                <c:pt idx="0">
                  <c:v>Tango2</c:v>
                </c:pt>
                <c:pt idx="1">
                  <c:v>FoodMarket4</c:v>
                </c:pt>
                <c:pt idx="2">
                  <c:v>Campfire</c:v>
                </c:pt>
                <c:pt idx="3">
                  <c:v>CatRobot1</c:v>
                </c:pt>
                <c:pt idx="4">
                  <c:v>DaylightRoad2</c:v>
                </c:pt>
                <c:pt idx="5">
                  <c:v>ParkRunning3</c:v>
                </c:pt>
                <c:pt idx="6">
                  <c:v>MarketPlace</c:v>
                </c:pt>
                <c:pt idx="7">
                  <c:v>RitualDance</c:v>
                </c:pt>
                <c:pt idx="8">
                  <c:v>Cactus</c:v>
                </c:pt>
                <c:pt idx="9">
                  <c:v>BasketballDrive</c:v>
                </c:pt>
                <c:pt idx="10">
                  <c:v>BQTerrace</c:v>
                </c:pt>
                <c:pt idx="11">
                  <c:v>BasketballDrill</c:v>
                </c:pt>
                <c:pt idx="12">
                  <c:v>BQMall</c:v>
                </c:pt>
                <c:pt idx="13">
                  <c:v>PartyScene</c:v>
                </c:pt>
                <c:pt idx="14">
                  <c:v>RaceHorses</c:v>
                </c:pt>
                <c:pt idx="15">
                  <c:v>BasketballPass</c:v>
                </c:pt>
                <c:pt idx="16">
                  <c:v>BQSquare</c:v>
                </c:pt>
                <c:pt idx="17">
                  <c:v>BlowingBubbles</c:v>
                </c:pt>
                <c:pt idx="18">
                  <c:v>RaceHorses</c:v>
                </c:pt>
              </c:strCache>
            </c:strRef>
          </c:cat>
          <c:val>
            <c:numRef>
              <c:f>Sheet1!$C$2:$C$20</c:f>
              <c:numCache>
                <c:formatCode>0.00%</c:formatCode>
                <c:ptCount val="19"/>
                <c:pt idx="0">
                  <c:v>-9.8110429487963113E-3</c:v>
                </c:pt>
                <c:pt idx="1">
                  <c:v>3.5484773004990089E-3</c:v>
                </c:pt>
                <c:pt idx="2">
                  <c:v>-2.1109371290494172E-3</c:v>
                </c:pt>
                <c:pt idx="3">
                  <c:v>-1.8784188981632033E-3</c:v>
                </c:pt>
                <c:pt idx="4">
                  <c:v>4.4451608548983224E-3</c:v>
                </c:pt>
                <c:pt idx="5">
                  <c:v>-1.0616262599629445E-2</c:v>
                </c:pt>
                <c:pt idx="6">
                  <c:v>-1.3784737784703016E-2</c:v>
                </c:pt>
                <c:pt idx="7">
                  <c:v>-6.9262939356991016E-3</c:v>
                </c:pt>
                <c:pt idx="8">
                  <c:v>7.107996232362801E-4</c:v>
                </c:pt>
                <c:pt idx="9">
                  <c:v>-1.5112340515565093E-2</c:v>
                </c:pt>
                <c:pt idx="10">
                  <c:v>-1.3671929311350861E-2</c:v>
                </c:pt>
                <c:pt idx="11">
                  <c:v>-2.8376413454781368E-2</c:v>
                </c:pt>
                <c:pt idx="12">
                  <c:v>-2.3838152225682752E-2</c:v>
                </c:pt>
                <c:pt idx="13">
                  <c:v>-2.0758728678118343E-2</c:v>
                </c:pt>
                <c:pt idx="14">
                  <c:v>-2.6363385095598213E-2</c:v>
                </c:pt>
                <c:pt idx="15">
                  <c:v>-2.2556099898883186E-2</c:v>
                </c:pt>
                <c:pt idx="16">
                  <c:v>-2.4818559489249159E-3</c:v>
                </c:pt>
                <c:pt idx="17">
                  <c:v>-2.1671079188352427E-2</c:v>
                </c:pt>
                <c:pt idx="18">
                  <c:v>-3.634199568063412E-2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6A-4C31-A551-7537F8A89DB5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Sheet1!$B$2:$B$20</c:f>
              <c:strCache>
                <c:ptCount val="19"/>
                <c:pt idx="0">
                  <c:v>Tango2</c:v>
                </c:pt>
                <c:pt idx="1">
                  <c:v>FoodMarket4</c:v>
                </c:pt>
                <c:pt idx="2">
                  <c:v>Campfire</c:v>
                </c:pt>
                <c:pt idx="3">
                  <c:v>CatRobot1</c:v>
                </c:pt>
                <c:pt idx="4">
                  <c:v>DaylightRoad2</c:v>
                </c:pt>
                <c:pt idx="5">
                  <c:v>ParkRunning3</c:v>
                </c:pt>
                <c:pt idx="6">
                  <c:v>MarketPlace</c:v>
                </c:pt>
                <c:pt idx="7">
                  <c:v>RitualDance</c:v>
                </c:pt>
                <c:pt idx="8">
                  <c:v>Cactus</c:v>
                </c:pt>
                <c:pt idx="9">
                  <c:v>BasketballDrive</c:v>
                </c:pt>
                <c:pt idx="10">
                  <c:v>BQTerrace</c:v>
                </c:pt>
                <c:pt idx="11">
                  <c:v>BasketballDrill</c:v>
                </c:pt>
                <c:pt idx="12">
                  <c:v>BQMall</c:v>
                </c:pt>
                <c:pt idx="13">
                  <c:v>PartyScene</c:v>
                </c:pt>
                <c:pt idx="14">
                  <c:v>RaceHorses</c:v>
                </c:pt>
                <c:pt idx="15">
                  <c:v>BasketballPass</c:v>
                </c:pt>
                <c:pt idx="16">
                  <c:v>BQSquare</c:v>
                </c:pt>
                <c:pt idx="17">
                  <c:v>BlowingBubbles</c:v>
                </c:pt>
                <c:pt idx="18">
                  <c:v>RaceHorses</c:v>
                </c:pt>
              </c:strCache>
            </c:strRef>
          </c:cat>
          <c:val>
            <c:numRef>
              <c:f>Sheet1!$D$2:$D$20</c:f>
              <c:numCache>
                <c:formatCode>0.00%</c:formatCode>
                <c:ptCount val="19"/>
                <c:pt idx="0">
                  <c:v>8.1451249868824682E-4</c:v>
                </c:pt>
                <c:pt idx="1">
                  <c:v>1.342884487615903E-2</c:v>
                </c:pt>
                <c:pt idx="2">
                  <c:v>5.6278534160858484E-4</c:v>
                </c:pt>
                <c:pt idx="3">
                  <c:v>5.109006969015617E-3</c:v>
                </c:pt>
                <c:pt idx="4">
                  <c:v>2.9790701859651048E-3</c:v>
                </c:pt>
                <c:pt idx="5">
                  <c:v>-8.169990706644481E-3</c:v>
                </c:pt>
                <c:pt idx="6">
                  <c:v>-2.1828763784899063E-3</c:v>
                </c:pt>
                <c:pt idx="7">
                  <c:v>-7.7683736772663492E-3</c:v>
                </c:pt>
                <c:pt idx="8">
                  <c:v>-8.3259203215466648E-3</c:v>
                </c:pt>
                <c:pt idx="9">
                  <c:v>-1.712504501965717E-2</c:v>
                </c:pt>
                <c:pt idx="10">
                  <c:v>-2.4623831004991992E-2</c:v>
                </c:pt>
                <c:pt idx="11">
                  <c:v>-1.6241511839949707E-2</c:v>
                </c:pt>
                <c:pt idx="12">
                  <c:v>-2.1264159450364528E-2</c:v>
                </c:pt>
                <c:pt idx="13">
                  <c:v>-1.472300531988846E-2</c:v>
                </c:pt>
                <c:pt idx="14">
                  <c:v>-4.4271101697465509E-2</c:v>
                </c:pt>
                <c:pt idx="15">
                  <c:v>-1.6222781603543179E-2</c:v>
                </c:pt>
                <c:pt idx="16">
                  <c:v>-1.1833191120096176E-2</c:v>
                </c:pt>
                <c:pt idx="17">
                  <c:v>-1.1401245945607763E-2</c:v>
                </c:pt>
                <c:pt idx="18">
                  <c:v>-2.6489227351256139E-2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6A-4C31-A551-7537F8A89DB5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Sheet1!$B$2:$B$20</c:f>
              <c:strCache>
                <c:ptCount val="19"/>
                <c:pt idx="0">
                  <c:v>Tango2</c:v>
                </c:pt>
                <c:pt idx="1">
                  <c:v>FoodMarket4</c:v>
                </c:pt>
                <c:pt idx="2">
                  <c:v>Campfire</c:v>
                </c:pt>
                <c:pt idx="3">
                  <c:v>CatRobot1</c:v>
                </c:pt>
                <c:pt idx="4">
                  <c:v>DaylightRoad2</c:v>
                </c:pt>
                <c:pt idx="5">
                  <c:v>ParkRunning3</c:v>
                </c:pt>
                <c:pt idx="6">
                  <c:v>MarketPlace</c:v>
                </c:pt>
                <c:pt idx="7">
                  <c:v>RitualDance</c:v>
                </c:pt>
                <c:pt idx="8">
                  <c:v>Cactus</c:v>
                </c:pt>
                <c:pt idx="9">
                  <c:v>BasketballDrive</c:v>
                </c:pt>
                <c:pt idx="10">
                  <c:v>BQTerrace</c:v>
                </c:pt>
                <c:pt idx="11">
                  <c:v>BasketballDrill</c:v>
                </c:pt>
                <c:pt idx="12">
                  <c:v>BQMall</c:v>
                </c:pt>
                <c:pt idx="13">
                  <c:v>PartyScene</c:v>
                </c:pt>
                <c:pt idx="14">
                  <c:v>RaceHorses</c:v>
                </c:pt>
                <c:pt idx="15">
                  <c:v>BasketballPass</c:v>
                </c:pt>
                <c:pt idx="16">
                  <c:v>BQSquare</c:v>
                </c:pt>
                <c:pt idx="17">
                  <c:v>BlowingBubbles</c:v>
                </c:pt>
                <c:pt idx="18">
                  <c:v>RaceHorses</c:v>
                </c:pt>
              </c:strCache>
            </c:strRef>
          </c:cat>
          <c:val>
            <c:numRef>
              <c:f>Sheet1!$E$2:$E$20</c:f>
              <c:numCache>
                <c:formatCode>0.00%</c:formatCode>
                <c:ptCount val="19"/>
                <c:pt idx="0">
                  <c:v>-3.6228966322547906E-3</c:v>
                </c:pt>
                <c:pt idx="1">
                  <c:v>1.3434374208839195E-2</c:v>
                </c:pt>
                <c:pt idx="2">
                  <c:v>-4.2497026975221175E-3</c:v>
                </c:pt>
                <c:pt idx="3">
                  <c:v>5.1078057889470951E-3</c:v>
                </c:pt>
                <c:pt idx="4">
                  <c:v>2.3814197435225726E-3</c:v>
                </c:pt>
                <c:pt idx="5">
                  <c:v>-6.9855900318503972E-3</c:v>
                </c:pt>
                <c:pt idx="6">
                  <c:v>-2.1119516648283487E-2</c:v>
                </c:pt>
                <c:pt idx="7">
                  <c:v>4.3566960677356992E-3</c:v>
                </c:pt>
                <c:pt idx="8">
                  <c:v>-2.465376751385806E-3</c:v>
                </c:pt>
                <c:pt idx="9">
                  <c:v>-3.7572746981199279E-3</c:v>
                </c:pt>
                <c:pt idx="10">
                  <c:v>-2.2664803650613186E-2</c:v>
                </c:pt>
                <c:pt idx="11">
                  <c:v>-1.4633226451790993E-2</c:v>
                </c:pt>
                <c:pt idx="12">
                  <c:v>-1.665644210806061E-2</c:v>
                </c:pt>
                <c:pt idx="13">
                  <c:v>-2.0703284985090109E-2</c:v>
                </c:pt>
                <c:pt idx="14">
                  <c:v>-4.5621215153108019E-2</c:v>
                </c:pt>
                <c:pt idx="15">
                  <c:v>-8.1528509991841691E-3</c:v>
                </c:pt>
                <c:pt idx="16">
                  <c:v>1.0512542792751045E-3</c:v>
                </c:pt>
                <c:pt idx="17">
                  <c:v>-2.1790328035072082E-2</c:v>
                </c:pt>
                <c:pt idx="18">
                  <c:v>-4.8803261780570151E-2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B6A-4C31-A551-7537F8A89D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37715904"/>
        <c:axId val="437716232"/>
      </c:barChart>
      <c:catAx>
        <c:axId val="437715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7716232"/>
        <c:crosses val="autoZero"/>
        <c:auto val="1"/>
        <c:lblAlgn val="ctr"/>
        <c:lblOffset val="100"/>
        <c:noMultiLvlLbl val="0"/>
      </c:catAx>
      <c:valAx>
        <c:axId val="437716232"/>
        <c:scaling>
          <c:orientation val="minMax"/>
          <c:max val="0.15000000000000002"/>
          <c:min val="-0.1500000000000000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7715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1/7/2020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48788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image" Target="../media/image4.emf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  <p:sldLayoutId id="2147483777" r:id="rId1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425741" y="380282"/>
            <a:ext cx="7944536" cy="3437814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panose="020B0502020202020204" pitchFamily="34" charset="0"/>
              </a:rPr>
              <a:t>JVET-Q0447: </a:t>
            </a:r>
          </a:p>
          <a:p>
            <a:r>
              <a:rPr lang="en-US" sz="3600" dirty="0">
                <a:latin typeface="Century Gothic" panose="020B0502020202020204" pitchFamily="34" charset="0"/>
              </a:rPr>
              <a:t>Encoder estimation of Weighted-Prediction parameters</a:t>
            </a:r>
            <a:endParaRPr lang="en-US" sz="2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r>
              <a:rPr lang="en-US" sz="1050" dirty="0">
                <a:latin typeface="Century Gothic" panose="020B0502020202020204" pitchFamily="34" charset="0"/>
              </a:rPr>
              <a:t>P. Bordes, T. Poirier, F. Le-</a:t>
            </a:r>
            <a:r>
              <a:rPr lang="en-US" sz="1050" dirty="0" err="1">
                <a:latin typeface="Century Gothic" panose="020B0502020202020204" pitchFamily="34" charset="0"/>
              </a:rPr>
              <a:t>Léannec</a:t>
            </a:r>
            <a:endParaRPr lang="en-US" sz="105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7920350" cy="3009909"/>
          </a:xfrm>
        </p:spPr>
        <p:txBody>
          <a:bodyPr/>
          <a:lstStyle/>
          <a:p>
            <a:r>
              <a:rPr lang="en-US" b="1" dirty="0"/>
              <a:t>Conclusion</a:t>
            </a:r>
            <a:endParaRPr lang="en-US" b="1" u="sng" dirty="0"/>
          </a:p>
          <a:p>
            <a:pPr lvl="1"/>
            <a:r>
              <a:rPr lang="en-US" dirty="0"/>
              <a:t>Proposal to modify histogram-based methods (2,3,4):</a:t>
            </a:r>
          </a:p>
          <a:p>
            <a:pPr lvl="1"/>
            <a:r>
              <a:rPr lang="en-US" dirty="0"/>
              <a:t>Method-A:</a:t>
            </a:r>
          </a:p>
          <a:p>
            <a:pPr lvl="2"/>
            <a:r>
              <a:rPr lang="en-US" sz="1100" dirty="0"/>
              <a:t>Use histogram-distortion for WP parameters refinement and selection of best WP parameters</a:t>
            </a:r>
          </a:p>
          <a:p>
            <a:pPr lvl="1"/>
            <a:r>
              <a:rPr lang="en-US" dirty="0"/>
              <a:t>Method-B: </a:t>
            </a:r>
          </a:p>
          <a:p>
            <a:pPr lvl="2"/>
            <a:r>
              <a:rPr lang="en-US" sz="1100" dirty="0" err="1"/>
              <a:t>Luma</a:t>
            </a:r>
            <a:r>
              <a:rPr lang="en-US" sz="1100" dirty="0"/>
              <a:t>: use method-A</a:t>
            </a:r>
          </a:p>
          <a:p>
            <a:pPr lvl="2"/>
            <a:r>
              <a:rPr lang="en-US" sz="1100" dirty="0"/>
              <a:t>Chroma: use method-1 (AC/DC algorithm and SAD)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FDF0187-09DE-4FC7-A9D2-4C9DEE22F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631825"/>
          </a:xfrm>
        </p:spPr>
        <p:txBody>
          <a:bodyPr/>
          <a:lstStyle/>
          <a:p>
            <a:pPr algn="l"/>
            <a:r>
              <a:rPr lang="en-US" sz="2400" dirty="0"/>
              <a:t>Estimation of WP parameters (encoder)	     </a:t>
            </a:r>
            <a:r>
              <a:rPr lang="en-US" sz="2000" dirty="0"/>
              <a:t>JVET-Q0447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3694225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Estimation of WP parameters (encoder)	     </a:t>
            </a:r>
            <a:r>
              <a:rPr lang="en-US" sz="2000" dirty="0"/>
              <a:t>JVET-Q0447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610D2B0-D19B-4BFC-BC34-0295370DF5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1397" y="635182"/>
            <a:ext cx="3575824" cy="390426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29B1941-E554-46E6-9E4C-49AD05027D1C}"/>
              </a:ext>
            </a:extLst>
          </p:cNvPr>
          <p:cNvSpPr txBox="1"/>
          <p:nvPr/>
        </p:nvSpPr>
        <p:spPr>
          <a:xfrm>
            <a:off x="373335" y="743415"/>
            <a:ext cx="4446172" cy="39241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hangingPunct="0">
              <a:spcAft>
                <a:spcPts val="600"/>
              </a:spcAft>
            </a:pPr>
            <a:r>
              <a:rPr lang="en-CA" b="1" dirty="0">
                <a:solidFill>
                  <a:srgbClr val="00B0F0"/>
                </a:solidFill>
              </a:rPr>
              <a:t>•</a:t>
            </a:r>
            <a:r>
              <a:rPr lang="en-CA" b="1" dirty="0"/>
              <a:t> 2 methods use </a:t>
            </a:r>
            <a:r>
              <a:rPr lang="en-CA" b="1" u="sng" dirty="0"/>
              <a:t>AC and DC</a:t>
            </a:r>
            <a:r>
              <a:rPr lang="en-CA" dirty="0"/>
              <a:t> of the ORIG &amp; REF pic. to derive WP parameters:</a:t>
            </a:r>
          </a:p>
          <a:p>
            <a:pPr hangingPunct="0">
              <a:spcAft>
                <a:spcPts val="600"/>
              </a:spcAft>
            </a:pPr>
            <a:r>
              <a:rPr lang="en-CA" i="1" dirty="0"/>
              <a:t>           w</a:t>
            </a:r>
            <a:r>
              <a:rPr lang="en-CA" dirty="0"/>
              <a:t> = </a:t>
            </a:r>
            <a:r>
              <a:rPr lang="en-CA" dirty="0" err="1"/>
              <a:t>AC</a:t>
            </a:r>
            <a:r>
              <a:rPr lang="en-CA" baseline="-25000" dirty="0" err="1"/>
              <a:t>orig</a:t>
            </a:r>
            <a:r>
              <a:rPr lang="en-CA" dirty="0"/>
              <a:t> / </a:t>
            </a:r>
            <a:r>
              <a:rPr lang="en-CA" dirty="0" err="1"/>
              <a:t>AC</a:t>
            </a:r>
            <a:r>
              <a:rPr lang="en-CA" baseline="-25000" dirty="0" err="1"/>
              <a:t>ref</a:t>
            </a:r>
            <a:r>
              <a:rPr lang="en-CA" dirty="0"/>
              <a:t> and </a:t>
            </a:r>
            <a:r>
              <a:rPr lang="en-CA" i="1" dirty="0"/>
              <a:t>offset</a:t>
            </a:r>
            <a:r>
              <a:rPr lang="en-CA" dirty="0"/>
              <a:t> = </a:t>
            </a:r>
            <a:r>
              <a:rPr lang="en-CA" dirty="0" err="1"/>
              <a:t>DC</a:t>
            </a:r>
            <a:r>
              <a:rPr lang="en-CA" baseline="-25000" dirty="0" err="1"/>
              <a:t>orig</a:t>
            </a:r>
            <a:r>
              <a:rPr lang="en-CA" dirty="0"/>
              <a:t> – </a:t>
            </a:r>
            <a:r>
              <a:rPr lang="en-CA" dirty="0" err="1"/>
              <a:t>w.DC</a:t>
            </a:r>
            <a:r>
              <a:rPr lang="en-CA" baseline="-25000" dirty="0" err="1"/>
              <a:t>ref</a:t>
            </a:r>
            <a:endParaRPr lang="en-US" dirty="0"/>
          </a:p>
          <a:p>
            <a:pPr lvl="0" hangingPunct="0"/>
            <a:r>
              <a:rPr lang="en-CA" u="sng" dirty="0"/>
              <a:t>Method-0:</a:t>
            </a:r>
            <a:r>
              <a:rPr lang="en-CA" dirty="0"/>
              <a:t> use of </a:t>
            </a:r>
            <a:r>
              <a:rPr lang="en-CA" u="sng" dirty="0"/>
              <a:t>SAD</a:t>
            </a:r>
            <a:r>
              <a:rPr lang="en-CA" dirty="0"/>
              <a:t> between ORIG and corrected REF samples of all components to select best candidate.</a:t>
            </a:r>
            <a:endParaRPr lang="en-US" dirty="0"/>
          </a:p>
          <a:p>
            <a:pPr lvl="0" hangingPunct="0"/>
            <a:r>
              <a:rPr lang="en-CA" u="sng" dirty="0"/>
              <a:t>Method-1:</a:t>
            </a:r>
            <a:r>
              <a:rPr lang="en-CA" dirty="0"/>
              <a:t> same as method-0 but use </a:t>
            </a:r>
            <a:r>
              <a:rPr lang="en-CA" u="sng" dirty="0"/>
              <a:t>SAD</a:t>
            </a:r>
            <a:r>
              <a:rPr lang="en-CA" dirty="0"/>
              <a:t> for each component.</a:t>
            </a:r>
            <a:endParaRPr lang="en-US" dirty="0"/>
          </a:p>
          <a:p>
            <a:pPr hangingPunct="0"/>
            <a:endParaRPr lang="en-CA" dirty="0"/>
          </a:p>
          <a:p>
            <a:pPr hangingPunct="0">
              <a:spcAft>
                <a:spcPts val="600"/>
              </a:spcAft>
            </a:pPr>
            <a:r>
              <a:rPr lang="en-CA" b="1" dirty="0">
                <a:solidFill>
                  <a:srgbClr val="00B0F0"/>
                </a:solidFill>
              </a:rPr>
              <a:t>•</a:t>
            </a:r>
            <a:r>
              <a:rPr lang="en-CA" b="1" dirty="0"/>
              <a:t> 3 methods use </a:t>
            </a:r>
            <a:r>
              <a:rPr lang="en-CA" b="1" u="sng" dirty="0"/>
              <a:t>histogram-distortion</a:t>
            </a:r>
            <a:r>
              <a:rPr lang="en-CA" b="1" dirty="0"/>
              <a:t> </a:t>
            </a:r>
            <a:r>
              <a:rPr lang="en-CA" dirty="0"/>
              <a:t>between ORIG &amp; REF to refine the WP parameters:</a:t>
            </a:r>
            <a:endParaRPr lang="en-US" dirty="0"/>
          </a:p>
          <a:p>
            <a:pPr lvl="0" hangingPunct="0"/>
            <a:r>
              <a:rPr lang="en-CA" u="sng" dirty="0"/>
              <a:t>Method-2:</a:t>
            </a:r>
            <a:r>
              <a:rPr lang="en-CA" dirty="0"/>
              <a:t> use of </a:t>
            </a:r>
            <a:r>
              <a:rPr lang="en-CA" u="sng" dirty="0"/>
              <a:t>SAD</a:t>
            </a:r>
            <a:r>
              <a:rPr lang="en-CA" dirty="0"/>
              <a:t> between ORIG and the corrected REF samples of each component is used to finally select best WP.</a:t>
            </a:r>
            <a:endParaRPr lang="en-US" dirty="0"/>
          </a:p>
          <a:p>
            <a:pPr lvl="0" hangingPunct="0"/>
            <a:r>
              <a:rPr lang="en-CA" u="sng" dirty="0"/>
              <a:t>Method-3:</a:t>
            </a:r>
            <a:r>
              <a:rPr lang="en-CA" dirty="0"/>
              <a:t> same as method-2, but </a:t>
            </a:r>
            <a:r>
              <a:rPr lang="en-CA" u="sng" dirty="0"/>
              <a:t>SAD</a:t>
            </a:r>
            <a:r>
              <a:rPr lang="en-CA" dirty="0"/>
              <a:t> with clipping of the out-of-range corrected REF.</a:t>
            </a:r>
            <a:endParaRPr lang="en-US" dirty="0"/>
          </a:p>
          <a:p>
            <a:pPr lvl="0" hangingPunct="0"/>
            <a:r>
              <a:rPr lang="en-CA" u="sng" dirty="0"/>
              <a:t>Method-4:</a:t>
            </a:r>
            <a:r>
              <a:rPr lang="en-CA" dirty="0"/>
              <a:t> same as method-3, plus test refining from default WP too.</a:t>
            </a:r>
            <a:endParaRPr lang="en-US" dirty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endParaRPr lang="en-US" sz="1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341005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Estimation of WP parameters (encoder)	     </a:t>
            </a:r>
            <a:r>
              <a:rPr lang="en-US" sz="2000" dirty="0"/>
              <a:t>JVET-Q0447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5F24AB-6A91-48E8-9C83-D5BE550EE5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621" y="665284"/>
            <a:ext cx="6958361" cy="39391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14A400F-8CEF-41A5-81EA-8B85EF0CFC8B}"/>
              </a:ext>
            </a:extLst>
          </p:cNvPr>
          <p:cNvSpPr txBox="1"/>
          <p:nvPr/>
        </p:nvSpPr>
        <p:spPr>
          <a:xfrm>
            <a:off x="373335" y="1059674"/>
            <a:ext cx="4446172" cy="9694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hangingPunct="0">
              <a:spcAft>
                <a:spcPts val="600"/>
              </a:spcAft>
            </a:pPr>
            <a:r>
              <a:rPr lang="en-CA" b="1" dirty="0"/>
              <a:t>Proposal for histogram-distortion methods</a:t>
            </a:r>
            <a:r>
              <a:rPr lang="en-CA" dirty="0"/>
              <a:t>:</a:t>
            </a:r>
            <a:endParaRPr lang="en-US" dirty="0"/>
          </a:p>
          <a:p>
            <a:pPr lvl="0" hangingPunct="0"/>
            <a:r>
              <a:rPr lang="en-CA" u="sng" dirty="0"/>
              <a:t>Method-1,2,3:</a:t>
            </a:r>
            <a:r>
              <a:rPr lang="en-CA" dirty="0"/>
              <a:t> use of </a:t>
            </a:r>
            <a:r>
              <a:rPr lang="en-CA" u="sng" dirty="0"/>
              <a:t>histogram-distortion</a:t>
            </a:r>
            <a:r>
              <a:rPr lang="en-CA" dirty="0"/>
              <a:t> between ORIG and corrected REF samples to select best candidate.</a:t>
            </a:r>
            <a:endParaRPr lang="en-US" dirty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endParaRPr lang="en-US" sz="1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95717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Estimation of WP parameters (encoder)	     </a:t>
            </a:r>
            <a:r>
              <a:rPr lang="en-US" sz="2000" dirty="0"/>
              <a:t>JVET-Q0447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DC2D41-8393-4F33-9718-007508906BC8}"/>
              </a:ext>
            </a:extLst>
          </p:cNvPr>
          <p:cNvSpPr txBox="1"/>
          <p:nvPr/>
        </p:nvSpPr>
        <p:spPr>
          <a:xfrm>
            <a:off x="482952" y="655047"/>
            <a:ext cx="7916962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fr-FR" sz="1600" dirty="0">
                <a:latin typeface="Century Gothic" panose="020B0502020202020204" pitchFamily="34" charset="0"/>
              </a:rPr>
              <a:t>Methods 2 (</a:t>
            </a:r>
            <a:r>
              <a:rPr lang="fr-FR" sz="1600" dirty="0" err="1">
                <a:latin typeface="Century Gothic" panose="020B0502020202020204" pitchFamily="34" charset="0"/>
              </a:rPr>
              <a:t>anchor</a:t>
            </a:r>
            <a:r>
              <a:rPr lang="fr-FR" sz="1600" dirty="0">
                <a:latin typeface="Century Gothic" panose="020B0502020202020204" pitchFamily="34" charset="0"/>
              </a:rPr>
              <a:t>):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47191A-8D3D-4EE5-9E13-8EB2FA6E5F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33" y="882951"/>
            <a:ext cx="3995152" cy="16471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C4B5B22-E34A-4D5F-888E-F480A8972A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6974" y="882951"/>
            <a:ext cx="4163564" cy="164712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3C58EBD-235B-4A78-8594-BD48E036D9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783" y="2842374"/>
            <a:ext cx="3986391" cy="16471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1D3C7A0-4134-45DB-88ED-D772E36423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6974" y="2842375"/>
            <a:ext cx="4142340" cy="165693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982EEC8-C417-4A14-862B-031C99C5D50E}"/>
              </a:ext>
            </a:extLst>
          </p:cNvPr>
          <p:cNvSpPr txBox="1"/>
          <p:nvPr/>
        </p:nvSpPr>
        <p:spPr>
          <a:xfrm>
            <a:off x="560682" y="2607292"/>
            <a:ext cx="7916962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fr-FR" sz="1600" dirty="0">
                <a:latin typeface="Century Gothic" panose="020B0502020202020204" pitchFamily="34" charset="0"/>
              </a:rPr>
              <a:t>Methods 2 (</a:t>
            </a:r>
            <a:r>
              <a:rPr lang="fr-FR" sz="1600" dirty="0" err="1">
                <a:latin typeface="Century Gothic" panose="020B0502020202020204" pitchFamily="34" charset="0"/>
              </a:rPr>
              <a:t>proposal</a:t>
            </a:r>
            <a:r>
              <a:rPr lang="fr-FR" sz="1600" dirty="0">
                <a:latin typeface="Century Gothic" panose="020B0502020202020204" pitchFamily="34" charset="0"/>
              </a:rPr>
              <a:t> - A):</a:t>
            </a:r>
          </a:p>
        </p:txBody>
      </p:sp>
    </p:spTree>
    <p:extLst>
      <p:ext uri="{BB962C8B-B14F-4D97-AF65-F5344CB8AC3E}">
        <p14:creationId xmlns:p14="http://schemas.microsoft.com/office/powerpoint/2010/main" val="120560001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Estimation of WP parameters (encoder)	     </a:t>
            </a:r>
            <a:r>
              <a:rPr lang="en-US" sz="2000" dirty="0"/>
              <a:t>JVET-Q0447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DC2D41-8393-4F33-9718-007508906BC8}"/>
              </a:ext>
            </a:extLst>
          </p:cNvPr>
          <p:cNvSpPr txBox="1"/>
          <p:nvPr/>
        </p:nvSpPr>
        <p:spPr>
          <a:xfrm>
            <a:off x="482952" y="655047"/>
            <a:ext cx="7916962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fr-FR" sz="1600" dirty="0">
                <a:latin typeface="Century Gothic" panose="020B0502020202020204" pitchFamily="34" charset="0"/>
              </a:rPr>
              <a:t>Methods 2 (</a:t>
            </a:r>
            <a:r>
              <a:rPr lang="fr-FR" sz="1600" dirty="0" err="1">
                <a:latin typeface="Century Gothic" panose="020B0502020202020204" pitchFamily="34" charset="0"/>
              </a:rPr>
              <a:t>proposal</a:t>
            </a:r>
            <a:r>
              <a:rPr lang="fr-FR" sz="1600" dirty="0">
                <a:latin typeface="Century Gothic" panose="020B0502020202020204" pitchFamily="34" charset="0"/>
              </a:rPr>
              <a:t> – A vs </a:t>
            </a:r>
            <a:r>
              <a:rPr lang="fr-FR" sz="1600" dirty="0" err="1">
                <a:latin typeface="Century Gothic" panose="020B0502020202020204" pitchFamily="34" charset="0"/>
              </a:rPr>
              <a:t>anchor</a:t>
            </a:r>
            <a:r>
              <a:rPr lang="fr-FR" sz="1600" dirty="0">
                <a:latin typeface="Century Gothic" panose="020B0502020202020204" pitchFamily="34" charset="0"/>
              </a:rPr>
              <a:t>):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87F7D1-A787-48A1-B84F-8F67ECB0A3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52" y="880701"/>
            <a:ext cx="4042921" cy="16668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7F2DC6-2532-4026-9D8F-F4DE599859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6444" y="861598"/>
            <a:ext cx="4214604" cy="1691387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6ECF690-5EAD-4F53-BE10-898000F85BE1}"/>
              </a:ext>
            </a:extLst>
          </p:cNvPr>
          <p:cNvCxnSpPr/>
          <p:nvPr/>
        </p:nvCxnSpPr>
        <p:spPr>
          <a:xfrm flipH="1" flipV="1">
            <a:off x="2282562" y="1732547"/>
            <a:ext cx="749396" cy="1409414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1639F4E-46AB-41AD-9641-3755C145B4C4}"/>
              </a:ext>
            </a:extLst>
          </p:cNvPr>
          <p:cNvCxnSpPr/>
          <p:nvPr/>
        </p:nvCxnSpPr>
        <p:spPr>
          <a:xfrm flipV="1">
            <a:off x="5218268" y="1691296"/>
            <a:ext cx="1045028" cy="1416289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7FAD245-41D9-4F33-B42B-DB0744DC8504}"/>
              </a:ext>
            </a:extLst>
          </p:cNvPr>
          <p:cNvCxnSpPr/>
          <p:nvPr/>
        </p:nvCxnSpPr>
        <p:spPr>
          <a:xfrm flipV="1">
            <a:off x="5912662" y="1732547"/>
            <a:ext cx="1546917" cy="1409414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B850A411-767B-4CC6-8E56-7F08FA9AF8B8}"/>
              </a:ext>
            </a:extLst>
          </p:cNvPr>
          <p:cNvSpPr txBox="1"/>
          <p:nvPr/>
        </p:nvSpPr>
        <p:spPr>
          <a:xfrm>
            <a:off x="482952" y="3124667"/>
            <a:ext cx="7916962" cy="8156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fr-FR" sz="1600" dirty="0" err="1">
                <a:latin typeface="Century Gothic" panose="020B0502020202020204" pitchFamily="34" charset="0"/>
              </a:rPr>
              <a:t>Some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losses</a:t>
            </a:r>
            <a:r>
              <a:rPr lang="fr-FR" sz="1600" dirty="0">
                <a:latin typeface="Century Gothic" panose="020B0502020202020204" pitchFamily="34" charset="0"/>
              </a:rPr>
              <a:t> in chroma </a:t>
            </a:r>
            <a:r>
              <a:rPr lang="fr-FR" sz="1600" dirty="0" err="1">
                <a:latin typeface="Century Gothic" panose="020B0502020202020204" pitchFamily="34" charset="0"/>
              </a:rPr>
              <a:t>compared</a:t>
            </a:r>
            <a:r>
              <a:rPr lang="fr-FR" sz="1600" dirty="0">
                <a:latin typeface="Century Gothic" panose="020B0502020202020204" pitchFamily="34" charset="0"/>
              </a:rPr>
              <a:t> to method-2 </a:t>
            </a:r>
            <a:r>
              <a:rPr lang="fr-FR" sz="1600" dirty="0" err="1">
                <a:latin typeface="Century Gothic" panose="020B0502020202020204" pitchFamily="34" charset="0"/>
              </a:rPr>
              <a:t>anchor</a:t>
            </a:r>
            <a:endParaRPr lang="fr-FR" sz="16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endParaRPr lang="fr-FR" sz="16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fr-FR" sz="1600" dirty="0" err="1">
                <a:latin typeface="Century Gothic" panose="020B0502020202020204" pitchFamily="34" charset="0"/>
              </a:rPr>
              <a:t>Proposal</a:t>
            </a:r>
            <a:r>
              <a:rPr lang="fr-FR" sz="1600" dirty="0">
                <a:latin typeface="Century Gothic" panose="020B0502020202020204" pitchFamily="34" charset="0"/>
              </a:rPr>
              <a:t> – B: use </a:t>
            </a:r>
            <a:r>
              <a:rPr lang="fr-FR" sz="1600" dirty="0" err="1">
                <a:latin typeface="Century Gothic" panose="020B0502020202020204" pitchFamily="34" charset="0"/>
              </a:rPr>
              <a:t>histogram-distortion</a:t>
            </a:r>
            <a:r>
              <a:rPr lang="fr-FR" sz="1600" dirty="0">
                <a:latin typeface="Century Gothic" panose="020B0502020202020204" pitchFamily="34" charset="0"/>
              </a:rPr>
              <a:t> for </a:t>
            </a:r>
            <a:r>
              <a:rPr lang="fr-FR" sz="1600" dirty="0" err="1">
                <a:latin typeface="Century Gothic" panose="020B0502020202020204" pitchFamily="34" charset="0"/>
              </a:rPr>
              <a:t>Luma</a:t>
            </a:r>
            <a:r>
              <a:rPr lang="fr-FR" sz="1600" dirty="0">
                <a:latin typeface="Century Gothic" panose="020B0502020202020204" pitchFamily="34" charset="0"/>
              </a:rPr>
              <a:t> and use method-1 for chroma</a:t>
            </a:r>
          </a:p>
        </p:txBody>
      </p:sp>
    </p:spTree>
    <p:extLst>
      <p:ext uri="{BB962C8B-B14F-4D97-AF65-F5344CB8AC3E}">
        <p14:creationId xmlns:p14="http://schemas.microsoft.com/office/powerpoint/2010/main" val="2002994744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Estimation of WP parameters (encoder)	     </a:t>
            </a:r>
            <a:r>
              <a:rPr lang="en-US" sz="2000" dirty="0"/>
              <a:t>JVET-Q0447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DC2D41-8393-4F33-9718-007508906BC8}"/>
              </a:ext>
            </a:extLst>
          </p:cNvPr>
          <p:cNvSpPr txBox="1"/>
          <p:nvPr/>
        </p:nvSpPr>
        <p:spPr>
          <a:xfrm>
            <a:off x="482952" y="655047"/>
            <a:ext cx="7916962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fr-FR" sz="1600" dirty="0">
                <a:latin typeface="Century Gothic" panose="020B0502020202020204" pitchFamily="34" charset="0"/>
              </a:rPr>
              <a:t>Methods 2 (</a:t>
            </a:r>
            <a:r>
              <a:rPr lang="fr-FR" sz="1600" dirty="0" err="1">
                <a:latin typeface="Century Gothic" panose="020B0502020202020204" pitchFamily="34" charset="0"/>
              </a:rPr>
              <a:t>anchor</a:t>
            </a:r>
            <a:r>
              <a:rPr lang="fr-FR" sz="1600" dirty="0">
                <a:latin typeface="Century Gothic" panose="020B0502020202020204" pitchFamily="34" charset="0"/>
              </a:rPr>
              <a:t>):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47191A-8D3D-4EE5-9E13-8EB2FA6E5F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33" y="882951"/>
            <a:ext cx="3995152" cy="16471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C4B5B22-E34A-4D5F-888E-F480A8972A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6974" y="882951"/>
            <a:ext cx="4163564" cy="164712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982EEC8-C417-4A14-862B-031C99C5D50E}"/>
              </a:ext>
            </a:extLst>
          </p:cNvPr>
          <p:cNvSpPr txBox="1"/>
          <p:nvPr/>
        </p:nvSpPr>
        <p:spPr>
          <a:xfrm>
            <a:off x="560682" y="2607292"/>
            <a:ext cx="7916962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fr-FR" sz="1600" dirty="0">
                <a:latin typeface="Century Gothic" panose="020B0502020202020204" pitchFamily="34" charset="0"/>
              </a:rPr>
              <a:t>Methods 2 (</a:t>
            </a:r>
            <a:r>
              <a:rPr lang="fr-FR" sz="1600" dirty="0" err="1">
                <a:latin typeface="Century Gothic" panose="020B0502020202020204" pitchFamily="34" charset="0"/>
              </a:rPr>
              <a:t>proposal</a:t>
            </a:r>
            <a:r>
              <a:rPr lang="fr-FR" sz="1600" dirty="0">
                <a:latin typeface="Century Gothic" panose="020B0502020202020204" pitchFamily="34" charset="0"/>
              </a:rPr>
              <a:t> - B):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F87A98-4EA7-4DCB-B0BA-6BBEF01409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834" y="2924636"/>
            <a:ext cx="3995152" cy="16507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F5F19A-BB96-49AA-99E5-C697A13DCF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7613" y="2832305"/>
            <a:ext cx="435292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26894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Estimation of WP parameters (encoder)	     </a:t>
            </a:r>
            <a:r>
              <a:rPr lang="en-US" sz="2000" dirty="0"/>
              <a:t>JVET-Q0447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DC2D41-8393-4F33-9718-007508906BC8}"/>
              </a:ext>
            </a:extLst>
          </p:cNvPr>
          <p:cNvSpPr txBox="1"/>
          <p:nvPr/>
        </p:nvSpPr>
        <p:spPr>
          <a:xfrm>
            <a:off x="482952" y="655047"/>
            <a:ext cx="7916962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fr-FR" sz="1600" dirty="0">
                <a:latin typeface="Century Gothic" panose="020B0502020202020204" pitchFamily="34" charset="0"/>
              </a:rPr>
              <a:t>Methods 2 (</a:t>
            </a:r>
            <a:r>
              <a:rPr lang="fr-FR" sz="1600" dirty="0" err="1">
                <a:latin typeface="Century Gothic" panose="020B0502020202020204" pitchFamily="34" charset="0"/>
              </a:rPr>
              <a:t>proposal</a:t>
            </a:r>
            <a:r>
              <a:rPr lang="fr-FR" sz="1600" dirty="0">
                <a:latin typeface="Century Gothic" panose="020B0502020202020204" pitchFamily="34" charset="0"/>
              </a:rPr>
              <a:t> – A vs </a:t>
            </a:r>
            <a:r>
              <a:rPr lang="fr-FR" sz="1600" dirty="0" err="1">
                <a:latin typeface="Century Gothic" panose="020B0502020202020204" pitchFamily="34" charset="0"/>
              </a:rPr>
              <a:t>anchor</a:t>
            </a:r>
            <a:r>
              <a:rPr lang="fr-FR" sz="1600" dirty="0">
                <a:latin typeface="Century Gothic" panose="020B0502020202020204" pitchFamily="34" charset="0"/>
              </a:rPr>
              <a:t>):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87F7D1-A787-48A1-B84F-8F67ECB0A3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52" y="880701"/>
            <a:ext cx="4042921" cy="16668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7F2DC6-2532-4026-9D8F-F4DE599859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6444" y="861598"/>
            <a:ext cx="4214604" cy="16913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DD6FCF-6571-49D1-AFB0-987934468D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53" y="2896642"/>
            <a:ext cx="4051786" cy="16668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EE2B368-92E2-4E79-9CB2-FA43225250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6444" y="2825934"/>
            <a:ext cx="4214604" cy="168584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C0A5608-B048-4406-B836-90B4DAA787DE}"/>
              </a:ext>
            </a:extLst>
          </p:cNvPr>
          <p:cNvSpPr txBox="1"/>
          <p:nvPr/>
        </p:nvSpPr>
        <p:spPr>
          <a:xfrm>
            <a:off x="412693" y="2623944"/>
            <a:ext cx="7916962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fr-FR" sz="1600" dirty="0">
                <a:latin typeface="Century Gothic" panose="020B0502020202020204" pitchFamily="34" charset="0"/>
              </a:rPr>
              <a:t>Methods 2 (</a:t>
            </a:r>
            <a:r>
              <a:rPr lang="fr-FR" sz="1600" dirty="0" err="1">
                <a:latin typeface="Century Gothic" panose="020B0502020202020204" pitchFamily="34" charset="0"/>
              </a:rPr>
              <a:t>proposal</a:t>
            </a:r>
            <a:r>
              <a:rPr lang="fr-FR" sz="1600" dirty="0">
                <a:latin typeface="Century Gothic" panose="020B0502020202020204" pitchFamily="34" charset="0"/>
              </a:rPr>
              <a:t> – B vs </a:t>
            </a:r>
            <a:r>
              <a:rPr lang="fr-FR" sz="1600" dirty="0" err="1">
                <a:latin typeface="Century Gothic" panose="020B0502020202020204" pitchFamily="34" charset="0"/>
              </a:rPr>
              <a:t>anchor</a:t>
            </a:r>
            <a:r>
              <a:rPr lang="fr-FR" sz="1600" dirty="0">
                <a:latin typeface="Century Gothic" panose="020B0502020202020204" pitchFamily="34" charset="0"/>
              </a:rPr>
              <a:t>):</a:t>
            </a:r>
          </a:p>
        </p:txBody>
      </p:sp>
    </p:spTree>
    <p:extLst>
      <p:ext uri="{BB962C8B-B14F-4D97-AF65-F5344CB8AC3E}">
        <p14:creationId xmlns:p14="http://schemas.microsoft.com/office/powerpoint/2010/main" val="2596899597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Estimation of WP parameters (encoder)	     </a:t>
            </a:r>
            <a:r>
              <a:rPr lang="en-US" sz="2000" dirty="0"/>
              <a:t>JVET-Q0447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DC2D41-8393-4F33-9718-007508906BC8}"/>
              </a:ext>
            </a:extLst>
          </p:cNvPr>
          <p:cNvSpPr txBox="1"/>
          <p:nvPr/>
        </p:nvSpPr>
        <p:spPr>
          <a:xfrm>
            <a:off x="482952" y="655047"/>
            <a:ext cx="7916962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fr-FR" sz="1600" dirty="0">
                <a:latin typeface="Century Gothic" panose="020B0502020202020204" pitchFamily="34" charset="0"/>
              </a:rPr>
              <a:t>Methods 2 (</a:t>
            </a:r>
            <a:r>
              <a:rPr lang="fr-FR" sz="1600" dirty="0" err="1">
                <a:latin typeface="Century Gothic" panose="020B0502020202020204" pitchFamily="34" charset="0"/>
              </a:rPr>
              <a:t>proposal</a:t>
            </a:r>
            <a:r>
              <a:rPr lang="fr-FR" sz="1600" dirty="0">
                <a:latin typeface="Century Gothic" panose="020B0502020202020204" pitchFamily="34" charset="0"/>
              </a:rPr>
              <a:t> – A vs </a:t>
            </a:r>
            <a:r>
              <a:rPr lang="fr-FR" sz="1600" dirty="0" err="1">
                <a:latin typeface="Century Gothic" panose="020B0502020202020204" pitchFamily="34" charset="0"/>
              </a:rPr>
              <a:t>anchor</a:t>
            </a:r>
            <a:r>
              <a:rPr lang="fr-FR" sz="1600" dirty="0">
                <a:latin typeface="Century Gothic" panose="020B0502020202020204" pitchFamily="34" charset="0"/>
              </a:rPr>
              <a:t>):			RA – Fade-Black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0A5608-B048-4406-B836-90B4DAA787DE}"/>
              </a:ext>
            </a:extLst>
          </p:cNvPr>
          <p:cNvSpPr txBox="1"/>
          <p:nvPr/>
        </p:nvSpPr>
        <p:spPr>
          <a:xfrm>
            <a:off x="412693" y="2623944"/>
            <a:ext cx="7916962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fr-FR" sz="1600" dirty="0">
                <a:latin typeface="Century Gothic" panose="020B0502020202020204" pitchFamily="34" charset="0"/>
              </a:rPr>
              <a:t>Methods 2 (</a:t>
            </a:r>
            <a:r>
              <a:rPr lang="fr-FR" sz="1600" dirty="0" err="1">
                <a:latin typeface="Century Gothic" panose="020B0502020202020204" pitchFamily="34" charset="0"/>
              </a:rPr>
              <a:t>proposal</a:t>
            </a:r>
            <a:r>
              <a:rPr lang="fr-FR" sz="1600" dirty="0">
                <a:latin typeface="Century Gothic" panose="020B0502020202020204" pitchFamily="34" charset="0"/>
              </a:rPr>
              <a:t> – B vs </a:t>
            </a:r>
            <a:r>
              <a:rPr lang="fr-FR" sz="1600" dirty="0" err="1">
                <a:latin typeface="Century Gothic" panose="020B0502020202020204" pitchFamily="34" charset="0"/>
              </a:rPr>
              <a:t>anchor</a:t>
            </a:r>
            <a:r>
              <a:rPr lang="fr-FR" sz="1600" dirty="0">
                <a:latin typeface="Century Gothic" panose="020B0502020202020204" pitchFamily="34" charset="0"/>
              </a:rPr>
              <a:t>):			RA – Fade-Black</a:t>
            </a: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83134CBB-96DF-4180-A155-710198456BB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7585774"/>
              </p:ext>
            </p:extLst>
          </p:nvPr>
        </p:nvGraphicFramePr>
        <p:xfrm>
          <a:off x="229867" y="1023415"/>
          <a:ext cx="8282614" cy="1397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5A67D0DA-3B06-4721-8BFA-215304D42D1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53456"/>
              </p:ext>
            </p:extLst>
          </p:nvPr>
        </p:nvGraphicFramePr>
        <p:xfrm>
          <a:off x="253357" y="2949454"/>
          <a:ext cx="8076298" cy="16358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02374127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Estimation of WP parameters (encoder)	     </a:t>
            </a:r>
            <a:r>
              <a:rPr lang="en-US" sz="2000" dirty="0"/>
              <a:t>JVET-Q0447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DC2D41-8393-4F33-9718-007508906BC8}"/>
              </a:ext>
            </a:extLst>
          </p:cNvPr>
          <p:cNvSpPr txBox="1"/>
          <p:nvPr/>
        </p:nvSpPr>
        <p:spPr>
          <a:xfrm>
            <a:off x="482952" y="655047"/>
            <a:ext cx="7916962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fr-FR" sz="1600" dirty="0">
                <a:latin typeface="Century Gothic" panose="020B0502020202020204" pitchFamily="34" charset="0"/>
              </a:rPr>
              <a:t>Methods 2 (</a:t>
            </a:r>
            <a:r>
              <a:rPr lang="fr-FR" sz="1600" dirty="0" err="1">
                <a:latin typeface="Century Gothic" panose="020B0502020202020204" pitchFamily="34" charset="0"/>
              </a:rPr>
              <a:t>proposal</a:t>
            </a:r>
            <a:r>
              <a:rPr lang="fr-FR" sz="1600" dirty="0">
                <a:latin typeface="Century Gothic" panose="020B0502020202020204" pitchFamily="34" charset="0"/>
              </a:rPr>
              <a:t> – A vs </a:t>
            </a:r>
            <a:r>
              <a:rPr lang="fr-FR" sz="1600" dirty="0" err="1">
                <a:latin typeface="Century Gothic" panose="020B0502020202020204" pitchFamily="34" charset="0"/>
              </a:rPr>
              <a:t>anchor</a:t>
            </a:r>
            <a:r>
              <a:rPr lang="fr-FR" sz="1600" dirty="0">
                <a:latin typeface="Century Gothic" panose="020B0502020202020204" pitchFamily="34" charset="0"/>
              </a:rPr>
              <a:t>):			RA – Fade-White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0A5608-B048-4406-B836-90B4DAA787DE}"/>
              </a:ext>
            </a:extLst>
          </p:cNvPr>
          <p:cNvSpPr txBox="1"/>
          <p:nvPr/>
        </p:nvSpPr>
        <p:spPr>
          <a:xfrm>
            <a:off x="412693" y="2623944"/>
            <a:ext cx="7916962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fr-FR" sz="1600" dirty="0">
                <a:latin typeface="Century Gothic" panose="020B0502020202020204" pitchFamily="34" charset="0"/>
              </a:rPr>
              <a:t>Methods 2 (</a:t>
            </a:r>
            <a:r>
              <a:rPr lang="fr-FR" sz="1600" dirty="0" err="1">
                <a:latin typeface="Century Gothic" panose="020B0502020202020204" pitchFamily="34" charset="0"/>
              </a:rPr>
              <a:t>proposal</a:t>
            </a:r>
            <a:r>
              <a:rPr lang="fr-FR" sz="1600" dirty="0">
                <a:latin typeface="Century Gothic" panose="020B0502020202020204" pitchFamily="34" charset="0"/>
              </a:rPr>
              <a:t> – B vs </a:t>
            </a:r>
            <a:r>
              <a:rPr lang="fr-FR" sz="1600" dirty="0" err="1">
                <a:latin typeface="Century Gothic" panose="020B0502020202020204" pitchFamily="34" charset="0"/>
              </a:rPr>
              <a:t>anchor</a:t>
            </a:r>
            <a:r>
              <a:rPr lang="fr-FR" sz="1600" dirty="0">
                <a:latin typeface="Century Gothic" panose="020B0502020202020204" pitchFamily="34" charset="0"/>
              </a:rPr>
              <a:t>):			RA – Fade-White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BD6E8ED3-FF29-405F-952F-874E1575457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8000584"/>
              </p:ext>
            </p:extLst>
          </p:nvPr>
        </p:nvGraphicFramePr>
        <p:xfrm>
          <a:off x="412693" y="1104664"/>
          <a:ext cx="7916962" cy="1315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8CD43521-EFE9-4DB4-9A11-536DDD579E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3369403"/>
              </p:ext>
            </p:extLst>
          </p:nvPr>
        </p:nvGraphicFramePr>
        <p:xfrm>
          <a:off x="309699" y="2842495"/>
          <a:ext cx="8019956" cy="1645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40863220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purl.org/dc/elements/1.1/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14842</TotalTime>
  <Words>482</Words>
  <Application>Microsoft Office PowerPoint</Application>
  <PresentationFormat>On-screen Show (16:9)</PresentationFormat>
  <Paragraphs>68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Century Gothic</vt:lpstr>
      <vt:lpstr>Intro Section Slides</vt:lpstr>
      <vt:lpstr>1_Interior Slides - blue green bottom bar</vt:lpstr>
      <vt:lpstr>PowerPoint Presentation</vt:lpstr>
      <vt:lpstr>Estimation of WP parameters (encoder)      JVET-Q0447</vt:lpstr>
      <vt:lpstr>Estimation of WP parameters (encoder)      JVET-Q0447</vt:lpstr>
      <vt:lpstr>Estimation of WP parameters (encoder)      JVET-Q0447</vt:lpstr>
      <vt:lpstr>Estimation of WP parameters (encoder)      JVET-Q0447</vt:lpstr>
      <vt:lpstr>Estimation of WP parameters (encoder)      JVET-Q0447</vt:lpstr>
      <vt:lpstr>Estimation of WP parameters (encoder)      JVET-Q0447</vt:lpstr>
      <vt:lpstr>Estimation of WP parameters (encoder)      JVET-Q0447</vt:lpstr>
      <vt:lpstr>Estimation of WP parameters (encoder)      JVET-Q0447</vt:lpstr>
      <vt:lpstr>Estimation of WP parameters (encoder)      JVET-Q0447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Philippe Bordes</cp:lastModifiedBy>
  <cp:revision>1166</cp:revision>
  <cp:lastPrinted>2018-02-07T16:54:36Z</cp:lastPrinted>
  <dcterms:created xsi:type="dcterms:W3CDTF">2015-05-07T16:31:13Z</dcterms:created>
  <dcterms:modified xsi:type="dcterms:W3CDTF">2020-01-07T17:07:16Z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