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microsoft.com/office/2006/relationships/ui/userCustomization" Target="userCustomization/customUI.xml"/><Relationship Id="rId1" Type="http://schemas.openxmlformats.org/officeDocument/2006/relationships/officeDocument" Target="ppt/presentation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1" r:id="rId1"/>
  </p:sldMasterIdLst>
  <p:notesMasterIdLst>
    <p:notesMasterId r:id="rId7"/>
  </p:notesMasterIdLst>
  <p:handoutMasterIdLst>
    <p:handoutMasterId r:id="rId8"/>
  </p:handoutMasterIdLst>
  <p:sldIdLst>
    <p:sldId id="267" r:id="rId2"/>
    <p:sldId id="268" r:id="rId3"/>
    <p:sldId id="283" r:id="rId4"/>
    <p:sldId id="284" r:id="rId5"/>
    <p:sldId id="285" r:id="rId6"/>
  </p:sldIdLst>
  <p:sldSz cx="9144000" cy="5143500" type="screen16x9"/>
  <p:notesSz cx="6731000" cy="9867900"/>
  <p:embeddedFontLst>
    <p:embeddedFont>
      <p:font typeface="Frutiger LT Com 45 Light" panose="020B0303030504020204" pitchFamily="34" charset="0"/>
      <p:regular r:id="rId9"/>
      <p:bold r:id="rId10"/>
      <p:italic r:id="rId11"/>
      <p:boldItalic r:id="rId12"/>
    </p:embeddedFont>
    <p:embeddedFont>
      <p:font typeface="Frutiger LT Com 55 Roman" panose="020B0503030504020204" pitchFamily="34" charset="0"/>
      <p:regular r:id="rId13"/>
      <p:bold r:id="rId14"/>
      <p:italic r:id="rId15"/>
    </p:embeddedFont>
  </p:embeddedFontLst>
  <p:defaultTextStyle>
    <a:defPPr>
      <a:defRPr lang="de-DE"/>
    </a:defPPr>
    <a:lvl1pPr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5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1280">
          <p15:clr>
            <a:srgbClr val="A4A3A4"/>
          </p15:clr>
        </p15:guide>
        <p15:guide id="4" pos="5466">
          <p15:clr>
            <a:srgbClr val="A4A3A4"/>
          </p15:clr>
        </p15:guide>
        <p15:guide id="5" pos="29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86">
          <p15:clr>
            <a:srgbClr val="A4A3A4"/>
          </p15:clr>
        </p15:guide>
        <p15:guide id="2" orient="horz" pos="5830">
          <p15:clr>
            <a:srgbClr val="A4A3A4"/>
          </p15:clr>
        </p15:guide>
        <p15:guide id="3" orient="horz" pos="2201">
          <p15:clr>
            <a:srgbClr val="A4A3A4"/>
          </p15:clr>
        </p15:guide>
        <p15:guide id="4" orient="horz" pos="2065">
          <p15:clr>
            <a:srgbClr val="A4A3A4"/>
          </p15:clr>
        </p15:guide>
        <p15:guide id="5" pos="306">
          <p15:clr>
            <a:srgbClr val="A4A3A4"/>
          </p15:clr>
        </p15:guide>
        <p15:guide id="6" pos="393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1D9FF"/>
    <a:srgbClr val="0000FF"/>
    <a:srgbClr val="9393FF"/>
    <a:srgbClr val="179C7D"/>
    <a:srgbClr val="D4E6F4"/>
    <a:srgbClr val="6161FF"/>
    <a:srgbClr val="EB6A0A"/>
    <a:srgbClr val="A2D7CB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Helle Formatvorlage 1 - Akz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08" autoAdjust="0"/>
    <p:restoredTop sz="95903" autoAdjust="0"/>
  </p:normalViewPr>
  <p:slideViewPr>
    <p:cSldViewPr showGuides="1">
      <p:cViewPr varScale="1">
        <p:scale>
          <a:sx n="86" d="100"/>
          <a:sy n="86" d="100"/>
        </p:scale>
        <p:origin x="664" y="52"/>
      </p:cViewPr>
      <p:guideLst>
        <p:guide orient="horz" pos="2845"/>
        <p:guide orient="horz" pos="191"/>
        <p:guide orient="horz" pos="1280"/>
        <p:guide pos="5466"/>
        <p:guide pos="294"/>
      </p:guideLst>
    </p:cSldViewPr>
  </p:slideViewPr>
  <p:outlineViewPr>
    <p:cViewPr>
      <p:scale>
        <a:sx n="33" d="100"/>
        <a:sy n="33" d="100"/>
      </p:scale>
      <p:origin x="0" y="17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82" d="100"/>
          <a:sy n="82" d="100"/>
        </p:scale>
        <p:origin x="-2755" y="-58"/>
      </p:cViewPr>
      <p:guideLst>
        <p:guide orient="horz" pos="386"/>
        <p:guide orient="horz" pos="5830"/>
        <p:guide orient="horz" pos="2201"/>
        <p:guide orient="horz" pos="2065"/>
        <p:guide pos="306"/>
        <p:guide pos="393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font" Target="fonts/font5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13175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E56AE-624E-49E0-8ED0-94A91F974A6E}" type="datetimeFigureOut">
              <a:rPr lang="de-DE" smtClean="0"/>
              <a:t>10.01.2020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13175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BC5AC0-20DA-4069-B102-9653FA907D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47790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85774" y="0"/>
            <a:ext cx="3599826" cy="493713"/>
          </a:xfrm>
          <a:prstGeom prst="rect">
            <a:avLst/>
          </a:prstGeom>
        </p:spPr>
        <p:txBody>
          <a:bodyPr vert="horz" lIns="0" tIns="90000" rIns="91440" bIns="45720" rtlCol="0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805700" y="0"/>
            <a:ext cx="1439525" cy="493713"/>
          </a:xfrm>
          <a:prstGeom prst="rect">
            <a:avLst/>
          </a:prstGeom>
        </p:spPr>
        <p:txBody>
          <a:bodyPr vert="horz" lIns="91440" tIns="90000" rIns="0" bIns="45720" rtlCol="0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D64C5CA1-81F4-43E1-8D15-34184FE6F392}" type="datetimeFigureOut">
              <a:rPr lang="de-DE" smtClean="0"/>
              <a:pPr/>
              <a:t>10.01.2020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-106363" y="612775"/>
            <a:ext cx="4737101" cy="26654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485774" y="3494088"/>
            <a:ext cx="5759451" cy="5760462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485774" y="9372600"/>
            <a:ext cx="3599826" cy="493713"/>
          </a:xfrm>
          <a:prstGeom prst="rect">
            <a:avLst/>
          </a:prstGeom>
        </p:spPr>
        <p:txBody>
          <a:bodyPr vert="horz" lIns="0" tIns="45720" rIns="91440" bIns="180000" rtlCol="0" anchor="b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805699" y="9372600"/>
            <a:ext cx="1439525" cy="493713"/>
          </a:xfrm>
          <a:prstGeom prst="rect">
            <a:avLst/>
          </a:prstGeom>
        </p:spPr>
        <p:txBody>
          <a:bodyPr vert="horz" lIns="91440" tIns="45720" rIns="0" bIns="180000" rtlCol="0" anchor="b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6F118F77-BF2E-4843-AA6C-ED9ACCB38B45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43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Clr>
        <a:srgbClr val="179C7D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360363" indent="-184150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536575" indent="-176213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715963" indent="-17462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896938" indent="-18097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endParaRPr lang="de-DE" noProof="0" dirty="0"/>
          </a:p>
        </p:txBody>
      </p:sp>
      <p:sp>
        <p:nvSpPr>
          <p:cNvPr id="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" name="Bildplatzhalter 2"/>
          <p:cNvSpPr>
            <a:spLocks noGrp="1"/>
          </p:cNvSpPr>
          <p:nvPr>
            <p:ph type="pic" sz="quarter" idx="10"/>
          </p:nvPr>
        </p:nvSpPr>
        <p:spPr>
          <a:xfrm>
            <a:off x="245876" y="1977668"/>
            <a:ext cx="8640000" cy="2538353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de-DE" dirty="0"/>
          </a:p>
        </p:txBody>
      </p:sp>
      <p:sp>
        <p:nvSpPr>
          <p:cNvPr id="11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/>
          </a:p>
        </p:txBody>
      </p:sp>
      <p:sp>
        <p:nvSpPr>
          <p:cNvPr id="14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Michael Schäfer</a:t>
            </a:r>
            <a:endParaRPr lang="de-DE" dirty="0"/>
          </a:p>
        </p:txBody>
      </p:sp>
      <p:sp>
        <p:nvSpPr>
          <p:cNvPr id="13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7663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endParaRPr lang="de-DE" noProof="0" dirty="0"/>
          </a:p>
        </p:txBody>
      </p:sp>
      <p:sp>
        <p:nvSpPr>
          <p:cNvPr id="1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/>
          </a:p>
        </p:txBody>
      </p:sp>
      <p:sp>
        <p:nvSpPr>
          <p:cNvPr id="22" name="Text Box 8"/>
          <p:cNvSpPr txBox="1">
            <a:spLocks noChangeArrowheads="1"/>
          </p:cNvSpPr>
          <p:nvPr userDrawn="1"/>
        </p:nvSpPr>
        <p:spPr bwMode="auto">
          <a:xfrm>
            <a:off x="251520" y="4804293"/>
            <a:ext cx="1656184" cy="1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700" dirty="0">
                <a:solidFill>
                  <a:schemeClr val="bg2"/>
                </a:solidFill>
              </a:rPr>
              <a:t>© Fraunhofer</a:t>
            </a:r>
            <a:r>
              <a:rPr lang="de-DE" sz="700" baseline="0" dirty="0">
                <a:solidFill>
                  <a:schemeClr val="bg2"/>
                </a:solidFill>
              </a:rPr>
              <a:t> HHI</a:t>
            </a:r>
            <a:endParaRPr lang="de-DE" sz="700" dirty="0">
              <a:solidFill>
                <a:schemeClr val="bg2"/>
              </a:solidFill>
            </a:endParaRPr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Michael Schäfer</a:t>
            </a:r>
          </a:p>
        </p:txBody>
      </p:sp>
    </p:spTree>
    <p:extLst>
      <p:ext uri="{BB962C8B-B14F-4D97-AF65-F5344CB8AC3E}">
        <p14:creationId xmlns:p14="http://schemas.microsoft.com/office/powerpoint/2010/main" val="4217053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5931"/>
          </a:xfrm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/>
          </a:p>
        </p:txBody>
      </p:sp>
      <p:sp>
        <p:nvSpPr>
          <p:cNvPr id="7" name="Line 8"/>
          <p:cNvSpPr>
            <a:spLocks noChangeShapeType="1"/>
          </p:cNvSpPr>
          <p:nvPr userDrawn="1"/>
        </p:nvSpPr>
        <p:spPr bwMode="auto">
          <a:xfrm>
            <a:off x="251520" y="1169100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245876" y="1329929"/>
            <a:ext cx="8640000" cy="3186113"/>
          </a:xfrm>
        </p:spPr>
        <p:txBody>
          <a:bodyPr/>
          <a:lstStyle>
            <a:lvl1pPr marL="360000" indent="-360000">
              <a:buFont typeface="Wingdings" pitchFamily="2" charset="2"/>
              <a:buChar char="n"/>
              <a:defRPr sz="1600"/>
            </a:lvl1pPr>
            <a:lvl2pPr marL="720000" indent="-360000">
              <a:buFont typeface="Wingdings" pitchFamily="2" charset="2"/>
              <a:buChar char="n"/>
              <a:defRPr sz="1600"/>
            </a:lvl2pPr>
            <a:lvl3pPr marL="1080000">
              <a:defRPr sz="1600"/>
            </a:lvl3pPr>
            <a:lvl4pPr marL="1440000">
              <a:defRPr sz="1600"/>
            </a:lvl4pPr>
            <a:lvl5pPr marL="1800000" indent="-360000">
              <a:defRPr sz="16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Michael Schäfer</a:t>
            </a:r>
          </a:p>
        </p:txBody>
      </p:sp>
    </p:spTree>
    <p:extLst>
      <p:ext uri="{BB962C8B-B14F-4D97-AF65-F5344CB8AC3E}">
        <p14:creationId xmlns:p14="http://schemas.microsoft.com/office/powerpoint/2010/main" val="328292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/>
            </a:lvl1pPr>
          </a:lstStyle>
          <a:p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Michael Schäfer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10753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7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Michael Schäfer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22114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2"/>
          <p:cNvSpPr>
            <a:spLocks noGrp="1"/>
          </p:cNvSpPr>
          <p:nvPr>
            <p:ph type="pic" sz="quarter" idx="11"/>
          </p:nvPr>
        </p:nvSpPr>
        <p:spPr>
          <a:xfrm>
            <a:off x="245876" y="1131590"/>
            <a:ext cx="8640000" cy="338400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9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/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Michael Schäfer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34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6836" y="251100"/>
            <a:ext cx="8640000" cy="91915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de-DE" dirty="0"/>
          </a:p>
        </p:txBody>
      </p:sp>
      <p:sp>
        <p:nvSpPr>
          <p:cNvPr id="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6836" y="1331100"/>
            <a:ext cx="8640000" cy="31861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Michael Schäfer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02042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92" r:id="rId2"/>
    <p:sldLayoutId id="2147483690" r:id="rId3"/>
    <p:sldLayoutId id="2147483685" r:id="rId4"/>
    <p:sldLayoutId id="2147483686" r:id="rId5"/>
    <p:sldLayoutId id="2147483688" r:id="rId6"/>
  </p:sldLayoutIdLst>
  <p:hf hdr="0" dt="0"/>
  <p:txStyles>
    <p:titleStyle>
      <a:lvl1pPr marL="0" indent="0" algn="l" defTabSz="504000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anose="020B0303030504020204" pitchFamily="34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60000" indent="-360000" algn="l" defTabSz="360000" rtl="0" fontAlgn="base">
        <a:spcBef>
          <a:spcPct val="0"/>
        </a:spcBef>
        <a:spcAft>
          <a:spcPts val="900"/>
        </a:spcAft>
        <a:buClr>
          <a:schemeClr val="tx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2pPr>
      <a:lvl3pPr marL="108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3pPr>
      <a:lvl4pPr marL="144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4pPr>
      <a:lvl5pPr marL="180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5pPr>
      <a:lvl6pPr marL="18875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3447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8019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2591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>
          <a:xfrm>
            <a:off x="252000" y="483518"/>
            <a:ext cx="8640000" cy="1134013"/>
          </a:xfrm>
        </p:spPr>
        <p:txBody>
          <a:bodyPr/>
          <a:lstStyle/>
          <a:p>
            <a:pPr algn="ctr"/>
            <a:r>
              <a:rPr lang="en-US" cap="none" dirty="0" smtClean="0"/>
              <a:t>JVET-Q0446: MIP with constant shifts and offsets</a:t>
            </a:r>
            <a:r>
              <a:rPr lang="en-US" cap="none" dirty="0"/>
              <a:t/>
            </a:r>
            <a:br>
              <a:rPr lang="en-US" cap="none" dirty="0"/>
            </a:b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 smtClean="0"/>
              <a:t>Jonathan Pfaff</a:t>
            </a:r>
            <a:endParaRPr lang="de-DE" dirty="0"/>
          </a:p>
        </p:txBody>
      </p:sp>
      <p:sp>
        <p:nvSpPr>
          <p:cNvPr id="2" name="Textfeld 1"/>
          <p:cNvSpPr txBox="1"/>
          <p:nvPr/>
        </p:nvSpPr>
        <p:spPr>
          <a:xfrm>
            <a:off x="755576" y="2283718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Fraunhofer HHI, Sony, </a:t>
            </a:r>
            <a:r>
              <a:rPr lang="de-DE" dirty="0" err="1" smtClean="0"/>
              <a:t>Xidian</a:t>
            </a:r>
            <a:r>
              <a:rPr lang="de-DE" dirty="0" smtClean="0"/>
              <a:t> Univ., NPU, </a:t>
            </a:r>
            <a:r>
              <a:rPr lang="de-DE" dirty="0" err="1" smtClean="0"/>
              <a:t>Oppo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5980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ctrTitle"/>
          </p:nvPr>
        </p:nvSpPr>
        <p:spPr>
          <a:xfrm>
            <a:off x="245876" y="411510"/>
            <a:ext cx="8640000" cy="681311"/>
          </a:xfrm>
        </p:spPr>
        <p:txBody>
          <a:bodyPr/>
          <a:lstStyle/>
          <a:p>
            <a:r>
              <a:rPr lang="de-DE" dirty="0" err="1" smtClean="0"/>
              <a:t>Proposed</a:t>
            </a:r>
            <a:r>
              <a:rPr lang="de-DE" dirty="0" smtClean="0"/>
              <a:t> METHOD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0"/>
          </p:nvPr>
        </p:nvSpPr>
        <p:spPr>
          <a:xfrm>
            <a:off x="245876" y="1329929"/>
            <a:ext cx="8640000" cy="3402061"/>
          </a:xfrm>
        </p:spPr>
        <p:txBody>
          <a:bodyPr/>
          <a:lstStyle/>
          <a:p>
            <a:r>
              <a:rPr lang="de-DE" dirty="0" smtClean="0"/>
              <a:t>In </a:t>
            </a:r>
            <a:r>
              <a:rPr lang="de-DE" dirty="0" err="1" smtClean="0"/>
              <a:t>the</a:t>
            </a:r>
            <a:r>
              <a:rPr lang="de-DE" dirty="0" smtClean="0"/>
              <a:t> matrix-</a:t>
            </a:r>
            <a:r>
              <a:rPr lang="de-DE" dirty="0" err="1" smtClean="0"/>
              <a:t>vector</a:t>
            </a:r>
            <a:r>
              <a:rPr lang="de-DE" dirty="0" smtClean="0"/>
              <a:t> </a:t>
            </a:r>
            <a:r>
              <a:rPr lang="de-DE" dirty="0" err="1" smtClean="0"/>
              <a:t>multiplication</a:t>
            </a:r>
            <a:r>
              <a:rPr lang="de-DE" dirty="0" smtClean="0"/>
              <a:t> </a:t>
            </a:r>
            <a:r>
              <a:rPr lang="de-DE" dirty="0" err="1" smtClean="0"/>
              <a:t>performed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MIP,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result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right</a:t>
            </a:r>
            <a:r>
              <a:rPr lang="de-DE" dirty="0" smtClean="0"/>
              <a:t> </a:t>
            </a:r>
            <a:r>
              <a:rPr lang="de-DE" dirty="0" err="1" smtClean="0"/>
              <a:t>shifted</a:t>
            </a:r>
            <a:r>
              <a:rPr lang="de-DE" dirty="0" smtClean="0"/>
              <a:t> </a:t>
            </a:r>
            <a:r>
              <a:rPr lang="de-DE" dirty="0" err="1" smtClean="0"/>
              <a:t>by</a:t>
            </a:r>
            <a:r>
              <a:rPr lang="de-DE" dirty="0" smtClean="0"/>
              <a:t> a </a:t>
            </a:r>
            <a:r>
              <a:rPr lang="de-DE" dirty="0" err="1" smtClean="0"/>
              <a:t>shift</a:t>
            </a:r>
            <a:r>
              <a:rPr lang="de-DE" dirty="0" smtClean="0"/>
              <a:t> </a:t>
            </a:r>
            <a:r>
              <a:rPr lang="de-DE" dirty="0" err="1" smtClean="0"/>
              <a:t>sW</a:t>
            </a:r>
            <a:r>
              <a:rPr lang="de-DE" dirty="0" smtClean="0"/>
              <a:t>. </a:t>
            </a:r>
            <a:r>
              <a:rPr lang="de-DE" dirty="0" err="1" smtClean="0"/>
              <a:t>Here</a:t>
            </a:r>
            <a:r>
              <a:rPr lang="de-DE" dirty="0" smtClean="0"/>
              <a:t>, </a:t>
            </a:r>
            <a:r>
              <a:rPr lang="de-DE" dirty="0" err="1" smtClean="0"/>
              <a:t>sW</a:t>
            </a:r>
            <a:r>
              <a:rPr lang="de-DE" dirty="0" smtClean="0"/>
              <a:t> </a:t>
            </a:r>
            <a:r>
              <a:rPr lang="de-DE" dirty="0" err="1" smtClean="0"/>
              <a:t>depends</a:t>
            </a:r>
            <a:r>
              <a:rPr lang="de-DE" dirty="0" smtClean="0"/>
              <a:t> on MIP-mode. </a:t>
            </a:r>
          </a:p>
          <a:p>
            <a:r>
              <a:rPr lang="de-DE" dirty="0" err="1" smtClean="0"/>
              <a:t>Entries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MIP-matrices </a:t>
            </a:r>
            <a:r>
              <a:rPr lang="de-DE" dirty="0" err="1" smtClean="0"/>
              <a:t>are</a:t>
            </a:r>
            <a:r>
              <a:rPr lang="de-DE" dirty="0" smtClean="0"/>
              <a:t> </a:t>
            </a:r>
            <a:r>
              <a:rPr lang="de-DE" dirty="0" err="1" smtClean="0"/>
              <a:t>stored</a:t>
            </a:r>
            <a:r>
              <a:rPr lang="de-DE" dirty="0" smtClean="0"/>
              <a:t> </a:t>
            </a:r>
            <a:r>
              <a:rPr lang="de-DE" dirty="0" err="1" smtClean="0"/>
              <a:t>as</a:t>
            </a:r>
            <a:r>
              <a:rPr lang="de-DE" dirty="0" smtClean="0"/>
              <a:t> 7-bit </a:t>
            </a:r>
            <a:r>
              <a:rPr lang="de-DE" dirty="0" err="1" smtClean="0"/>
              <a:t>unsigned</a:t>
            </a:r>
            <a:r>
              <a:rPr lang="de-DE" dirty="0" smtClean="0"/>
              <a:t> </a:t>
            </a:r>
            <a:r>
              <a:rPr lang="de-DE" dirty="0" err="1" smtClean="0"/>
              <a:t>integers</a:t>
            </a:r>
            <a:r>
              <a:rPr lang="de-DE" dirty="0" smtClean="0"/>
              <a:t>. An </a:t>
            </a:r>
            <a:r>
              <a:rPr lang="de-DE" dirty="0" err="1" smtClean="0"/>
              <a:t>offset</a:t>
            </a:r>
            <a:r>
              <a:rPr lang="de-DE" dirty="0" smtClean="0"/>
              <a:t> </a:t>
            </a:r>
            <a:r>
              <a:rPr lang="de-DE" dirty="0" err="1" smtClean="0"/>
              <a:t>fW</a:t>
            </a:r>
            <a:r>
              <a:rPr lang="de-DE" dirty="0" smtClean="0"/>
              <a:t> </a:t>
            </a:r>
            <a:r>
              <a:rPr lang="de-DE" dirty="0" err="1" smtClean="0"/>
              <a:t>has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subtracted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each</a:t>
            </a:r>
            <a:r>
              <a:rPr lang="de-DE" dirty="0" smtClean="0"/>
              <a:t> MIP-mode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get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true</a:t>
            </a:r>
            <a:r>
              <a:rPr lang="de-DE" dirty="0" smtClean="0"/>
              <a:t> MIP-matrix. </a:t>
            </a:r>
            <a:r>
              <a:rPr lang="de-DE" dirty="0" err="1" smtClean="0"/>
              <a:t>Here</a:t>
            </a:r>
            <a:r>
              <a:rPr lang="de-DE" dirty="0" smtClean="0"/>
              <a:t>, </a:t>
            </a:r>
            <a:r>
              <a:rPr lang="de-DE" dirty="0" err="1" smtClean="0"/>
              <a:t>fW</a:t>
            </a:r>
            <a:r>
              <a:rPr lang="de-DE" dirty="0" smtClean="0"/>
              <a:t> </a:t>
            </a:r>
            <a:r>
              <a:rPr lang="de-DE" dirty="0" err="1" smtClean="0"/>
              <a:t>depends</a:t>
            </a:r>
            <a:r>
              <a:rPr lang="de-DE" dirty="0" smtClean="0"/>
              <a:t> on MIP-mode.</a:t>
            </a:r>
          </a:p>
          <a:p>
            <a:r>
              <a:rPr lang="de-DE" dirty="0" err="1" smtClean="0"/>
              <a:t>Proposed</a:t>
            </a:r>
            <a:r>
              <a:rPr lang="de-DE" dirty="0" smtClean="0"/>
              <a:t> </a:t>
            </a:r>
            <a:r>
              <a:rPr lang="de-DE" dirty="0" err="1" smtClean="0"/>
              <a:t>method</a:t>
            </a:r>
            <a:r>
              <a:rPr lang="de-DE" dirty="0" smtClean="0"/>
              <a:t>: </a:t>
            </a:r>
            <a:r>
              <a:rPr lang="de-DE" dirty="0" err="1" smtClean="0"/>
              <a:t>Always</a:t>
            </a:r>
            <a:r>
              <a:rPr lang="de-DE" dirty="0" smtClean="0"/>
              <a:t> </a:t>
            </a:r>
            <a:r>
              <a:rPr lang="de-DE" dirty="0" err="1" smtClean="0"/>
              <a:t>set</a:t>
            </a:r>
            <a:r>
              <a:rPr lang="de-DE" dirty="0" smtClean="0"/>
              <a:t> </a:t>
            </a:r>
            <a:r>
              <a:rPr lang="de-DE" dirty="0" err="1" smtClean="0"/>
              <a:t>sW</a:t>
            </a:r>
            <a:r>
              <a:rPr lang="de-DE" dirty="0" smtClean="0"/>
              <a:t>=6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fW</a:t>
            </a:r>
            <a:r>
              <a:rPr lang="de-DE" dirty="0" smtClean="0"/>
              <a:t>=32.  </a:t>
            </a:r>
          </a:p>
          <a:p>
            <a:r>
              <a:rPr lang="de-DE" dirty="0" err="1" smtClean="0"/>
              <a:t>Reason</a:t>
            </a:r>
            <a:r>
              <a:rPr lang="de-DE" dirty="0" smtClean="0"/>
              <a:t>: The </a:t>
            </a:r>
            <a:r>
              <a:rPr lang="de-DE" dirty="0" err="1" smtClean="0"/>
              <a:t>constant</a:t>
            </a:r>
            <a:r>
              <a:rPr lang="de-DE" dirty="0" smtClean="0"/>
              <a:t> </a:t>
            </a:r>
            <a:r>
              <a:rPr lang="de-DE" dirty="0" err="1" smtClean="0"/>
              <a:t>shift</a:t>
            </a:r>
            <a:r>
              <a:rPr lang="de-DE" dirty="0" smtClean="0"/>
              <a:t> </a:t>
            </a:r>
            <a:r>
              <a:rPr lang="de-DE" dirty="0" err="1" smtClean="0"/>
              <a:t>sW</a:t>
            </a:r>
            <a:r>
              <a:rPr lang="de-DE" dirty="0" smtClean="0"/>
              <a:t>=6 was </a:t>
            </a:r>
            <a:r>
              <a:rPr lang="de-DE" dirty="0" err="1" smtClean="0"/>
              <a:t>suggested</a:t>
            </a:r>
            <a:r>
              <a:rPr lang="de-DE" dirty="0" smtClean="0"/>
              <a:t> </a:t>
            </a:r>
            <a:r>
              <a:rPr lang="de-DE" dirty="0" err="1" smtClean="0"/>
              <a:t>by</a:t>
            </a:r>
            <a:r>
              <a:rPr lang="de-DE" dirty="0" smtClean="0"/>
              <a:t> </a:t>
            </a:r>
            <a:r>
              <a:rPr lang="de-DE" dirty="0" err="1" smtClean="0"/>
              <a:t>software</a:t>
            </a:r>
            <a:r>
              <a:rPr lang="de-DE" dirty="0" smtClean="0"/>
              <a:t> </a:t>
            </a:r>
            <a:r>
              <a:rPr lang="de-DE" dirty="0" err="1" smtClean="0"/>
              <a:t>experts</a:t>
            </a:r>
            <a:r>
              <a:rPr lang="de-DE" dirty="0" smtClean="0"/>
              <a:t> </a:t>
            </a:r>
            <a:r>
              <a:rPr lang="de-DE" dirty="0" smtClean="0"/>
              <a:t>in </a:t>
            </a:r>
            <a:r>
              <a:rPr lang="de-DE" dirty="0" err="1" smtClean="0"/>
              <a:t>orde</a:t>
            </a:r>
            <a:r>
              <a:rPr lang="de-DE" dirty="0" err="1" smtClean="0"/>
              <a:t>r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achieve</a:t>
            </a:r>
            <a:r>
              <a:rPr lang="de-DE" dirty="0" smtClean="0"/>
              <a:t> </a:t>
            </a:r>
            <a:r>
              <a:rPr lang="de-DE" dirty="0" err="1" smtClean="0"/>
              <a:t>compact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efficient</a:t>
            </a:r>
            <a:r>
              <a:rPr lang="de-DE" dirty="0" smtClean="0"/>
              <a:t> SIMD </a:t>
            </a:r>
            <a:r>
              <a:rPr lang="de-DE" dirty="0" err="1" smtClean="0"/>
              <a:t>implementation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MIP. </a:t>
            </a:r>
          </a:p>
          <a:p>
            <a:r>
              <a:rPr lang="de-DE" dirty="0" smtClean="0"/>
              <a:t>Experimental </a:t>
            </a:r>
            <a:r>
              <a:rPr lang="de-DE" dirty="0" err="1" smtClean="0"/>
              <a:t>results</a:t>
            </a:r>
            <a:r>
              <a:rPr lang="de-DE" dirty="0" smtClean="0"/>
              <a:t>: 0.00/-0.01 in AI/RA, </a:t>
            </a:r>
            <a:r>
              <a:rPr lang="de-DE" dirty="0" err="1" smtClean="0"/>
              <a:t>runtime</a:t>
            </a:r>
            <a:r>
              <a:rPr lang="de-DE" dirty="0" smtClean="0"/>
              <a:t> 100/100, </a:t>
            </a:r>
            <a:r>
              <a:rPr lang="de-DE" dirty="0" err="1" smtClean="0"/>
              <a:t>no</a:t>
            </a:r>
            <a:r>
              <a:rPr lang="de-DE" dirty="0" smtClean="0"/>
              <a:t> </a:t>
            </a:r>
            <a:r>
              <a:rPr lang="de-DE" dirty="0" err="1" smtClean="0"/>
              <a:t>impact</a:t>
            </a:r>
            <a:r>
              <a:rPr lang="de-DE" dirty="0" smtClean="0"/>
              <a:t> on </a:t>
            </a:r>
            <a:r>
              <a:rPr lang="de-DE" dirty="0" err="1" smtClean="0"/>
              <a:t>performance</a:t>
            </a:r>
            <a:r>
              <a:rPr lang="de-DE" dirty="0" smtClean="0"/>
              <a:t>. 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3"/>
          </p:nvPr>
        </p:nvSpPr>
        <p:spPr>
          <a:xfrm>
            <a:off x="2610000" y="4899823"/>
            <a:ext cx="3924000" cy="45719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5" name="Fußzeilenplatzhalter 5">
            <a:extLst>
              <a:ext uri="{FF2B5EF4-FFF2-40B4-BE49-F238E27FC236}">
                <a16:creationId xmlns:a16="http://schemas.microsoft.com/office/drawing/2014/main" id="{A4E57F96-0D39-A049-81BE-74D5BE54E040}"/>
              </a:ext>
            </a:extLst>
          </p:cNvPr>
          <p:cNvSpPr txBox="1">
            <a:spLocks/>
          </p:cNvSpPr>
          <p:nvPr/>
        </p:nvSpPr>
        <p:spPr>
          <a:xfrm>
            <a:off x="8028384" y="4807042"/>
            <a:ext cx="792088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de-DE"/>
            </a:defPPr>
            <a:lvl1pPr algn="ctr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sz="900" kern="1200">
                <a:solidFill>
                  <a:schemeClr val="tx1">
                    <a:tint val="75000"/>
                  </a:schemeClr>
                </a:solidFill>
                <a:latin typeface="Frutiger LT Com 55 Roman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9pPr>
          </a:lstStyle>
          <a:p>
            <a:r>
              <a:rPr lang="de-DE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69110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ctrTitle"/>
          </p:nvPr>
        </p:nvSpPr>
        <p:spPr>
          <a:xfrm>
            <a:off x="245876" y="411510"/>
            <a:ext cx="8640000" cy="681311"/>
          </a:xfrm>
        </p:spPr>
        <p:txBody>
          <a:bodyPr/>
          <a:lstStyle/>
          <a:p>
            <a:r>
              <a:rPr lang="de-DE" sz="2400" dirty="0" err="1" smtClean="0"/>
              <a:t>ExperIMEntal</a:t>
            </a:r>
            <a:r>
              <a:rPr lang="de-DE" sz="2400" dirty="0" smtClean="0"/>
              <a:t> </a:t>
            </a:r>
            <a:r>
              <a:rPr lang="de-DE" sz="2400" dirty="0" err="1" smtClean="0"/>
              <a:t>results</a:t>
            </a:r>
            <a:r>
              <a:rPr lang="de-DE" sz="2400" dirty="0" smtClean="0"/>
              <a:t> </a:t>
            </a:r>
            <a:r>
              <a:rPr lang="de-DE" sz="2400" dirty="0" err="1" smtClean="0"/>
              <a:t>for</a:t>
            </a:r>
            <a:r>
              <a:rPr lang="de-DE" sz="2400" dirty="0" smtClean="0"/>
              <a:t> All </a:t>
            </a:r>
            <a:r>
              <a:rPr lang="de-DE" sz="2400" dirty="0" err="1" smtClean="0"/>
              <a:t>Intra</a:t>
            </a:r>
            <a:endParaRPr lang="de-DE" sz="2400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0"/>
          </p:nvPr>
        </p:nvSpPr>
        <p:spPr>
          <a:xfrm>
            <a:off x="245876" y="1203598"/>
            <a:ext cx="8640000" cy="3816424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 </a:t>
            </a:r>
            <a:endParaRPr lang="de-DE" dirty="0" smtClean="0"/>
          </a:p>
          <a:p>
            <a:pPr lvl="1"/>
            <a:endParaRPr lang="de-DE" dirty="0" smtClean="0"/>
          </a:p>
        </p:txBody>
      </p:sp>
      <p:sp>
        <p:nvSpPr>
          <p:cNvPr id="5" name="Fußzeilenplatzhalter 5">
            <a:extLst>
              <a:ext uri="{FF2B5EF4-FFF2-40B4-BE49-F238E27FC236}">
                <a16:creationId xmlns:a16="http://schemas.microsoft.com/office/drawing/2014/main" id="{A4E57F96-0D39-A049-81BE-74D5BE54E040}"/>
              </a:ext>
            </a:extLst>
          </p:cNvPr>
          <p:cNvSpPr txBox="1">
            <a:spLocks/>
          </p:cNvSpPr>
          <p:nvPr/>
        </p:nvSpPr>
        <p:spPr>
          <a:xfrm>
            <a:off x="8028384" y="4807042"/>
            <a:ext cx="792088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de-DE"/>
            </a:defPPr>
            <a:lvl1pPr algn="ctr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sz="900" kern="1200">
                <a:solidFill>
                  <a:schemeClr val="tx1">
                    <a:tint val="75000"/>
                  </a:schemeClr>
                </a:solidFill>
                <a:latin typeface="Frutiger LT Com 55 Roman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9pPr>
          </a:lstStyle>
          <a:p>
            <a:r>
              <a:rPr lang="de-DE" dirty="0"/>
              <a:t>2</a:t>
            </a:r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6596479"/>
              </p:ext>
            </p:extLst>
          </p:nvPr>
        </p:nvGraphicFramePr>
        <p:xfrm>
          <a:off x="899592" y="1491630"/>
          <a:ext cx="6624735" cy="33154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82720">
                  <a:extLst>
                    <a:ext uri="{9D8B030D-6E8A-4147-A177-3AD203B41FA5}">
                      <a16:colId xmlns:a16="http://schemas.microsoft.com/office/drawing/2014/main" val="2456461747"/>
                    </a:ext>
                  </a:extLst>
                </a:gridCol>
                <a:gridCol w="1088403">
                  <a:extLst>
                    <a:ext uri="{9D8B030D-6E8A-4147-A177-3AD203B41FA5}">
                      <a16:colId xmlns:a16="http://schemas.microsoft.com/office/drawing/2014/main" val="584210070"/>
                    </a:ext>
                  </a:extLst>
                </a:gridCol>
                <a:gridCol w="1088403">
                  <a:extLst>
                    <a:ext uri="{9D8B030D-6E8A-4147-A177-3AD203B41FA5}">
                      <a16:colId xmlns:a16="http://schemas.microsoft.com/office/drawing/2014/main" val="1691759973"/>
                    </a:ext>
                  </a:extLst>
                </a:gridCol>
                <a:gridCol w="1088403">
                  <a:extLst>
                    <a:ext uri="{9D8B030D-6E8A-4147-A177-3AD203B41FA5}">
                      <a16:colId xmlns:a16="http://schemas.microsoft.com/office/drawing/2014/main" val="2597097948"/>
                    </a:ext>
                  </a:extLst>
                </a:gridCol>
                <a:gridCol w="1088403">
                  <a:extLst>
                    <a:ext uri="{9D8B030D-6E8A-4147-A177-3AD203B41FA5}">
                      <a16:colId xmlns:a16="http://schemas.microsoft.com/office/drawing/2014/main" val="2414226407"/>
                    </a:ext>
                  </a:extLst>
                </a:gridCol>
                <a:gridCol w="1088403">
                  <a:extLst>
                    <a:ext uri="{9D8B030D-6E8A-4147-A177-3AD203B41FA5}">
                      <a16:colId xmlns:a16="http://schemas.microsoft.com/office/drawing/2014/main" val="61326806"/>
                    </a:ext>
                  </a:extLst>
                </a:gridCol>
              </a:tblGrid>
              <a:tr h="496930">
                <a:tc>
                  <a:txBody>
                    <a:bodyPr/>
                    <a:lstStyle/>
                    <a:p>
                      <a:endParaRPr lang="de-D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Y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U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enc time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dec time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78436683"/>
                  </a:ext>
                </a:extLst>
              </a:tr>
              <a:tr h="3447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Class A1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-0,02%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-0,19%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0,15%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103%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36489955"/>
                  </a:ext>
                </a:extLst>
              </a:tr>
              <a:tr h="3447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Class A2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0,00%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0,01%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-0,03%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99%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99%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53875865"/>
                  </a:ext>
                </a:extLst>
              </a:tr>
              <a:tr h="3447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Class B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0,01%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0,00%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-0,05%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99%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97%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01500014"/>
                  </a:ext>
                </a:extLst>
              </a:tr>
              <a:tr h="3447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Class C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0,00%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0,09%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0,02%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97%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99%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72284796"/>
                  </a:ext>
                </a:extLst>
              </a:tr>
              <a:tr h="3447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Class E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0,00%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-0,03%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0,05%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98657490"/>
                  </a:ext>
                </a:extLst>
              </a:tr>
              <a:tr h="37214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Overall 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0,00%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-0,02%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0,02%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99%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99%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58000795"/>
                  </a:ext>
                </a:extLst>
              </a:tr>
              <a:tr h="36120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Class D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-0,04%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0,16%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0,14%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101%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99%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50904210"/>
                  </a:ext>
                </a:extLst>
              </a:tr>
              <a:tr h="36120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Class F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-0,02%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-0,04%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0,05%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99%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95%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697833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724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ctrTitle"/>
          </p:nvPr>
        </p:nvSpPr>
        <p:spPr>
          <a:xfrm>
            <a:off x="245876" y="411510"/>
            <a:ext cx="8640000" cy="681311"/>
          </a:xfrm>
        </p:spPr>
        <p:txBody>
          <a:bodyPr/>
          <a:lstStyle/>
          <a:p>
            <a:r>
              <a:rPr lang="de-DE" sz="2400" dirty="0" err="1" smtClean="0"/>
              <a:t>ExperIMEntal</a:t>
            </a:r>
            <a:r>
              <a:rPr lang="de-DE" sz="2400" dirty="0" smtClean="0"/>
              <a:t> </a:t>
            </a:r>
            <a:r>
              <a:rPr lang="de-DE" sz="2400" dirty="0" err="1" smtClean="0"/>
              <a:t>results</a:t>
            </a:r>
            <a:r>
              <a:rPr lang="de-DE" sz="2400" dirty="0" smtClean="0"/>
              <a:t> </a:t>
            </a:r>
            <a:r>
              <a:rPr lang="de-DE" sz="2400" dirty="0" err="1" smtClean="0"/>
              <a:t>for</a:t>
            </a:r>
            <a:r>
              <a:rPr lang="de-DE" sz="2400" dirty="0" smtClean="0"/>
              <a:t> </a:t>
            </a:r>
            <a:r>
              <a:rPr lang="de-DE" sz="2400" dirty="0" err="1" smtClean="0"/>
              <a:t>random</a:t>
            </a:r>
            <a:r>
              <a:rPr lang="de-DE" sz="2400" dirty="0" smtClean="0"/>
              <a:t> </a:t>
            </a:r>
            <a:r>
              <a:rPr lang="de-DE" sz="2400" dirty="0" err="1" smtClean="0"/>
              <a:t>access</a:t>
            </a:r>
            <a:endParaRPr lang="de-DE" sz="2400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0"/>
          </p:nvPr>
        </p:nvSpPr>
        <p:spPr>
          <a:xfrm>
            <a:off x="245876" y="1203598"/>
            <a:ext cx="8640000" cy="3816424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 </a:t>
            </a:r>
            <a:endParaRPr lang="de-DE" dirty="0" smtClean="0"/>
          </a:p>
          <a:p>
            <a:pPr lvl="1"/>
            <a:endParaRPr lang="de-DE" dirty="0" smtClean="0"/>
          </a:p>
        </p:txBody>
      </p:sp>
      <p:sp>
        <p:nvSpPr>
          <p:cNvPr id="5" name="Fußzeilenplatzhalter 5">
            <a:extLst>
              <a:ext uri="{FF2B5EF4-FFF2-40B4-BE49-F238E27FC236}">
                <a16:creationId xmlns:a16="http://schemas.microsoft.com/office/drawing/2014/main" id="{A4E57F96-0D39-A049-81BE-74D5BE54E040}"/>
              </a:ext>
            </a:extLst>
          </p:cNvPr>
          <p:cNvSpPr txBox="1">
            <a:spLocks/>
          </p:cNvSpPr>
          <p:nvPr/>
        </p:nvSpPr>
        <p:spPr>
          <a:xfrm>
            <a:off x="8028384" y="4807042"/>
            <a:ext cx="792088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de-DE"/>
            </a:defPPr>
            <a:lvl1pPr algn="ctr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sz="900" kern="1200">
                <a:solidFill>
                  <a:schemeClr val="tx1">
                    <a:tint val="75000"/>
                  </a:schemeClr>
                </a:solidFill>
                <a:latin typeface="Frutiger LT Com 55 Roman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9pPr>
          </a:lstStyle>
          <a:p>
            <a:r>
              <a:rPr lang="de-DE" dirty="0"/>
              <a:t>2</a:t>
            </a:r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97030"/>
              </p:ext>
            </p:extLst>
          </p:nvPr>
        </p:nvGraphicFramePr>
        <p:xfrm>
          <a:off x="899592" y="1491630"/>
          <a:ext cx="6624735" cy="33154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82720">
                  <a:extLst>
                    <a:ext uri="{9D8B030D-6E8A-4147-A177-3AD203B41FA5}">
                      <a16:colId xmlns:a16="http://schemas.microsoft.com/office/drawing/2014/main" val="2456461747"/>
                    </a:ext>
                  </a:extLst>
                </a:gridCol>
                <a:gridCol w="1088403">
                  <a:extLst>
                    <a:ext uri="{9D8B030D-6E8A-4147-A177-3AD203B41FA5}">
                      <a16:colId xmlns:a16="http://schemas.microsoft.com/office/drawing/2014/main" val="584210070"/>
                    </a:ext>
                  </a:extLst>
                </a:gridCol>
                <a:gridCol w="1088403">
                  <a:extLst>
                    <a:ext uri="{9D8B030D-6E8A-4147-A177-3AD203B41FA5}">
                      <a16:colId xmlns:a16="http://schemas.microsoft.com/office/drawing/2014/main" val="1691759973"/>
                    </a:ext>
                  </a:extLst>
                </a:gridCol>
                <a:gridCol w="1088403">
                  <a:extLst>
                    <a:ext uri="{9D8B030D-6E8A-4147-A177-3AD203B41FA5}">
                      <a16:colId xmlns:a16="http://schemas.microsoft.com/office/drawing/2014/main" val="2597097948"/>
                    </a:ext>
                  </a:extLst>
                </a:gridCol>
                <a:gridCol w="1088403">
                  <a:extLst>
                    <a:ext uri="{9D8B030D-6E8A-4147-A177-3AD203B41FA5}">
                      <a16:colId xmlns:a16="http://schemas.microsoft.com/office/drawing/2014/main" val="2414226407"/>
                    </a:ext>
                  </a:extLst>
                </a:gridCol>
                <a:gridCol w="1088403">
                  <a:extLst>
                    <a:ext uri="{9D8B030D-6E8A-4147-A177-3AD203B41FA5}">
                      <a16:colId xmlns:a16="http://schemas.microsoft.com/office/drawing/2014/main" val="61326806"/>
                    </a:ext>
                  </a:extLst>
                </a:gridCol>
              </a:tblGrid>
              <a:tr h="496930">
                <a:tc>
                  <a:txBody>
                    <a:bodyPr/>
                    <a:lstStyle/>
                    <a:p>
                      <a:endParaRPr lang="de-D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Y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U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enc time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dec time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78436683"/>
                  </a:ext>
                </a:extLst>
              </a:tr>
              <a:tr h="3447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Class A1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-0,01%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-0,19%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36489955"/>
                  </a:ext>
                </a:extLst>
              </a:tr>
              <a:tr h="3447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Class A2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-0,02%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0,05%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0,07%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53875865"/>
                  </a:ext>
                </a:extLst>
              </a:tr>
              <a:tr h="3447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Class B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-0,01%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0,09%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0,08%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01500014"/>
                  </a:ext>
                </a:extLst>
              </a:tr>
              <a:tr h="3447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Class C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0,01%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0,03%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-0,04%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72284796"/>
                  </a:ext>
                </a:extLst>
              </a:tr>
              <a:tr h="3447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Class E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98657490"/>
                  </a:ext>
                </a:extLst>
              </a:tr>
              <a:tr h="37214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Overall 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-0,01%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0,01%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0,03%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58000795"/>
                  </a:ext>
                </a:extLst>
              </a:tr>
              <a:tr h="36120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Class D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-0,02%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-0,25%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-0,23%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50904210"/>
                  </a:ext>
                </a:extLst>
              </a:tr>
              <a:tr h="36120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Class F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0,11%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0,01%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697833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479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ctrTitle"/>
          </p:nvPr>
        </p:nvSpPr>
        <p:spPr>
          <a:xfrm>
            <a:off x="245876" y="411510"/>
            <a:ext cx="8640000" cy="681311"/>
          </a:xfrm>
        </p:spPr>
        <p:txBody>
          <a:bodyPr/>
          <a:lstStyle/>
          <a:p>
            <a:r>
              <a:rPr lang="de-DE" dirty="0" smtClean="0"/>
              <a:t>Appendix: Training </a:t>
            </a:r>
            <a:r>
              <a:rPr lang="de-DE" dirty="0" err="1" smtClean="0"/>
              <a:t>modification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0"/>
          </p:nvPr>
        </p:nvSpPr>
        <p:spPr>
          <a:xfrm>
            <a:off x="245876" y="1329929"/>
            <a:ext cx="8640000" cy="3402061"/>
          </a:xfrm>
        </p:spPr>
        <p:txBody>
          <a:bodyPr/>
          <a:lstStyle/>
          <a:p>
            <a:r>
              <a:rPr lang="de-DE" dirty="0" err="1" smtClean="0"/>
              <a:t>Achieving</a:t>
            </a:r>
            <a:r>
              <a:rPr lang="de-DE" dirty="0" smtClean="0"/>
              <a:t> </a:t>
            </a:r>
            <a:r>
              <a:rPr lang="de-DE" dirty="0" err="1" smtClean="0"/>
              <a:t>constant</a:t>
            </a:r>
            <a:r>
              <a:rPr lang="de-DE" dirty="0" smtClean="0"/>
              <a:t> </a:t>
            </a:r>
            <a:r>
              <a:rPr lang="de-DE" dirty="0" err="1" smtClean="0"/>
              <a:t>shift</a:t>
            </a:r>
            <a:r>
              <a:rPr lang="de-DE" dirty="0" smtClean="0"/>
              <a:t> </a:t>
            </a:r>
            <a:r>
              <a:rPr lang="de-DE" dirty="0" err="1" smtClean="0"/>
              <a:t>sw</a:t>
            </a:r>
            <a:r>
              <a:rPr lang="de-DE" dirty="0" smtClean="0"/>
              <a:t>=6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staying</a:t>
            </a:r>
            <a:r>
              <a:rPr lang="de-DE" dirty="0" smtClean="0"/>
              <a:t> in </a:t>
            </a:r>
            <a:r>
              <a:rPr lang="de-DE" dirty="0" err="1" smtClean="0"/>
              <a:t>the</a:t>
            </a:r>
            <a:r>
              <a:rPr lang="de-DE" dirty="0" smtClean="0"/>
              <a:t> 8-bit </a:t>
            </a:r>
            <a:r>
              <a:rPr lang="de-DE" dirty="0" err="1" smtClean="0"/>
              <a:t>range</a:t>
            </a:r>
            <a:r>
              <a:rPr lang="de-DE" dirty="0" smtClean="0"/>
              <a:t> </a:t>
            </a:r>
            <a:r>
              <a:rPr lang="de-DE" dirty="0" err="1" smtClean="0"/>
              <a:t>would</a:t>
            </a:r>
            <a:r>
              <a:rPr lang="de-DE" dirty="0" smtClean="0"/>
              <a:t> </a:t>
            </a:r>
            <a:r>
              <a:rPr lang="de-DE" dirty="0" err="1" smtClean="0"/>
              <a:t>require</a:t>
            </a:r>
            <a:r>
              <a:rPr lang="de-DE" dirty="0" smtClean="0"/>
              <a:t> </a:t>
            </a:r>
            <a:r>
              <a:rPr lang="de-DE" dirty="0" err="1" smtClean="0"/>
              <a:t>clipping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MIP </a:t>
            </a:r>
            <a:r>
              <a:rPr lang="de-DE" dirty="0" err="1" smtClean="0"/>
              <a:t>matrices</a:t>
            </a:r>
            <a:r>
              <a:rPr lang="de-DE" dirty="0" smtClean="0"/>
              <a:t> after </a:t>
            </a:r>
            <a:r>
              <a:rPr lang="de-DE" dirty="0" err="1" smtClean="0"/>
              <a:t>training</a:t>
            </a:r>
            <a:r>
              <a:rPr lang="de-DE" dirty="0" smtClean="0"/>
              <a:t>. </a:t>
            </a:r>
          </a:p>
          <a:p>
            <a:r>
              <a:rPr lang="de-DE" dirty="0" smtClean="0"/>
              <a:t>Clipping after </a:t>
            </a:r>
            <a:r>
              <a:rPr lang="de-DE" dirty="0" err="1" smtClean="0"/>
              <a:t>training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undesirable</a:t>
            </a:r>
            <a:r>
              <a:rPr lang="de-DE" dirty="0" smtClean="0"/>
              <a:t>, </a:t>
            </a:r>
            <a:r>
              <a:rPr lang="de-DE" dirty="0" err="1" smtClean="0"/>
              <a:t>since</a:t>
            </a:r>
            <a:r>
              <a:rPr lang="de-DE" dirty="0" smtClean="0"/>
              <a:t> </a:t>
            </a:r>
            <a:r>
              <a:rPr lang="de-DE" dirty="0" err="1" smtClean="0"/>
              <a:t>characteristic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predictors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modified</a:t>
            </a:r>
            <a:r>
              <a:rPr lang="de-DE" dirty="0" smtClean="0"/>
              <a:t> </a:t>
            </a:r>
            <a:r>
              <a:rPr lang="de-DE" dirty="0" err="1" smtClean="0"/>
              <a:t>afterwards</a:t>
            </a:r>
            <a:r>
              <a:rPr lang="de-DE" smtClean="0"/>
              <a:t>. </a:t>
            </a:r>
            <a:endParaRPr lang="de-DE" dirty="0" smtClean="0"/>
          </a:p>
          <a:p>
            <a:r>
              <a:rPr lang="de-DE" dirty="0" smtClean="0"/>
              <a:t>Thus: Training </a:t>
            </a:r>
            <a:r>
              <a:rPr lang="de-DE" dirty="0" err="1" smtClean="0"/>
              <a:t>of</a:t>
            </a:r>
            <a:r>
              <a:rPr lang="de-DE" dirty="0" smtClean="0"/>
              <a:t> MIP-matrices was </a:t>
            </a:r>
            <a:r>
              <a:rPr lang="de-DE" dirty="0" err="1" smtClean="0"/>
              <a:t>modified</a:t>
            </a:r>
            <a:r>
              <a:rPr lang="de-DE" dirty="0" smtClean="0"/>
              <a:t> so </a:t>
            </a:r>
            <a:r>
              <a:rPr lang="de-DE" dirty="0" err="1" smtClean="0"/>
              <a:t>that</a:t>
            </a:r>
            <a:r>
              <a:rPr lang="de-DE" dirty="0" smtClean="0"/>
              <a:t> </a:t>
            </a:r>
            <a:r>
              <a:rPr lang="de-DE" dirty="0" err="1" smtClean="0"/>
              <a:t>shift</a:t>
            </a:r>
            <a:r>
              <a:rPr lang="de-DE" dirty="0" smtClean="0"/>
              <a:t> </a:t>
            </a:r>
            <a:r>
              <a:rPr lang="de-DE" dirty="0" err="1" smtClean="0"/>
              <a:t>sw</a:t>
            </a:r>
            <a:r>
              <a:rPr lang="de-DE" dirty="0" smtClean="0"/>
              <a:t>=6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possible</a:t>
            </a:r>
            <a:r>
              <a:rPr lang="de-DE" dirty="0" smtClean="0"/>
              <a:t> </a:t>
            </a:r>
            <a:r>
              <a:rPr lang="de-DE" dirty="0" err="1" smtClean="0"/>
              <a:t>without</a:t>
            </a:r>
            <a:r>
              <a:rPr lang="de-DE" dirty="0" smtClean="0"/>
              <a:t> </a:t>
            </a:r>
            <a:r>
              <a:rPr lang="de-DE" dirty="0" err="1" smtClean="0"/>
              <a:t>clipping</a:t>
            </a:r>
            <a:r>
              <a:rPr lang="de-DE" dirty="0"/>
              <a:t> </a:t>
            </a:r>
            <a:r>
              <a:rPr lang="de-DE" dirty="0" smtClean="0"/>
              <a:t>after </a:t>
            </a:r>
            <a:r>
              <a:rPr lang="de-DE" dirty="0" err="1" smtClean="0"/>
              <a:t>training</a:t>
            </a:r>
            <a:r>
              <a:rPr lang="de-DE" dirty="0" smtClean="0"/>
              <a:t>. </a:t>
            </a:r>
            <a:endParaRPr lang="de-DE" dirty="0" smtClean="0"/>
          </a:p>
          <a:p>
            <a:r>
              <a:rPr lang="de-DE" dirty="0" err="1" smtClean="0"/>
              <a:t>Apply</a:t>
            </a:r>
            <a:r>
              <a:rPr lang="de-DE" dirty="0" smtClean="0"/>
              <a:t> </a:t>
            </a:r>
            <a:r>
              <a:rPr lang="de-DE" dirty="0" err="1" smtClean="0"/>
              <a:t>smoothed</a:t>
            </a:r>
            <a:r>
              <a:rPr lang="de-DE" dirty="0" smtClean="0"/>
              <a:t> </a:t>
            </a:r>
            <a:r>
              <a:rPr lang="de-DE" dirty="0" err="1" smtClean="0"/>
              <a:t>version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clipping</a:t>
            </a:r>
            <a:r>
              <a:rPr lang="de-DE" dirty="0" smtClean="0"/>
              <a:t> </a:t>
            </a:r>
            <a:r>
              <a:rPr lang="de-DE" dirty="0" err="1" smtClean="0"/>
              <a:t>already</a:t>
            </a:r>
            <a:r>
              <a:rPr lang="de-DE" dirty="0" smtClean="0"/>
              <a:t> </a:t>
            </a:r>
            <a:r>
              <a:rPr lang="de-DE" dirty="0" err="1" smtClean="0"/>
              <a:t>during</a:t>
            </a:r>
            <a:r>
              <a:rPr lang="de-DE" dirty="0" smtClean="0"/>
              <a:t> </a:t>
            </a:r>
            <a:r>
              <a:rPr lang="de-DE" dirty="0" err="1" smtClean="0"/>
              <a:t>training</a:t>
            </a:r>
            <a:r>
              <a:rPr lang="de-DE" dirty="0" smtClean="0"/>
              <a:t>. </a:t>
            </a:r>
            <a:endParaRPr lang="de-DE" dirty="0" smtClean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3"/>
          </p:nvPr>
        </p:nvSpPr>
        <p:spPr>
          <a:xfrm>
            <a:off x="2610000" y="4899823"/>
            <a:ext cx="3924000" cy="45719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5" name="Fußzeilenplatzhalter 5">
            <a:extLst>
              <a:ext uri="{FF2B5EF4-FFF2-40B4-BE49-F238E27FC236}">
                <a16:creationId xmlns:a16="http://schemas.microsoft.com/office/drawing/2014/main" id="{A4E57F96-0D39-A049-81BE-74D5BE54E040}"/>
              </a:ext>
            </a:extLst>
          </p:cNvPr>
          <p:cNvSpPr txBox="1">
            <a:spLocks/>
          </p:cNvSpPr>
          <p:nvPr/>
        </p:nvSpPr>
        <p:spPr>
          <a:xfrm>
            <a:off x="8028384" y="4807042"/>
            <a:ext cx="792088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de-DE"/>
            </a:defPPr>
            <a:lvl1pPr algn="ctr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sz="900" kern="1200">
                <a:solidFill>
                  <a:schemeClr val="tx1">
                    <a:tint val="75000"/>
                  </a:schemeClr>
                </a:solidFill>
                <a:latin typeface="Frutiger LT Com 55 Roman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9pPr>
          </a:lstStyle>
          <a:p>
            <a:r>
              <a:rPr lang="de-DE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52145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raunhofer HHI Master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Bullets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P10_140328_ppt_Master_Ins_de_4zu3</Template>
  <TotalTime>0</TotalTime>
  <Words>422</Words>
  <Application>Microsoft Office PowerPoint</Application>
  <PresentationFormat>Bildschirmpräsentation (16:9)</PresentationFormat>
  <Paragraphs>128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1" baseType="lpstr">
      <vt:lpstr>Times New Roman</vt:lpstr>
      <vt:lpstr>Arial</vt:lpstr>
      <vt:lpstr>Wingdings</vt:lpstr>
      <vt:lpstr>Frutiger LT Com 45 Light</vt:lpstr>
      <vt:lpstr>Frutiger LT Com 55 Roman</vt:lpstr>
      <vt:lpstr>Fraunhofer HHI Master</vt:lpstr>
      <vt:lpstr>JVET-Q0446: MIP with constant shifts and offsets </vt:lpstr>
      <vt:lpstr>Proposed METHOD</vt:lpstr>
      <vt:lpstr>ExperIMEntal results for All Intra</vt:lpstr>
      <vt:lpstr>ExperIMEntal results for random access</vt:lpstr>
      <vt:lpstr>Appendix: Training modification </vt:lpstr>
    </vt:vector>
  </TitlesOfParts>
  <Company>Fraunhofer - Heinrich-Hertz-Institute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 mit logo/Titel durch Klicken hinzufügen</dc:title>
  <dc:creator>Fraunhofer HHI</dc:creator>
  <cp:lastModifiedBy>Pfaff, Jonathan</cp:lastModifiedBy>
  <cp:revision>584</cp:revision>
  <cp:lastPrinted>2019-06-16T15:28:32Z</cp:lastPrinted>
  <dcterms:created xsi:type="dcterms:W3CDTF">2016-03-16T10:16:45Z</dcterms:created>
  <dcterms:modified xsi:type="dcterms:W3CDTF">2020-01-10T19:03:56Z</dcterms:modified>
</cp:coreProperties>
</file>

<file path=userCustomization/customUI.xml><?xml version="1.0" encoding="utf-8"?>
<mso:customUI xmlns:doc="http://schemas.microsoft.com/office/2006/01/customui/currentDocument" xmlns:mso="http://schemas.microsoft.com/office/2006/01/customui">
  <mso:ribbon>
    <mso:qat>
      <mso:documentControls>
        <mso:separator idQ="doc:sep1" visible="true"/>
        <mso:control idQ="mso:SlideLayoutGallery" visible="true"/>
      </mso:documentControls>
    </mso:qat>
  </mso:ribbon>
</mso:customUI>
</file>