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1"/>
  </p:notesMasterIdLst>
  <p:handoutMasterIdLst>
    <p:handoutMasterId r:id="rId12"/>
  </p:handoutMasterIdLst>
  <p:sldIdLst>
    <p:sldId id="315" r:id="rId2"/>
    <p:sldId id="321" r:id="rId3"/>
    <p:sldId id="325" r:id="rId4"/>
    <p:sldId id="322" r:id="rId5"/>
    <p:sldId id="323" r:id="rId6"/>
    <p:sldId id="326" r:id="rId7"/>
    <p:sldId id="328" r:id="rId8"/>
    <p:sldId id="324" r:id="rId9"/>
    <p:sldId id="320" r:id="rId10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7" autoAdjust="0"/>
    <p:restoredTop sz="96574" autoAdjust="0"/>
  </p:normalViewPr>
  <p:slideViewPr>
    <p:cSldViewPr>
      <p:cViewPr varScale="1">
        <p:scale>
          <a:sx n="131" d="100"/>
          <a:sy n="131" d="100"/>
        </p:scale>
        <p:origin x="1458" y="126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91" d="100"/>
          <a:sy n="91" d="100"/>
        </p:scale>
        <p:origin x="376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2020/1/6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2020/1/6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2020/1/6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2020/1/6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algn="ctr">
              <a:tabLst>
                <a:tab pos="1433513" algn="l"/>
              </a:tabLst>
            </a:pPr>
            <a:r>
              <a:rPr lang="en-GB" sz="2800" b="1" dirty="0" smtClean="0"/>
              <a:t>SAO Modification for 12-bit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JVET-Q0441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Adrian Browne / Karl Sharman / 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800" dirty="0"/>
          </a:p>
          <a:p>
            <a:r>
              <a:rPr lang="en-CA" dirty="0" smtClean="0"/>
              <a:t>In </a:t>
            </a:r>
            <a:r>
              <a:rPr lang="en-CA" dirty="0"/>
              <a:t>the </a:t>
            </a:r>
            <a:r>
              <a:rPr lang="en-CA" dirty="0" smtClean="0"/>
              <a:t>specification the SAO offset is defined as:</a:t>
            </a:r>
          </a:p>
          <a:p>
            <a:endParaRPr lang="en-GB" sz="800" dirty="0"/>
          </a:p>
          <a:p>
            <a:pPr marL="857250" lvl="2" indent="0">
              <a:buNone/>
            </a:pPr>
            <a:r>
              <a:rPr lang="en-CA" dirty="0" err="1" smtClean="0"/>
              <a:t>SaoOffsetVal</a:t>
            </a:r>
            <a:r>
              <a:rPr lang="en-CA" dirty="0"/>
              <a:t>[ </a:t>
            </a:r>
            <a:r>
              <a:rPr lang="en-CA" dirty="0" err="1"/>
              <a:t>cIdx</a:t>
            </a:r>
            <a:r>
              <a:rPr lang="en-CA" dirty="0"/>
              <a:t> ][ </a:t>
            </a:r>
            <a:r>
              <a:rPr lang="en-CA" dirty="0" err="1"/>
              <a:t>rx</a:t>
            </a:r>
            <a:r>
              <a:rPr lang="en-CA" dirty="0"/>
              <a:t> ][ </a:t>
            </a:r>
            <a:r>
              <a:rPr lang="en-CA" dirty="0" err="1"/>
              <a:t>ry</a:t>
            </a:r>
            <a:r>
              <a:rPr lang="en-CA" dirty="0"/>
              <a:t> ][ </a:t>
            </a:r>
            <a:r>
              <a:rPr lang="en-CA" dirty="0" err="1"/>
              <a:t>i</a:t>
            </a:r>
            <a:r>
              <a:rPr lang="en-CA" dirty="0"/>
              <a:t> + 1 ] = </a:t>
            </a:r>
            <a:endParaRPr lang="en-CA" dirty="0" smtClean="0"/>
          </a:p>
          <a:p>
            <a:pPr marL="857250" lvl="2" indent="0">
              <a:buNone/>
            </a:pPr>
            <a:r>
              <a:rPr lang="en-CA" dirty="0"/>
              <a:t>	 </a:t>
            </a:r>
            <a:r>
              <a:rPr lang="en-CA" dirty="0" smtClean="0"/>
              <a:t>      (</a:t>
            </a:r>
            <a:r>
              <a:rPr lang="en-CA" dirty="0"/>
              <a:t> 1 − 2 * </a:t>
            </a:r>
            <a:r>
              <a:rPr lang="en-CA" dirty="0" err="1"/>
              <a:t>sao_offset_sign</a:t>
            </a:r>
            <a:r>
              <a:rPr lang="en-CA" dirty="0"/>
              <a:t>[ </a:t>
            </a:r>
            <a:r>
              <a:rPr lang="en-CA" dirty="0" err="1"/>
              <a:t>cIdx</a:t>
            </a:r>
            <a:r>
              <a:rPr lang="en-CA" dirty="0"/>
              <a:t> ][ </a:t>
            </a:r>
            <a:r>
              <a:rPr lang="en-CA" dirty="0" err="1"/>
              <a:t>rx</a:t>
            </a:r>
            <a:r>
              <a:rPr lang="en-CA" dirty="0"/>
              <a:t> ][ </a:t>
            </a:r>
            <a:r>
              <a:rPr lang="en-CA" dirty="0" err="1"/>
              <a:t>ry</a:t>
            </a:r>
            <a:r>
              <a:rPr lang="en-CA" dirty="0"/>
              <a:t> ][ </a:t>
            </a:r>
            <a:r>
              <a:rPr lang="en-CA" dirty="0" err="1"/>
              <a:t>i</a:t>
            </a:r>
            <a:r>
              <a:rPr lang="en-CA" dirty="0"/>
              <a:t> ] ) *	</a:t>
            </a:r>
            <a:br>
              <a:rPr lang="en-CA" dirty="0"/>
            </a:br>
            <a:r>
              <a:rPr lang="en-CA" dirty="0"/>
              <a:t>	</a:t>
            </a:r>
            <a:r>
              <a:rPr lang="en-CA" dirty="0" smtClean="0"/>
              <a:t>                    </a:t>
            </a:r>
            <a:r>
              <a:rPr lang="en-CA" dirty="0" err="1" smtClean="0"/>
              <a:t>sao_offset_abs</a:t>
            </a:r>
            <a:r>
              <a:rPr lang="en-CA" dirty="0"/>
              <a:t>[ </a:t>
            </a:r>
            <a:r>
              <a:rPr lang="en-CA" dirty="0" err="1"/>
              <a:t>cIdx</a:t>
            </a:r>
            <a:r>
              <a:rPr lang="en-CA" dirty="0"/>
              <a:t> ][ </a:t>
            </a:r>
            <a:r>
              <a:rPr lang="en-CA" dirty="0" err="1"/>
              <a:t>rx</a:t>
            </a:r>
            <a:r>
              <a:rPr lang="en-CA" dirty="0"/>
              <a:t> ][ </a:t>
            </a:r>
            <a:r>
              <a:rPr lang="en-CA" dirty="0" err="1"/>
              <a:t>ry</a:t>
            </a:r>
            <a:r>
              <a:rPr lang="en-CA" dirty="0"/>
              <a:t> ][ </a:t>
            </a:r>
            <a:r>
              <a:rPr lang="en-CA" dirty="0" err="1"/>
              <a:t>i</a:t>
            </a:r>
            <a:r>
              <a:rPr lang="en-CA" dirty="0"/>
              <a:t> </a:t>
            </a:r>
            <a:r>
              <a:rPr lang="en-CA" dirty="0" smtClean="0"/>
              <a:t>]</a:t>
            </a:r>
          </a:p>
          <a:p>
            <a:pPr marL="857250" lvl="2" indent="0">
              <a:buNone/>
            </a:pPr>
            <a:endParaRPr lang="en-GB" sz="800" dirty="0"/>
          </a:p>
          <a:p>
            <a:pPr lvl="1"/>
            <a:r>
              <a:rPr lang="en-CA" dirty="0"/>
              <a:t>Where </a:t>
            </a:r>
            <a:r>
              <a:rPr lang="en-CA" dirty="0" err="1" smtClean="0"/>
              <a:t>sao_offset_abs</a:t>
            </a:r>
            <a:r>
              <a:rPr lang="en-CA" dirty="0" smtClean="0"/>
              <a:t> </a:t>
            </a:r>
            <a:r>
              <a:rPr lang="en-CA" dirty="0"/>
              <a:t>is </a:t>
            </a:r>
            <a:r>
              <a:rPr lang="en-CA" dirty="0" smtClean="0"/>
              <a:t>clipped using:</a:t>
            </a:r>
          </a:p>
          <a:p>
            <a:pPr marL="914400" lvl="2" indent="0">
              <a:buNone/>
            </a:pPr>
            <a:r>
              <a:rPr lang="en-CA" dirty="0" err="1" smtClean="0"/>
              <a:t>cMax</a:t>
            </a:r>
            <a:r>
              <a:rPr lang="en-CA" dirty="0" smtClean="0"/>
              <a:t> </a:t>
            </a:r>
            <a:r>
              <a:rPr lang="en-CA" dirty="0"/>
              <a:t>= ( 1  &lt;&lt;  ( Min( </a:t>
            </a:r>
            <a:r>
              <a:rPr lang="en-CA" dirty="0" err="1"/>
              <a:t>BitDepth</a:t>
            </a:r>
            <a:r>
              <a:rPr lang="en-CA" dirty="0"/>
              <a:t>, 10 ) − 5 ) ) – </a:t>
            </a:r>
            <a:r>
              <a:rPr lang="en-CA" dirty="0" smtClean="0"/>
              <a:t>1</a:t>
            </a:r>
          </a:p>
          <a:p>
            <a:pPr marL="914400" lvl="2" indent="0">
              <a:buNone/>
            </a:pPr>
            <a:endParaRPr lang="en-CA" sz="800" dirty="0" smtClean="0"/>
          </a:p>
          <a:p>
            <a:r>
              <a:rPr lang="en-CA" dirty="0" smtClean="0"/>
              <a:t>Offset is clipped at same relative value for both 8 and 10 bit processing</a:t>
            </a:r>
          </a:p>
          <a:p>
            <a:r>
              <a:rPr lang="en-CA" dirty="0"/>
              <a:t>F</a:t>
            </a:r>
            <a:r>
              <a:rPr lang="en-CA" dirty="0" smtClean="0"/>
              <a:t>or 12-bit processing (e.g. HDR) relative offset is clipped to ¼ value</a:t>
            </a:r>
          </a:p>
          <a:p>
            <a:pPr lvl="1"/>
            <a:r>
              <a:rPr lang="en-CA" dirty="0" smtClean="0"/>
              <a:t>SAO is selected less often</a:t>
            </a:r>
          </a:p>
          <a:p>
            <a:r>
              <a:rPr lang="en-CA" dirty="0" smtClean="0"/>
              <a:t>SAO is considered as a subjective-based tool</a:t>
            </a:r>
          </a:p>
          <a:p>
            <a:pPr lvl="1"/>
            <a:r>
              <a:rPr lang="en-CA" dirty="0" smtClean="0"/>
              <a:t>Effect will be less for 12 bit processing than for 8/10 bit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JVET-Q0441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800" dirty="0"/>
          </a:p>
          <a:p>
            <a:r>
              <a:rPr lang="en-CA" dirty="0" smtClean="0"/>
              <a:t>Modify specification as follows:</a:t>
            </a:r>
          </a:p>
          <a:p>
            <a:endParaRPr lang="en-GB" sz="800" dirty="0"/>
          </a:p>
          <a:p>
            <a:pPr marL="857250" lvl="2" indent="0">
              <a:buNone/>
            </a:pPr>
            <a:r>
              <a:rPr lang="en-CA" dirty="0" err="1" smtClean="0"/>
              <a:t>SaoOffsetVal</a:t>
            </a:r>
            <a:r>
              <a:rPr lang="en-CA" dirty="0"/>
              <a:t>[ </a:t>
            </a:r>
            <a:r>
              <a:rPr lang="en-CA" dirty="0" err="1"/>
              <a:t>cIdx</a:t>
            </a:r>
            <a:r>
              <a:rPr lang="en-CA" dirty="0"/>
              <a:t> ][ </a:t>
            </a:r>
            <a:r>
              <a:rPr lang="en-CA" dirty="0" err="1"/>
              <a:t>rx</a:t>
            </a:r>
            <a:r>
              <a:rPr lang="en-CA" dirty="0"/>
              <a:t> ][ </a:t>
            </a:r>
            <a:r>
              <a:rPr lang="en-CA" dirty="0" err="1"/>
              <a:t>ry</a:t>
            </a:r>
            <a:r>
              <a:rPr lang="en-CA" dirty="0"/>
              <a:t> ][ </a:t>
            </a:r>
            <a:r>
              <a:rPr lang="en-CA" dirty="0" err="1"/>
              <a:t>i</a:t>
            </a:r>
            <a:r>
              <a:rPr lang="en-CA" dirty="0"/>
              <a:t> + 1 ] = </a:t>
            </a:r>
            <a:endParaRPr lang="en-CA" dirty="0" smtClean="0"/>
          </a:p>
          <a:p>
            <a:pPr marL="857250" lvl="2" indent="0">
              <a:buNone/>
            </a:pPr>
            <a:r>
              <a:rPr lang="en-CA" dirty="0"/>
              <a:t>	 </a:t>
            </a:r>
            <a:r>
              <a:rPr lang="en-CA" dirty="0" smtClean="0"/>
              <a:t>      (</a:t>
            </a:r>
            <a:r>
              <a:rPr lang="en-CA" dirty="0"/>
              <a:t> 1 − 2 * </a:t>
            </a:r>
            <a:r>
              <a:rPr lang="en-CA" dirty="0" err="1"/>
              <a:t>sao_offset_sign</a:t>
            </a:r>
            <a:r>
              <a:rPr lang="en-CA" dirty="0"/>
              <a:t>[ </a:t>
            </a:r>
            <a:r>
              <a:rPr lang="en-CA" dirty="0" err="1"/>
              <a:t>cIdx</a:t>
            </a:r>
            <a:r>
              <a:rPr lang="en-CA" dirty="0"/>
              <a:t> ][ </a:t>
            </a:r>
            <a:r>
              <a:rPr lang="en-CA" dirty="0" err="1"/>
              <a:t>rx</a:t>
            </a:r>
            <a:r>
              <a:rPr lang="en-CA" dirty="0"/>
              <a:t> ][ </a:t>
            </a:r>
            <a:r>
              <a:rPr lang="en-CA" dirty="0" err="1"/>
              <a:t>ry</a:t>
            </a:r>
            <a:r>
              <a:rPr lang="en-CA" dirty="0"/>
              <a:t> ][ </a:t>
            </a:r>
            <a:r>
              <a:rPr lang="en-CA" dirty="0" err="1"/>
              <a:t>i</a:t>
            </a:r>
            <a:r>
              <a:rPr lang="en-CA" dirty="0"/>
              <a:t> ] ) *	</a:t>
            </a:r>
            <a:br>
              <a:rPr lang="en-CA" dirty="0"/>
            </a:br>
            <a:r>
              <a:rPr lang="en-CA" dirty="0"/>
              <a:t>	</a:t>
            </a:r>
            <a:r>
              <a:rPr lang="en-CA" dirty="0" smtClean="0"/>
              <a:t>                   </a:t>
            </a:r>
            <a:r>
              <a:rPr lang="en-CA" dirty="0" smtClean="0">
                <a:solidFill>
                  <a:srgbClr val="00B050"/>
                </a:solidFill>
              </a:rPr>
              <a:t>(</a:t>
            </a:r>
            <a:r>
              <a:rPr lang="en-CA" dirty="0" err="1" smtClean="0"/>
              <a:t>sao_offset_abs</a:t>
            </a:r>
            <a:r>
              <a:rPr lang="en-CA" dirty="0"/>
              <a:t>[ </a:t>
            </a:r>
            <a:r>
              <a:rPr lang="en-CA" dirty="0" err="1"/>
              <a:t>cIdx</a:t>
            </a:r>
            <a:r>
              <a:rPr lang="en-CA" dirty="0"/>
              <a:t> ][ </a:t>
            </a:r>
            <a:r>
              <a:rPr lang="en-CA" dirty="0" err="1"/>
              <a:t>rx</a:t>
            </a:r>
            <a:r>
              <a:rPr lang="en-CA" dirty="0"/>
              <a:t> ][ </a:t>
            </a:r>
            <a:r>
              <a:rPr lang="en-CA" dirty="0" err="1"/>
              <a:t>ry</a:t>
            </a:r>
            <a:r>
              <a:rPr lang="en-CA" dirty="0"/>
              <a:t> ][ </a:t>
            </a:r>
            <a:r>
              <a:rPr lang="en-CA" dirty="0" err="1"/>
              <a:t>i</a:t>
            </a:r>
            <a:r>
              <a:rPr lang="en-CA" dirty="0"/>
              <a:t> </a:t>
            </a:r>
            <a:r>
              <a:rPr lang="en-CA" dirty="0" smtClean="0"/>
              <a:t>]</a:t>
            </a:r>
            <a:r>
              <a:rPr lang="en-CA" dirty="0"/>
              <a:t> </a:t>
            </a:r>
            <a:r>
              <a:rPr lang="en-CA" dirty="0" smtClean="0"/>
              <a:t>&lt;&lt; </a:t>
            </a:r>
            <a:r>
              <a:rPr lang="en-CA" dirty="0" smtClean="0">
                <a:solidFill>
                  <a:srgbClr val="00B050"/>
                </a:solidFill>
              </a:rPr>
              <a:t>(</a:t>
            </a:r>
            <a:r>
              <a:rPr lang="en-CA" dirty="0" err="1" smtClean="0">
                <a:solidFill>
                  <a:srgbClr val="00B050"/>
                </a:solidFill>
              </a:rPr>
              <a:t>bitDepth</a:t>
            </a:r>
            <a:r>
              <a:rPr lang="en-CA" dirty="0" smtClean="0">
                <a:solidFill>
                  <a:srgbClr val="00B050"/>
                </a:solidFill>
              </a:rPr>
              <a:t> – Min(10, </a:t>
            </a:r>
            <a:r>
              <a:rPr lang="en-CA" dirty="0" err="1" smtClean="0">
                <a:solidFill>
                  <a:srgbClr val="00B050"/>
                </a:solidFill>
              </a:rPr>
              <a:t>bitDepth</a:t>
            </a:r>
            <a:r>
              <a:rPr lang="en-CA" dirty="0" smtClean="0">
                <a:solidFill>
                  <a:srgbClr val="00B050"/>
                </a:solidFill>
              </a:rPr>
              <a:t>)))</a:t>
            </a:r>
          </a:p>
          <a:p>
            <a:pPr marL="857250" lvl="2" indent="0">
              <a:buNone/>
            </a:pPr>
            <a:endParaRPr lang="en-CA" sz="800" dirty="0" smtClean="0">
              <a:solidFill>
                <a:srgbClr val="00B050"/>
              </a:solidFill>
            </a:endParaRPr>
          </a:p>
          <a:p>
            <a:r>
              <a:rPr lang="en-CA" dirty="0" smtClean="0"/>
              <a:t>Inserted left shift that increases effect of </a:t>
            </a:r>
            <a:r>
              <a:rPr lang="en-CA" dirty="0" err="1" smtClean="0"/>
              <a:t>sao_offset_abs</a:t>
            </a:r>
            <a:r>
              <a:rPr lang="en-CA" dirty="0" smtClean="0"/>
              <a:t> for 12 bit</a:t>
            </a:r>
          </a:p>
          <a:p>
            <a:pPr lvl="1"/>
            <a:r>
              <a:rPr lang="en-CA" dirty="0" smtClean="0"/>
              <a:t>No effect for 8/10 bit</a:t>
            </a:r>
          </a:p>
          <a:p>
            <a:pPr lvl="1"/>
            <a:r>
              <a:rPr lang="en-CA" dirty="0" smtClean="0"/>
              <a:t>SAO is used more often for 12-bit processing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JVET-Q0441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27761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14B84-02CF-47DF-B6EB-E3596D01A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</p:spPr>
        <p:txBody>
          <a:bodyPr/>
          <a:lstStyle/>
          <a:p>
            <a:r>
              <a:rPr lang="en-GB" dirty="0" smtClean="0"/>
              <a:t>Comparison of SAO Usage</a:t>
            </a:r>
            <a:endParaRPr lang="en-GB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8737904"/>
              </p:ext>
            </p:extLst>
          </p:nvPr>
        </p:nvGraphicFramePr>
        <p:xfrm>
          <a:off x="900000" y="1628800"/>
          <a:ext cx="7200802" cy="24482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0100">
                  <a:extLst>
                    <a:ext uri="{9D8B030D-6E8A-4147-A177-3AD203B41FA5}">
                      <a16:colId xmlns:a16="http://schemas.microsoft.com/office/drawing/2014/main" val="432996071"/>
                    </a:ext>
                  </a:extLst>
                </a:gridCol>
                <a:gridCol w="860100">
                  <a:extLst>
                    <a:ext uri="{9D8B030D-6E8A-4147-A177-3AD203B41FA5}">
                      <a16:colId xmlns:a16="http://schemas.microsoft.com/office/drawing/2014/main" val="4066359613"/>
                    </a:ext>
                  </a:extLst>
                </a:gridCol>
                <a:gridCol w="857192">
                  <a:extLst>
                    <a:ext uri="{9D8B030D-6E8A-4147-A177-3AD203B41FA5}">
                      <a16:colId xmlns:a16="http://schemas.microsoft.com/office/drawing/2014/main" val="528699658"/>
                    </a:ext>
                  </a:extLst>
                </a:gridCol>
                <a:gridCol w="1133551">
                  <a:extLst>
                    <a:ext uri="{9D8B030D-6E8A-4147-A177-3AD203B41FA5}">
                      <a16:colId xmlns:a16="http://schemas.microsoft.com/office/drawing/2014/main" val="1110028034"/>
                    </a:ext>
                  </a:extLst>
                </a:gridCol>
                <a:gridCol w="1133551">
                  <a:extLst>
                    <a:ext uri="{9D8B030D-6E8A-4147-A177-3AD203B41FA5}">
                      <a16:colId xmlns:a16="http://schemas.microsoft.com/office/drawing/2014/main" val="804019218"/>
                    </a:ext>
                  </a:extLst>
                </a:gridCol>
                <a:gridCol w="1178154">
                  <a:extLst>
                    <a:ext uri="{9D8B030D-6E8A-4147-A177-3AD203B41FA5}">
                      <a16:colId xmlns:a16="http://schemas.microsoft.com/office/drawing/2014/main" val="650106249"/>
                    </a:ext>
                  </a:extLst>
                </a:gridCol>
                <a:gridCol w="1178154">
                  <a:extLst>
                    <a:ext uri="{9D8B030D-6E8A-4147-A177-3AD203B41FA5}">
                      <a16:colId xmlns:a16="http://schemas.microsoft.com/office/drawing/2014/main" val="3467331304"/>
                    </a:ext>
                  </a:extLst>
                </a:gridCol>
              </a:tblGrid>
              <a:tr h="699506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solidFill>
                            <a:schemeClr val="tx1"/>
                          </a:solidFill>
                          <a:effectLst/>
                        </a:rPr>
                        <a:t>SAO usage count at given bit depth (K)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solidFill>
                            <a:schemeClr val="tx1"/>
                          </a:solidFill>
                          <a:effectLst/>
                        </a:rPr>
                        <a:t>As a fraction of the 10 bit usage count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0407355"/>
                  </a:ext>
                </a:extLst>
              </a:tr>
              <a:tr h="69950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8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10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12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12 with modification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>
                          <a:effectLst/>
                        </a:rPr>
                        <a:t>12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>
                          <a:effectLst/>
                        </a:rPr>
                        <a:t>12 with modification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1163820"/>
                  </a:ext>
                </a:extLst>
              </a:tr>
              <a:tr h="3497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1512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1208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771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1068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64%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88%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329572"/>
                  </a:ext>
                </a:extLst>
              </a:tr>
              <a:tr h="3497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>
                          <a:effectLst/>
                        </a:rPr>
                        <a:t>2289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>
                          <a:effectLst/>
                        </a:rPr>
                        <a:t>1956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1149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1577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59%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81%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0799289"/>
                  </a:ext>
                </a:extLst>
              </a:tr>
              <a:tr h="3497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solidFill>
                            <a:schemeClr val="tx1"/>
                          </a:solidFill>
                          <a:effectLst/>
                        </a:rPr>
                        <a:t>LDB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>
                          <a:effectLst/>
                        </a:rPr>
                        <a:t>1167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>
                          <a:effectLst/>
                        </a:rPr>
                        <a:t>926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>
                          <a:effectLst/>
                        </a:rPr>
                        <a:t>520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780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56%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200150" algn="l"/>
                          <a:tab pos="3079115" algn="ctr"/>
                          <a:tab pos="6156960" algn="r"/>
                        </a:tabLst>
                      </a:pPr>
                      <a:r>
                        <a:rPr lang="en-CA" sz="1400" kern="100" dirty="0">
                          <a:effectLst/>
                        </a:rPr>
                        <a:t>84%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0641" marR="3064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037558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5D129F-1650-4EE5-A977-D74CA0E91C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JVET-Q0441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7624B8-5CB5-4589-8378-783795B810B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2020/1/6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7C3A64-BEDC-4080-984A-EAFB6D7A5A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sp>
        <p:nvSpPr>
          <p:cNvPr id="11" name="TextBox 10"/>
          <p:cNvSpPr txBox="1"/>
          <p:nvPr/>
        </p:nvSpPr>
        <p:spPr>
          <a:xfrm>
            <a:off x="1400834" y="4498180"/>
            <a:ext cx="6199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600" dirty="0"/>
              <a:t>Number of uses of SAO for blocks within CTC tests (AI, RA, LDB) </a:t>
            </a:r>
            <a:endParaRPr lang="en-CA" sz="1600" dirty="0" smtClean="0"/>
          </a:p>
          <a:p>
            <a:pPr algn="ctr"/>
            <a:r>
              <a:rPr lang="en-CA" sz="1600" dirty="0" smtClean="0"/>
              <a:t>at </a:t>
            </a:r>
            <a:r>
              <a:rPr lang="en-CA" sz="1600" dirty="0"/>
              <a:t>different bit depths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531852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</p:spPr>
        <p:txBody>
          <a:bodyPr/>
          <a:lstStyle/>
          <a:p>
            <a:r>
              <a:rPr lang="en-GB" dirty="0"/>
              <a:t>Comparison of SAO Usage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JVET-Q0441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2020/1/6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344816" cy="424847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1835696" y="5422689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With modification</a:t>
            </a:r>
            <a:endParaRPr lang="en-GB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5148064" y="5419963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Without modification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59180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</p:spPr>
        <p:txBody>
          <a:bodyPr/>
          <a:lstStyle/>
          <a:p>
            <a:r>
              <a:rPr lang="en-GB" dirty="0"/>
              <a:t>Comparison of </a:t>
            </a:r>
            <a:r>
              <a:rPr lang="en-GB" dirty="0" smtClean="0"/>
              <a:t>tool off tests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JVET-Q0441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2020/1/6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</p:spPr>
        <p:txBody>
          <a:bodyPr/>
          <a:lstStyle/>
          <a:p>
            <a:endParaRPr lang="en-GB" sz="800" dirty="0"/>
          </a:p>
          <a:p>
            <a:r>
              <a:rPr lang="en-GB" dirty="0" smtClean="0"/>
              <a:t>For AI, </a:t>
            </a:r>
            <a:r>
              <a:rPr lang="en-GB" dirty="0" err="1" smtClean="0"/>
              <a:t>chroma</a:t>
            </a:r>
            <a:r>
              <a:rPr lang="en-GB" dirty="0" smtClean="0"/>
              <a:t> losses experienced with 12 bit SAO are reversed </a:t>
            </a:r>
            <a:r>
              <a:rPr lang="en-GB" dirty="0" smtClean="0"/>
              <a:t>by </a:t>
            </a:r>
            <a:r>
              <a:rPr lang="en-GB" dirty="0" smtClean="0"/>
              <a:t>introducing the proposed modification.</a:t>
            </a:r>
            <a:endParaRPr lang="en-GB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012937"/>
              </p:ext>
            </p:extLst>
          </p:nvPr>
        </p:nvGraphicFramePr>
        <p:xfrm>
          <a:off x="900000" y="2669580"/>
          <a:ext cx="7704856" cy="214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6214">
                  <a:extLst>
                    <a:ext uri="{9D8B030D-6E8A-4147-A177-3AD203B41FA5}">
                      <a16:colId xmlns:a16="http://schemas.microsoft.com/office/drawing/2014/main" val="64109052"/>
                    </a:ext>
                  </a:extLst>
                </a:gridCol>
                <a:gridCol w="1926214">
                  <a:extLst>
                    <a:ext uri="{9D8B030D-6E8A-4147-A177-3AD203B41FA5}">
                      <a16:colId xmlns:a16="http://schemas.microsoft.com/office/drawing/2014/main" val="1066106291"/>
                    </a:ext>
                  </a:extLst>
                </a:gridCol>
                <a:gridCol w="1926214">
                  <a:extLst>
                    <a:ext uri="{9D8B030D-6E8A-4147-A177-3AD203B41FA5}">
                      <a16:colId xmlns:a16="http://schemas.microsoft.com/office/drawing/2014/main" val="1075864532"/>
                    </a:ext>
                  </a:extLst>
                </a:gridCol>
                <a:gridCol w="1926214">
                  <a:extLst>
                    <a:ext uri="{9D8B030D-6E8A-4147-A177-3AD203B41FA5}">
                      <a16:colId xmlns:a16="http://schemas.microsoft.com/office/drawing/2014/main" val="166433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All Intra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290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Variant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315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10 bit overall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25479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12 bit overall</a:t>
                      </a:r>
                    </a:p>
                    <a:p>
                      <a:pPr algn="ctr"/>
                      <a:r>
                        <a:rPr lang="en-GB" sz="1400" dirty="0" smtClean="0"/>
                        <a:t>(without modification)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35764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12 bit overall</a:t>
                      </a:r>
                    </a:p>
                    <a:p>
                      <a:pPr algn="ctr"/>
                      <a:r>
                        <a:rPr lang="en-GB" sz="1400" dirty="0" smtClean="0"/>
                        <a:t>(with</a:t>
                      </a:r>
                      <a:r>
                        <a:rPr lang="en-GB" sz="1400" baseline="0" dirty="0" smtClean="0"/>
                        <a:t> modification)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31017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0264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</p:spPr>
        <p:txBody>
          <a:bodyPr/>
          <a:lstStyle/>
          <a:p>
            <a:r>
              <a:rPr lang="en-GB" dirty="0"/>
              <a:t>Comparison of </a:t>
            </a:r>
            <a:r>
              <a:rPr lang="en-GB" dirty="0" smtClean="0"/>
              <a:t>tool off tests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JVET-Q0441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2020/1/6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</p:spPr>
        <p:txBody>
          <a:bodyPr/>
          <a:lstStyle/>
          <a:p>
            <a:endParaRPr lang="en-GB" sz="800" dirty="0"/>
          </a:p>
          <a:p>
            <a:r>
              <a:rPr lang="en-GB" dirty="0" smtClean="0"/>
              <a:t>For RA, 12 bit results are much closer to 10 bit with the proposed modification.</a:t>
            </a:r>
            <a:endParaRPr lang="en-GB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605718"/>
              </p:ext>
            </p:extLst>
          </p:nvPr>
        </p:nvGraphicFramePr>
        <p:xfrm>
          <a:off x="900000" y="2669580"/>
          <a:ext cx="7704856" cy="214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6214">
                  <a:extLst>
                    <a:ext uri="{9D8B030D-6E8A-4147-A177-3AD203B41FA5}">
                      <a16:colId xmlns:a16="http://schemas.microsoft.com/office/drawing/2014/main" val="64109052"/>
                    </a:ext>
                  </a:extLst>
                </a:gridCol>
                <a:gridCol w="1926214">
                  <a:extLst>
                    <a:ext uri="{9D8B030D-6E8A-4147-A177-3AD203B41FA5}">
                      <a16:colId xmlns:a16="http://schemas.microsoft.com/office/drawing/2014/main" val="1066106291"/>
                    </a:ext>
                  </a:extLst>
                </a:gridCol>
                <a:gridCol w="1926214">
                  <a:extLst>
                    <a:ext uri="{9D8B030D-6E8A-4147-A177-3AD203B41FA5}">
                      <a16:colId xmlns:a16="http://schemas.microsoft.com/office/drawing/2014/main" val="1075864532"/>
                    </a:ext>
                  </a:extLst>
                </a:gridCol>
                <a:gridCol w="1926214">
                  <a:extLst>
                    <a:ext uri="{9D8B030D-6E8A-4147-A177-3AD203B41FA5}">
                      <a16:colId xmlns:a16="http://schemas.microsoft.com/office/drawing/2014/main" val="166433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Random Access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290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Variant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315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10 bit overall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25479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12 bit overall</a:t>
                      </a:r>
                    </a:p>
                    <a:p>
                      <a:pPr algn="ctr"/>
                      <a:r>
                        <a:rPr lang="en-GB" sz="1400" dirty="0" smtClean="0"/>
                        <a:t>(without modification)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35764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/>
                        <a:t>12 bit overall</a:t>
                      </a:r>
                    </a:p>
                    <a:p>
                      <a:pPr algn="ctr"/>
                      <a:r>
                        <a:rPr lang="en-GB" sz="1400" dirty="0" smtClean="0"/>
                        <a:t>(with</a:t>
                      </a:r>
                      <a:r>
                        <a:rPr lang="en-GB" sz="1400" baseline="0" dirty="0" smtClean="0"/>
                        <a:t> modification)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31017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5790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99696-785A-4B7A-ADC7-B877EDD3A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4A504-63EE-4D61-8B3F-CB6D3B1AE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Modification maintains effect of SAO for 12 bit processing</a:t>
            </a:r>
          </a:p>
          <a:p>
            <a:pPr lvl="1"/>
            <a:r>
              <a:rPr lang="en-GB" dirty="0" smtClean="0"/>
              <a:t>Usage increased </a:t>
            </a:r>
          </a:p>
          <a:p>
            <a:pPr lvl="1"/>
            <a:r>
              <a:rPr lang="en-GB" dirty="0" smtClean="0"/>
              <a:t>Regained relative coding losses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Likely to require profiles for 12 bit processing in future </a:t>
            </a:r>
          </a:p>
          <a:p>
            <a:endParaRPr lang="en-GB" dirty="0" smtClean="0"/>
          </a:p>
          <a:p>
            <a:r>
              <a:rPr lang="en-GB" dirty="0" smtClean="0"/>
              <a:t>No effect on existing 8 / 10 bit processing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EF647-01EB-4B5C-8BC9-4E4FE3F2FF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JVET-Q0441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ECE8B-DA44-4E78-ACBA-7131A8B8AD4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2020/1/6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9F3E0-11E0-4243-9688-1384EA1DB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70563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322</Words>
  <Application>Microsoft Office PowerPoint</Application>
  <PresentationFormat>On-screen Show (4:3)</PresentationFormat>
  <Paragraphs>143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Arial Unicode MS</vt:lpstr>
      <vt:lpstr>ＭＳ Ｐゴシック</vt:lpstr>
      <vt:lpstr>SimSun</vt:lpstr>
      <vt:lpstr>Arial</vt:lpstr>
      <vt:lpstr>HGPｺﾞｼｯｸE</vt:lpstr>
      <vt:lpstr>HGP行書体</vt:lpstr>
      <vt:lpstr>HGP創英角ｺﾞｼｯｸUB</vt:lpstr>
      <vt:lpstr>Lucida Sans</vt:lpstr>
      <vt:lpstr>メイリオ</vt:lpstr>
      <vt:lpstr>ＭＳ Ｐ明朝</vt:lpstr>
      <vt:lpstr>Times New Roman</vt:lpstr>
      <vt:lpstr>GBM_Master</vt:lpstr>
      <vt:lpstr>SAO Modification for 12-bit</vt:lpstr>
      <vt:lpstr>Introduction</vt:lpstr>
      <vt:lpstr>Proposal</vt:lpstr>
      <vt:lpstr>Comparison of SAO Usage</vt:lpstr>
      <vt:lpstr>Comparison of SAO Usage</vt:lpstr>
      <vt:lpstr>Comparison of tool off tests</vt:lpstr>
      <vt:lpstr>Comparison of tool off tests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2020-01-06T17:05:35Z</dcterms:modified>
</cp:coreProperties>
</file>