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1"/>
  </p:notesMasterIdLst>
  <p:handoutMasterIdLst>
    <p:handoutMasterId r:id="rId12"/>
  </p:handoutMasterIdLst>
  <p:sldIdLst>
    <p:sldId id="315" r:id="rId2"/>
    <p:sldId id="321" r:id="rId3"/>
    <p:sldId id="322" r:id="rId4"/>
    <p:sldId id="323" r:id="rId5"/>
    <p:sldId id="326" r:id="rId6"/>
    <p:sldId id="327" r:id="rId7"/>
    <p:sldId id="324" r:id="rId8"/>
    <p:sldId id="325" r:id="rId9"/>
    <p:sldId id="320" r:id="rId10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91" d="100"/>
          <a:sy n="91" d="100"/>
        </p:scale>
        <p:origin x="376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2020/1/8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CE3-related:</a:t>
            </a:r>
            <a:br>
              <a:rPr lang="en-GB" sz="2800" b="1" dirty="0"/>
            </a:br>
            <a:r>
              <a:rPr lang="en-GB" sz="2800" b="1" dirty="0"/>
              <a:t>Modified Rice Parameter Derivation</a:t>
            </a:r>
            <a:br>
              <a:rPr lang="en-GB" sz="2800" b="1" dirty="0"/>
            </a:br>
            <a:r>
              <a:rPr lang="en-GB" sz="2800" b="1" dirty="0"/>
              <a:t>for TS Blocks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JVET-Q0439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Karl Sharman / 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GB" sz="1800" dirty="0"/>
              <a:t>In CE3-1.1c the Rice parameter for TS blocks is derived from the sum of </a:t>
            </a:r>
            <a:br>
              <a:rPr lang="en-GB" sz="1800" dirty="0"/>
            </a:br>
            <a:r>
              <a:rPr lang="en-GB" sz="1800" dirty="0"/>
              <a:t>two previous coefficients:</a:t>
            </a:r>
          </a:p>
          <a:p>
            <a:endParaRPr lang="en-GB" sz="1800" dirty="0"/>
          </a:p>
          <a:p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204864"/>
            <a:ext cx="1389375" cy="138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14B84-02CF-47DF-B6EB-E3596D01A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6ACA6-D9A0-4667-9BC5-10A711BA2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Performance can be improved by using 2*MAX instead of the sum:</a:t>
            </a:r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pPr lvl="1"/>
            <a:endParaRPr lang="en-GB" sz="1400" dirty="0"/>
          </a:p>
          <a:p>
            <a:r>
              <a:rPr lang="en-GB" dirty="0"/>
              <a:t>Some additional gain can be obtained by using two previous coefficients in the top row and left column, e.g.: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sz="1600" dirty="0"/>
              <a:t>A negligible additional gain can be obtained by effectively leaving the default of 1 for the top left sample (instead of changing to 0, as in CE3-1.1c) (when </a:t>
            </a:r>
            <a:r>
              <a:rPr lang="en-GB" sz="1600" dirty="0" err="1"/>
              <a:t>baseValue</a:t>
            </a:r>
            <a:r>
              <a:rPr lang="en-GB" sz="1600" dirty="0"/>
              <a:t> 0, 2 is used).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5D129F-1650-4EE5-A977-D74CA0E91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624B8-5CB5-4589-8378-783795B810B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C3A64-BEDC-4080-984A-EAFB6D7A5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628800"/>
            <a:ext cx="1389375" cy="138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3717032"/>
            <a:ext cx="3580313" cy="138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11760" y="5175527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CE3-1.1c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4008" y="5175527"/>
            <a:ext cx="11977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53185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	                                     Lossless-AI vs VTM7.0		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Proposal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CE3-1.1c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7B1AB5-87CF-46C4-A381-522CDECE32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39" y="1800000"/>
            <a:ext cx="171894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5EFC8E-7E25-4FB0-830B-F30A64C03A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39" y="3780000"/>
            <a:ext cx="1718945" cy="14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80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LOW QP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Proposal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CE3-1.1c</a:t>
            </a:r>
            <a:br>
              <a:rPr lang="en-GB" dirty="0"/>
            </a:br>
            <a:r>
              <a:rPr lang="en-GB" dirty="0"/>
              <a:t>(from proponent’s</a:t>
            </a:r>
            <a:br>
              <a:rPr lang="en-GB" dirty="0"/>
            </a:br>
            <a:r>
              <a:rPr lang="en-GB" dirty="0"/>
              <a:t>  contribution)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658222"/>
              </p:ext>
            </p:extLst>
          </p:nvPr>
        </p:nvGraphicFramePr>
        <p:xfrm>
          <a:off x="3621482" y="3356992"/>
          <a:ext cx="4406902" cy="19431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50453539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1058938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2838667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3093434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8166961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120402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88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762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100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3062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991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768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5815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0950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684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6974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2795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261857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13486"/>
              </p:ext>
            </p:extLst>
          </p:nvPr>
        </p:nvGraphicFramePr>
        <p:xfrm>
          <a:off x="3621482" y="1360255"/>
          <a:ext cx="4406902" cy="19431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57107618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07652478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8364132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2545551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5894198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367496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7011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VTM7.0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583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695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004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255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902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356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908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1913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355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008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724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0046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CTC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Proposal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CE3-1.1c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733519"/>
              </p:ext>
            </p:extLst>
          </p:nvPr>
        </p:nvGraphicFramePr>
        <p:xfrm>
          <a:off x="3524451" y="1800900"/>
          <a:ext cx="5079997" cy="1943100"/>
        </p:xfrm>
        <a:graphic>
          <a:graphicData uri="http://schemas.openxmlformats.org/drawingml/2006/table">
            <a:tbl>
              <a:tblPr/>
              <a:tblGrid>
                <a:gridCol w="1037509">
                  <a:extLst>
                    <a:ext uri="{9D8B030D-6E8A-4147-A177-3AD203B41FA5}">
                      <a16:colId xmlns:a16="http://schemas.microsoft.com/office/drawing/2014/main" val="79457623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3874355523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906795287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4126601291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148671475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4064216334"/>
                    </a:ext>
                  </a:extLst>
                </a:gridCol>
                <a:gridCol w="673748">
                  <a:extLst>
                    <a:ext uri="{9D8B030D-6E8A-4147-A177-3AD203B41FA5}">
                      <a16:colId xmlns:a16="http://schemas.microsoft.com/office/drawing/2014/main" val="41498410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475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VTM7.0-Benchmark-VTM-JVET-M1010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24606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7845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75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527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2941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8354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655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823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7269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829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62689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548927"/>
              </p:ext>
            </p:extLst>
          </p:nvPr>
        </p:nvGraphicFramePr>
        <p:xfrm>
          <a:off x="3524451" y="4032450"/>
          <a:ext cx="4406902" cy="19431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60136492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4213434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3391954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6859091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14808707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96955227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78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VTM7.0-Benchmark-VTM-JVET-M1010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393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943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186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260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962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8529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789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2448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798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565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239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955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By changing an adder to a max function the performance of CE3-1.1c can be improved</a:t>
            </a:r>
          </a:p>
          <a:p>
            <a:endParaRPr lang="en-GB" dirty="0"/>
          </a:p>
          <a:p>
            <a:r>
              <a:rPr lang="en-GB" dirty="0"/>
              <a:t>Using two coefficients in the top row and left column gives some additional gain</a:t>
            </a:r>
          </a:p>
          <a:p>
            <a:endParaRPr lang="en-GB" dirty="0"/>
          </a:p>
          <a:p>
            <a:r>
              <a:rPr lang="en-GB" dirty="0"/>
              <a:t>Leaving the default as 1 gives a minor additional gain.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70563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Breakdown of lossless results (all intra)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JVET-Q0439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2020/1/8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6BD636-BF24-4D1F-8F04-C62B7FFF5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02447"/>
              </p:ext>
            </p:extLst>
          </p:nvPr>
        </p:nvGraphicFramePr>
        <p:xfrm>
          <a:off x="602599" y="2060848"/>
          <a:ext cx="7965400" cy="357315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93080">
                  <a:extLst>
                    <a:ext uri="{9D8B030D-6E8A-4147-A177-3AD203B41FA5}">
                      <a16:colId xmlns:a16="http://schemas.microsoft.com/office/drawing/2014/main" val="250303844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479766636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1953790419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1688183729"/>
                    </a:ext>
                  </a:extLst>
                </a:gridCol>
                <a:gridCol w="1593080">
                  <a:extLst>
                    <a:ext uri="{9D8B030D-6E8A-4147-A177-3AD203B41FA5}">
                      <a16:colId xmlns:a16="http://schemas.microsoft.com/office/drawing/2014/main" val="2983500993"/>
                    </a:ext>
                  </a:extLst>
                </a:gridCol>
              </a:tblGrid>
              <a:tr h="10994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Method: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CE3-1.1c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+ Changing sum to 2*Max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+ Changing to using two samples on top row and left column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+ Using default of 1 for top left position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9955559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A1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-4.45%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-5.16%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-5.54%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-5.59%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9164360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A2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-8.73%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-9.88%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-10.51%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-10.72%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5804493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B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-3.72%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-4.04%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-4.18%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-4.18%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0619666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C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-4.93%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-5.18%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-5.29%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21270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E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-4.60%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-4.34%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-4.28%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-4.23%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4658474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Overall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-5.09%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-5.50%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-5.73%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-5.76%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627691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D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-5.54%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-5.88%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-6.00%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-6.01%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6412972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F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-5.14%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-5.30%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2489062"/>
                  </a:ext>
                </a:extLst>
              </a:tr>
              <a:tr h="2748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Class TGM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-8.12%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-8.82%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</a:rPr>
                        <a:t>-9.01%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-9.13%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0444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597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900</Words>
  <Application>Microsoft Office PowerPoint</Application>
  <PresentationFormat>On-screen Show (4:3)</PresentationFormat>
  <Paragraphs>379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HGP創英角ｺﾞｼｯｸUB</vt:lpstr>
      <vt:lpstr>Arial</vt:lpstr>
      <vt:lpstr>Lucida Sans</vt:lpstr>
      <vt:lpstr>Times New Roman</vt:lpstr>
      <vt:lpstr>GBM_Master</vt:lpstr>
      <vt:lpstr>CE3-related: Modified Rice Parameter Derivation for TS Blocks</vt:lpstr>
      <vt:lpstr>Introduction</vt:lpstr>
      <vt:lpstr>Proposal</vt:lpstr>
      <vt:lpstr>Results</vt:lpstr>
      <vt:lpstr>Results</vt:lpstr>
      <vt:lpstr>Results</vt:lpstr>
      <vt:lpstr>Conclusion</vt:lpstr>
      <vt:lpstr>Additional 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2020-01-08T17:03:29Z</dcterms:modified>
</cp:coreProperties>
</file>