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1">
  <p:sldMasterIdLst>
    <p:sldMasterId id="2147483660" r:id="rId1"/>
    <p:sldMasterId id="2147483675" r:id="rId2"/>
    <p:sldMasterId id="2147483665" r:id="rId3"/>
    <p:sldMasterId id="2147483667" r:id="rId4"/>
    <p:sldMasterId id="2147483669" r:id="rId5"/>
    <p:sldMasterId id="2147483671" r:id="rId6"/>
    <p:sldMasterId id="2147483673" r:id="rId7"/>
  </p:sldMasterIdLst>
  <p:notesMasterIdLst>
    <p:notesMasterId r:id="rId14"/>
  </p:notesMasterIdLst>
  <p:sldIdLst>
    <p:sldId id="275" r:id="rId8"/>
    <p:sldId id="1375" r:id="rId9"/>
    <p:sldId id="1390" r:id="rId10"/>
    <p:sldId id="1392" r:id="rId11"/>
    <p:sldId id="1391" r:id="rId12"/>
    <p:sldId id="1393" r:id="rId13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45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70AD48"/>
    <a:srgbClr val="FFC000"/>
    <a:srgbClr val="DDEBF7"/>
    <a:srgbClr val="FCE4D6"/>
    <a:srgbClr val="FCDAD6"/>
    <a:srgbClr val="000066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어두운 스타일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8603FDC-E32A-4AB5-989C-0864C3EAD2B8}" styleName="테마 스타일 2 - 강조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어두운 스타일 1 - 강조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어두운 스타일 1 - 강조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어두운 스타일 1 - 강조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36" autoAdjust="0"/>
    <p:restoredTop sz="95493" autoAdjust="0"/>
  </p:normalViewPr>
  <p:slideViewPr>
    <p:cSldViewPr>
      <p:cViewPr>
        <p:scale>
          <a:sx n="126" d="100"/>
          <a:sy n="126" d="100"/>
        </p:scale>
        <p:origin x="1904" y="304"/>
      </p:cViewPr>
      <p:guideLst>
        <p:guide orient="horz"/>
        <p:guide pos="455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96B03-CE30-41C7-81DB-AD9C6B2BE5CD}" type="datetimeFigureOut">
              <a:rPr lang="ko-KR" altLang="en-US" smtClean="0"/>
              <a:pPr/>
              <a:t>2020. 1. 3.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2950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428585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5" y="9428585"/>
            <a:ext cx="2945659" cy="4963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8AC1FF-8650-4A77-9F43-503846084B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5071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ED402-0501-4C2B-B163-21A42B9387FC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0157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57290" y="3786190"/>
            <a:ext cx="6400800" cy="2000264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914400" rtl="0" eaLnBrk="1" fontAlgn="auto" latinLnBrk="1" hangingPunct="1">
              <a:lnSpc>
                <a:spcPts val="12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en-GB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400288" cy="365125"/>
          </a:xfrm>
          <a:prstGeom prst="rect">
            <a:avLst/>
          </a:prstGeom>
        </p:spPr>
        <p:txBody>
          <a:bodyPr/>
          <a:lstStyle>
            <a:lvl1pPr algn="ctr">
              <a:defRPr sz="1600">
                <a:solidFill>
                  <a:schemeClr val="tx1"/>
                </a:solidFill>
              </a:defRPr>
            </a:lvl1pPr>
          </a:lstStyle>
          <a:p>
            <a:pPr latinLnBrk="0"/>
            <a:fld id="{7CDE1998-6F37-41A9-AB87-EE25A6E6C910}" type="datetime2">
              <a:rPr lang="en-US" altLang="ko-KR" smtClean="0">
                <a:solidFill>
                  <a:prstClr val="black"/>
                </a:solidFill>
              </a:rPr>
              <a:pPr latinLnBrk="0"/>
              <a:t>Friday, January 3, 2020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sz="1600"/>
            </a:lvl1pPr>
          </a:lstStyle>
          <a:p>
            <a:pPr latinLnBrk="0"/>
            <a:endParaRPr lang="en-GB" dirty="0">
              <a:solidFill>
                <a:prstClr val="black"/>
              </a:solidFill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 userDrawn="1"/>
        </p:nvGraphicFramePr>
        <p:xfrm>
          <a:off x="611188" y="1643050"/>
          <a:ext cx="8532812" cy="1571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02" name="Image" r:id="rId3" imgW="7619048" imgH="1460317" progId="">
                  <p:embed/>
                </p:oleObj>
              </mc:Choice>
              <mc:Fallback>
                <p:oleObj name="Image" r:id="rId3" imgW="7619048" imgH="1460317" progId="">
                  <p:embed/>
                  <p:pic>
                    <p:nvPicPr>
                      <p:cNvPr id="0" name="Picture 7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643050"/>
                        <a:ext cx="8532812" cy="15716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11" descr="Untitled-5 copy"/>
          <p:cNvPicPr>
            <a:picLocks noChangeAspect="1" noChangeArrowheads="1"/>
          </p:cNvPicPr>
          <p:nvPr userDrawn="1"/>
        </p:nvPicPr>
        <p:blipFill>
          <a:blip r:embed="rId5" cstate="print"/>
          <a:srcRect l="88594"/>
          <a:stretch>
            <a:fillRect/>
          </a:stretch>
        </p:blipFill>
        <p:spPr bwMode="auto">
          <a:xfrm>
            <a:off x="0" y="1643050"/>
            <a:ext cx="61118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78910"/>
            <a:ext cx="7772400" cy="1470025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4000" b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GB" dirty="0"/>
          </a:p>
        </p:txBody>
      </p:sp>
    </p:spTree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D0A8-188E-4E70-99B7-22D1114A9ACE}" type="datetimeFigureOut">
              <a:rPr lang="ko-KR" altLang="en-US" smtClean="0"/>
              <a:t>2020. 1. 3.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EDAEB-BD28-4481-ABBC-07826D2E8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6774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D0A8-188E-4E70-99B7-22D1114A9ACE}" type="datetimeFigureOut">
              <a:rPr lang="ko-KR" altLang="en-US" smtClean="0"/>
              <a:t>2020. 1. 3.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EDAEB-BD28-4481-ABBC-07826D2E8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2671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D0A8-188E-4E70-99B7-22D1114A9ACE}" type="datetimeFigureOut">
              <a:rPr lang="ko-KR" altLang="en-US" smtClean="0"/>
              <a:t>2020. 1. 3.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EDAEB-BD28-4481-ABBC-07826D2E8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9586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D0A8-188E-4E70-99B7-22D1114A9ACE}" type="datetimeFigureOut">
              <a:rPr lang="ko-KR" altLang="en-US" smtClean="0"/>
              <a:t>2020. 1. 3.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EDAEB-BD28-4481-ABBC-07826D2E8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4474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D0A8-188E-4E70-99B7-22D1114A9ACE}" type="datetimeFigureOut">
              <a:rPr lang="ko-KR" altLang="en-US" smtClean="0"/>
              <a:t>2020. 1. 3.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EDAEB-BD28-4481-ABBC-07826D2E8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97337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7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93AE77-AE9C-480E-88FA-38D0A3C87E36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035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7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93AE77-AE9C-480E-88FA-38D0A3C87E36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7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93AE77-AE9C-480E-88FA-38D0A3C87E36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7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93AE77-AE9C-480E-88FA-38D0A3C87E36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7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93AE77-AE9C-480E-88FA-38D0A3C87E36}" type="slidenum">
              <a:rPr lang="ko-KR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0072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Font typeface="Wingdings" pitchFamily="2" charset="2"/>
              <a:buChar char="q"/>
              <a:defRPr sz="2000" b="1"/>
            </a:lvl1pPr>
            <a:lvl2pPr>
              <a:buFont typeface="Wingdings" pitchFamily="2" charset="2"/>
              <a:buChar char="v"/>
              <a:defRPr sz="1800" b="0"/>
            </a:lvl2pPr>
            <a:lvl3pPr>
              <a:buFont typeface="Wingdings" pitchFamily="2" charset="2"/>
              <a:buChar char="Ø"/>
              <a:defRPr sz="1600"/>
            </a:lvl3pPr>
            <a:lvl4pPr>
              <a:buFont typeface="Courier New" pitchFamily="49" charset="0"/>
              <a:buChar char="o"/>
              <a:defRPr sz="1400"/>
            </a:lvl4pPr>
            <a:lvl5pPr>
              <a:defRPr sz="12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GB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536694"/>
            <a:ext cx="3233750" cy="292079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pPr latinLnBrk="0"/>
            <a:r>
              <a:rPr lang="en-GB" dirty="0">
                <a:solidFill>
                  <a:prstClr val="black"/>
                </a:solidFill>
              </a:rPr>
              <a:t>ETRI Proprietary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72330" y="6536694"/>
            <a:ext cx="1785950" cy="292079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  <p:pic>
        <p:nvPicPr>
          <p:cNvPr id="11" name="Picture 9" descr="워드마크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6595109"/>
            <a:ext cx="736574" cy="15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제목 1"/>
          <p:cNvSpPr>
            <a:spLocks noGrp="1"/>
          </p:cNvSpPr>
          <p:nvPr>
            <p:ph type="ctrTitle"/>
          </p:nvPr>
        </p:nvSpPr>
        <p:spPr>
          <a:xfrm>
            <a:off x="285720" y="106993"/>
            <a:ext cx="8572560" cy="7143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>
              <a:defRPr sz="3600" b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GB" dirty="0"/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285720" y="840140"/>
            <a:ext cx="857256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Untitled-5 copy"/>
          <p:cNvPicPr>
            <a:picLocks noChangeArrowheads="1"/>
          </p:cNvPicPr>
          <p:nvPr userDrawn="1"/>
        </p:nvPicPr>
        <p:blipFill>
          <a:blip r:embed="rId2" cstate="print">
            <a:lum bright="10000"/>
          </a:blip>
          <a:srcRect l="88594"/>
          <a:stretch>
            <a:fillRect/>
          </a:stretch>
        </p:blipFill>
        <p:spPr bwMode="auto">
          <a:xfrm>
            <a:off x="714348" y="2027135"/>
            <a:ext cx="7786742" cy="21431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2214554"/>
            <a:ext cx="7772400" cy="13620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/>
          <a:lstStyle>
            <a:lvl1pPr marL="857250" indent="-857250" algn="ctr">
              <a:buFontTx/>
              <a:buNone/>
              <a:defRPr sz="4000" b="0" cap="small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GB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1643042" y="3571887"/>
            <a:ext cx="6215106" cy="1571625"/>
          </a:xfrm>
          <a:prstGeom prst="rect">
            <a:avLst/>
          </a:prstGeom>
        </p:spPr>
        <p:txBody>
          <a:bodyPr anchor="b"/>
          <a:lstStyle>
            <a:lvl1pPr marL="0" indent="0">
              <a:buFont typeface="Wingdings" pitchFamily="2" charset="2"/>
              <a:buChar char="Ø"/>
              <a:defRPr sz="20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/>
              <a:t> 마스터 텍스트 스타일을 편집합니다</a:t>
            </a:r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536694"/>
            <a:ext cx="3233750" cy="292079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pPr latinLnBrk="0"/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4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72330" y="6536694"/>
            <a:ext cx="1785950" cy="292079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  <p:pic>
        <p:nvPicPr>
          <p:cNvPr id="15" name="Picture 3" descr="Untitled-3 copy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5170" y="6536694"/>
            <a:ext cx="1579549" cy="287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9" descr="워드마크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6595109"/>
            <a:ext cx="736574" cy="152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D0A8-188E-4E70-99B7-22D1114A9ACE}" type="datetimeFigureOut">
              <a:rPr lang="ko-KR" altLang="en-US" smtClean="0"/>
              <a:t>2020. 1. 3.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EDAEB-BD28-4481-ABBC-07826D2E8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6090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D0A8-188E-4E70-99B7-22D1114A9ACE}" type="datetimeFigureOut">
              <a:rPr lang="ko-KR" altLang="en-US" smtClean="0"/>
              <a:t>2020. 1. 3.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EDAEB-BD28-4481-ABBC-07826D2E8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5211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D0A8-188E-4E70-99B7-22D1114A9ACE}" type="datetimeFigureOut">
              <a:rPr lang="ko-KR" altLang="en-US" smtClean="0"/>
              <a:t>2020. 1. 3.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EDAEB-BD28-4481-ABBC-07826D2E8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7604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D0A8-188E-4E70-99B7-22D1114A9ACE}" type="datetimeFigureOut">
              <a:rPr lang="ko-KR" altLang="en-US" smtClean="0"/>
              <a:t>2020. 1. 3.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EDAEB-BD28-4481-ABBC-07826D2E8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7993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D0A8-188E-4E70-99B7-22D1114A9ACE}" type="datetimeFigureOut">
              <a:rPr lang="ko-KR" altLang="en-US" smtClean="0"/>
              <a:t>2020. 1. 3.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EDAEB-BD28-4481-ABBC-07826D2E8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4068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7D0A8-188E-4E70-99B7-22D1114A9ACE}" type="datetimeFigureOut">
              <a:rPr lang="ko-KR" altLang="en-US" smtClean="0"/>
              <a:t>2020. 1. 3.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EDAEB-BD28-4481-ABBC-07826D2E8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0681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7D0A8-188E-4E70-99B7-22D1114A9ACE}" type="datetimeFigureOut">
              <a:rPr lang="ko-KR" altLang="en-US" smtClean="0"/>
              <a:t>2020. 1. 3.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EDAEB-BD28-4481-ABBC-07826D2E87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77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홍보팀\2010년도\ETRI발표자료 탬플릿 제작\ETRI PPT 자료\ETRI템플릿 JPG\007\04.기관 템플릿(칼라이미지)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4"/>
          </p:nvPr>
        </p:nvSpPr>
        <p:spPr>
          <a:xfrm>
            <a:off x="69024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 spc="-15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338604D-EE28-4743-A776-07A79F58B1EE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64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홍보팀\2010년도\ETRI발표자료 탬플릿 제작\ETRI PPT 자료\ETRI템플릿 JPG\007\04.기관 템플릿(칼라이미지)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4"/>
          </p:nvPr>
        </p:nvSpPr>
        <p:spPr>
          <a:xfrm>
            <a:off x="69024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 spc="-15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338604D-EE28-4743-A776-07A79F58B1EE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홍보팀\2010년도\ETRI발표자료 탬플릿 제작\ETRI PPT 자료\ETRI템플릿 JPG\007\04.기관 템플릿(칼라이미지)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4"/>
          </p:nvPr>
        </p:nvSpPr>
        <p:spPr>
          <a:xfrm>
            <a:off x="69024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 spc="-15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338604D-EE28-4743-A776-07A79F58B1EE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홍보팀\2010년도\ETRI발표자료 탬플릿 제작\ETRI PPT 자료\ETRI템플릿 JPG\007\04.기관 템플릿(칼라이미지)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4"/>
          </p:nvPr>
        </p:nvSpPr>
        <p:spPr>
          <a:xfrm>
            <a:off x="69024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 spc="-15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338604D-EE28-4743-A776-07A79F58B1EE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홍보팀\2010년도\ETRI발표자료 탬플릿 제작\ETRI PPT 자료\ETRI템플릿 JPG\007\04.기관 템플릿(칼라이미지)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슬라이드 번호 개체 틀 7"/>
          <p:cNvSpPr>
            <a:spLocks noGrp="1"/>
          </p:cNvSpPr>
          <p:nvPr>
            <p:ph type="sldNum" sz="quarter" idx="4"/>
          </p:nvPr>
        </p:nvSpPr>
        <p:spPr>
          <a:xfrm>
            <a:off x="690245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 spc="-150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fld id="{2338604D-EE28-4743-A776-07A79F58B1EE}" type="slidenum">
              <a:rPr lang="ko-KR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ko-KR" altLang="en-US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14362" y="1643050"/>
            <a:ext cx="7958166" cy="1470025"/>
          </a:xfrm>
        </p:spPr>
        <p:txBody>
          <a:bodyPr>
            <a:normAutofit fontScale="90000"/>
          </a:bodyPr>
          <a:lstStyle/>
          <a:p>
            <a:r>
              <a:rPr lang="en-US" altLang="ko-KR" sz="3600" dirty="0">
                <a:solidFill>
                  <a:schemeClr val="bg1"/>
                </a:solidFill>
              </a:rPr>
              <a:t>JVET-Q0435</a:t>
            </a:r>
            <a:br>
              <a:rPr lang="en-US" altLang="ko-KR" sz="3600" dirty="0">
                <a:solidFill>
                  <a:schemeClr val="bg1"/>
                </a:solidFill>
              </a:rPr>
            </a:br>
            <a:r>
              <a:rPr lang="en-CA" altLang="ko-KR" sz="3600" dirty="0">
                <a:solidFill>
                  <a:schemeClr val="bg1"/>
                </a:solidFill>
              </a:rPr>
              <a:t>CE8-related: Modification of palette coding syntax structure</a:t>
            </a:r>
            <a:r>
              <a:rPr lang="ko-KR" altLang="ko-KR" sz="3600" dirty="0">
                <a:solidFill>
                  <a:schemeClr val="bg1"/>
                </a:solidFill>
              </a:rPr>
              <a:t> 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57290" y="4095882"/>
            <a:ext cx="6400800" cy="1781390"/>
          </a:xfrm>
        </p:spPr>
        <p:txBody>
          <a:bodyPr/>
          <a:lstStyle/>
          <a:p>
            <a:endParaRPr lang="en-US" altLang="ko-KR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US" altLang="ko-KR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altLang="ko-KR" sz="2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Woong</a:t>
            </a:r>
            <a:r>
              <a:rPr lang="en-US" altLang="ko-KR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Lim</a:t>
            </a:r>
            <a:endParaRPr lang="en-US" sz="1800" b="1" dirty="0">
              <a:effectLst/>
              <a:latin typeface="+mj-lt"/>
              <a:cs typeface="Courier New" pitchFamily="49" charset="0"/>
            </a:endParaRPr>
          </a:p>
        </p:txBody>
      </p:sp>
      <p:pic>
        <p:nvPicPr>
          <p:cNvPr id="7170" name="Picture 2" descr="E:\각종양식\연구원CI\ci_jpg\wordmar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5772757"/>
            <a:ext cx="1571353" cy="32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BCC9BFFE-56E7-477A-A0AF-ADAC8806B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This contribution proposes to fix palette coding syntax structure described in the current VVC specification for logical correctness</a:t>
            </a:r>
            <a:r>
              <a:rPr lang="en-US" altLang="ko-KR" dirty="0"/>
              <a:t>.</a:t>
            </a:r>
          </a:p>
          <a:p>
            <a:r>
              <a:rPr lang="en-CA" altLang="ko-KR" dirty="0"/>
              <a:t>In the current VVC specification, the decoding procedure of a coding unit contains palette coding for both </a:t>
            </a:r>
            <a:r>
              <a:rPr lang="en-CA" altLang="ko-KR" dirty="0" err="1"/>
              <a:t>luma</a:t>
            </a:r>
            <a:r>
              <a:rPr lang="en-CA" altLang="ko-KR" dirty="0"/>
              <a:t> and chroma components </a:t>
            </a:r>
            <a:r>
              <a:rPr lang="en-US" altLang="ko-KR" dirty="0"/>
              <a:t>and </a:t>
            </a:r>
            <a:r>
              <a:rPr lang="en-CA" altLang="ko-KR" dirty="0"/>
              <a:t>then </a:t>
            </a:r>
            <a:r>
              <a:rPr lang="en-CA" altLang="ko-KR" dirty="0">
                <a:solidFill>
                  <a:srgbClr val="FF0000"/>
                </a:solidFill>
              </a:rPr>
              <a:t>chroma non-palette coding syntax elements are parsed </a:t>
            </a:r>
            <a:r>
              <a:rPr lang="en-CA" altLang="ko-KR" dirty="0"/>
              <a:t>in a certain condition.</a:t>
            </a:r>
            <a:r>
              <a:rPr lang="ko-KR" altLang="ko-KR" dirty="0"/>
              <a:t> </a:t>
            </a:r>
            <a:endParaRPr lang="en-US" altLang="ko-KR" dirty="0"/>
          </a:p>
          <a:p>
            <a:r>
              <a:rPr lang="en-CA" altLang="ko-KR" dirty="0"/>
              <a:t>Therefore, it needs to be checked whether the current coding unit is palette mode coded or not.</a:t>
            </a:r>
          </a:p>
          <a:p>
            <a:r>
              <a:rPr lang="en-CA" altLang="ko-KR" dirty="0"/>
              <a:t>For this correction, a simple syntax change of the current specification for coding unit is proposed.</a:t>
            </a:r>
            <a:r>
              <a:rPr lang="ko-KR" altLang="ko-KR" dirty="0"/>
              <a:t> </a:t>
            </a:r>
            <a:endParaRPr lang="ko-KR" altLang="en-US" dirty="0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CF42BDB-B144-441D-A1DF-26ACAC8C4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atinLnBrk="0"/>
            <a:r>
              <a:rPr lang="en-GB">
                <a:solidFill>
                  <a:prstClr val="black"/>
                </a:solidFill>
              </a:rPr>
              <a:t>ETRI Proprietary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1FB872A-563B-43A5-B848-EB080117C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2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59098F1-8692-43E1-BFF7-3BFFB2A5C7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altLang="ko-KR" sz="4000" b="1" dirty="0">
                <a:effectLst/>
              </a:rPr>
              <a:t>Abstract</a:t>
            </a:r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956812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BCC9BFFE-56E7-477A-A0AF-ADAC8806B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Palette coding for a CU</a:t>
            </a:r>
          </a:p>
          <a:p>
            <a:pPr lvl="1"/>
            <a:r>
              <a:rPr lang="en-US" altLang="ko-KR" dirty="0"/>
              <a:t>Applied when </a:t>
            </a:r>
            <a:r>
              <a:rPr lang="en-US" altLang="ko-KR" dirty="0" err="1"/>
              <a:t>pred_mode_plt_flag</a:t>
            </a:r>
            <a:r>
              <a:rPr lang="en-US" altLang="ko-KR" dirty="0"/>
              <a:t> is equal to 1</a:t>
            </a:r>
          </a:p>
          <a:p>
            <a:pPr lvl="1"/>
            <a:r>
              <a:rPr lang="en-US" altLang="ko-KR" dirty="0"/>
              <a:t>However, when </a:t>
            </a:r>
            <a:r>
              <a:rPr lang="en-US" altLang="ko-KR" dirty="0" err="1"/>
              <a:t>treeType</a:t>
            </a:r>
            <a:r>
              <a:rPr lang="en-US" altLang="ko-KR" dirty="0"/>
              <a:t> of the current intra CU is equal to </a:t>
            </a:r>
            <a:r>
              <a:rPr lang="en-US" altLang="ko-KR" dirty="0">
                <a:solidFill>
                  <a:srgbClr val="FF0000"/>
                </a:solidFill>
              </a:rPr>
              <a:t>SINGLE_TREE </a:t>
            </a:r>
            <a:r>
              <a:rPr lang="en-US" altLang="ko-KR" dirty="0"/>
              <a:t>and </a:t>
            </a:r>
            <a:r>
              <a:rPr lang="en-US" altLang="ko-KR" dirty="0" err="1"/>
              <a:t>cu_act_enabled_flag</a:t>
            </a:r>
            <a:r>
              <a:rPr lang="en-US" altLang="ko-KR" dirty="0"/>
              <a:t> is equal to 0</a:t>
            </a:r>
          </a:p>
          <a:p>
            <a:pPr lvl="2"/>
            <a:r>
              <a:rPr lang="en-US" altLang="ko-KR" dirty="0"/>
              <a:t>The palette coding is applied to both </a:t>
            </a:r>
            <a:r>
              <a:rPr lang="en-US" altLang="ko-KR" dirty="0" err="1"/>
              <a:t>luma</a:t>
            </a:r>
            <a:r>
              <a:rPr lang="en-US" altLang="ko-KR" dirty="0"/>
              <a:t> and chroma components</a:t>
            </a: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CF42BDB-B144-441D-A1DF-26ACAC8C4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atinLnBrk="0"/>
            <a:r>
              <a:rPr lang="en-GB">
                <a:solidFill>
                  <a:prstClr val="black"/>
                </a:solidFill>
              </a:rPr>
              <a:t>ETRI Proprietary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1FB872A-563B-43A5-B848-EB080117C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3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59098F1-8692-43E1-BFF7-3BFFB2A5C7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altLang="ko-KR" sz="4000" b="1" dirty="0">
                <a:effectLst/>
              </a:rPr>
              <a:t>Introduction</a:t>
            </a:r>
            <a:endParaRPr lang="ko-KR" altLang="en-US" sz="4000" dirty="0"/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F63A0D34-04CF-5E4C-90BD-FAD4307CE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692179"/>
              </p:ext>
            </p:extLst>
          </p:nvPr>
        </p:nvGraphicFramePr>
        <p:xfrm>
          <a:off x="827584" y="2924944"/>
          <a:ext cx="8030696" cy="3328099"/>
        </p:xfrm>
        <a:graphic>
          <a:graphicData uri="http://schemas.openxmlformats.org/drawingml/2006/table">
            <a:tbl>
              <a:tblPr/>
              <a:tblGrid>
                <a:gridCol w="7066007">
                  <a:extLst>
                    <a:ext uri="{9D8B030D-6E8A-4147-A177-3AD203B41FA5}">
                      <a16:colId xmlns:a16="http://schemas.microsoft.com/office/drawing/2014/main" val="1095355876"/>
                    </a:ext>
                  </a:extLst>
                </a:gridCol>
                <a:gridCol w="964689">
                  <a:extLst>
                    <a:ext uri="{9D8B030D-6E8A-4147-A177-3AD203B41FA5}">
                      <a16:colId xmlns:a16="http://schemas.microsoft.com/office/drawing/2014/main" val="18550671"/>
                    </a:ext>
                  </a:extLst>
                </a:gridCol>
              </a:tblGrid>
              <a:tr h="22318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coding_unit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( x0, y0,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cqtDepth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modeType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) {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Descriptor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529640"/>
                  </a:ext>
                </a:extLst>
              </a:tr>
              <a:tr h="22318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</a:t>
                      </a:r>
                      <a:r>
                        <a:rPr lang="en-US" altLang="ko-KR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…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569313"/>
                  </a:ext>
                </a:extLst>
              </a:tr>
              <a:tr h="446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CuPredMode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[ 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chType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][ x0 ][ y0 ]  = =  MODE_INTRA  &amp;&amp;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sps_act_enabled_flag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 &amp;&amp;</a:t>
                      </a:r>
                      <a:br>
                        <a:rPr lang="en-CA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 = =  SINGLE_TREE )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276543"/>
                  </a:ext>
                </a:extLst>
              </a:tr>
              <a:tr h="22318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cu_act_enabled_flag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ae(v)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20076"/>
                  </a:ext>
                </a:extLst>
              </a:tr>
              <a:tr h="446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if( CuPredMode[ chType ][ x0 ][ y0 ]  = =  MODE_INTRA  | |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CuPredMode[ chType ][ x0 ][ y0 ]  = =  MODE_PLT 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024638"/>
                  </a:ext>
                </a:extLst>
              </a:tr>
              <a:tr h="22318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if(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 = =  SINGLE_TREE  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| |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treeType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 = =  DUAL_TREE_LUMA ) {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07462"/>
                  </a:ext>
                </a:extLst>
              </a:tr>
              <a:tr h="22318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if( 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pred_mode_plt_flag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) {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161150"/>
                  </a:ext>
                </a:extLst>
              </a:tr>
              <a:tr h="22318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palette_coding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( x0, y0,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cbWidth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cbHeight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 </a:t>
                      </a:r>
                      <a:r>
                        <a:rPr lang="en-CA" sz="14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treeType</a:t>
                      </a:r>
                      <a:r>
                        <a:rPr lang="en-CA" sz="14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)</a:t>
                      </a:r>
                      <a:endParaRPr lang="ko-KR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8998386"/>
                  </a:ext>
                </a:extLst>
              </a:tr>
              <a:tr h="223183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} else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5031578"/>
                  </a:ext>
                </a:extLst>
              </a:tr>
              <a:tr h="44636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sps_bdpcm_enabled_flag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&amp;&amp;</a:t>
                      </a:r>
                      <a:b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</a:b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cbWidth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 &lt;=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MaxTsSize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 &amp;&amp;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cbHeight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 &lt;= 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MaxTsSize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)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135968"/>
                  </a:ext>
                </a:extLst>
              </a:tr>
              <a:tr h="1777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   …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472016"/>
                  </a:ext>
                </a:extLst>
              </a:tr>
              <a:tr h="17771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}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705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2511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CF45A0A9-A6CC-CB47-A08A-70125043BC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ko-KR" dirty="0"/>
              <a:t>Palette coding procedure</a:t>
            </a:r>
            <a:endParaRPr kumimoji="1" lang="ko-KR" altLang="en-US" dirty="0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734D9F5-27EE-A049-BE96-92A0C1ACC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atinLnBrk="0"/>
            <a:r>
              <a:rPr lang="en-GB">
                <a:solidFill>
                  <a:prstClr val="black"/>
                </a:solidFill>
              </a:rPr>
              <a:t>ETRI Proprietary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6084C8A-1375-FE40-840E-01E66A658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4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6843E7F-F0C2-ED49-8F23-0B068E9C10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b="1" dirty="0">
                <a:effectLst/>
              </a:rPr>
              <a:t>Introduction</a:t>
            </a:r>
            <a:endParaRPr kumimoji="1" lang="ko-KR" altLang="en-US" dirty="0"/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CB670C96-1421-1640-859A-AB624EC0F7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363964"/>
              </p:ext>
            </p:extLst>
          </p:nvPr>
        </p:nvGraphicFramePr>
        <p:xfrm>
          <a:off x="509703" y="1558194"/>
          <a:ext cx="8462744" cy="4267200"/>
        </p:xfrm>
        <a:graphic>
          <a:graphicData uri="http://schemas.openxmlformats.org/drawingml/2006/table">
            <a:tbl>
              <a:tblPr firstRow="1" firstCol="1" bandRow="1"/>
              <a:tblGrid>
                <a:gridCol w="7489720">
                  <a:extLst>
                    <a:ext uri="{9D8B030D-6E8A-4147-A177-3AD203B41FA5}">
                      <a16:colId xmlns:a16="http://schemas.microsoft.com/office/drawing/2014/main" val="3493234803"/>
                    </a:ext>
                  </a:extLst>
                </a:gridCol>
                <a:gridCol w="973024">
                  <a:extLst>
                    <a:ext uri="{9D8B030D-6E8A-4147-A177-3AD203B41FA5}">
                      <a16:colId xmlns:a16="http://schemas.microsoft.com/office/drawing/2014/main" val="1262523863"/>
                    </a:ext>
                  </a:extLst>
                </a:gridCol>
              </a:tblGrid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palette_coding( x0, y0, cbWidth, cbHeight, treeType 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</a:rPr>
                        <a:t>Descriptor</a:t>
                      </a:r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076580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startComp = ( treeType = = DUAL_TREE_CHROMA )  ?  1  : 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3623340"/>
                  </a:ext>
                </a:extLst>
              </a:tr>
              <a:tr h="379191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numComps = ( treeType = = SINGLE_TREE ) ? 3 : 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		( treeType = = DUAL_TREE_CHROMA ) ? 2 :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651064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palettePredictionFinished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= 0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160162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NumPredictedPaletteEntries = 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75215"/>
                  </a:ext>
                </a:extLst>
              </a:tr>
              <a:tr h="56878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for( predictorEntryIdx = 0; predictorEntryIdx &lt; PredictorPaletteSize[ startComp ] 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!palettePredictionFinished  &amp;&amp;</a:t>
                      </a:r>
                      <a:b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</a:b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NumPredictedPaletteEntries &lt; 31; predictorEntryIdx++ 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739531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</a:t>
                      </a: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palette_predictor_run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ae(v)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9809986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if( palette_predictor_run  !=  1 ) {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38280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if( palette_predictor_run &gt; 1 ) 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1884660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predictorEntryIdx  +=  palette_predictor_run − 1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348241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PalettePredictorEntryReuseFlags[ predictorEntryIdx ] =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078925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NumPredictedPaletteEntries++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461474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} else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4370332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palettePredictionFinished = 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935811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}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0102865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</a:t>
                      </a: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…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370729"/>
                  </a:ext>
                </a:extLst>
              </a:tr>
              <a:tr h="18959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}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6168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3406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BCC9BFFE-56E7-477A-A0AF-ADAC8806B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Palette coding for a CU</a:t>
            </a:r>
          </a:p>
          <a:p>
            <a:pPr lvl="1"/>
            <a:r>
              <a:rPr lang="en-US" altLang="ko-KR" dirty="0"/>
              <a:t>And then </a:t>
            </a:r>
            <a:r>
              <a:rPr lang="en-US" altLang="ko-KR" dirty="0">
                <a:solidFill>
                  <a:srgbClr val="FF0000"/>
                </a:solidFill>
              </a:rPr>
              <a:t>non-palette coding syntax elements are parsed for chroma component again </a:t>
            </a:r>
            <a:r>
              <a:rPr lang="en-US" altLang="ko-KR" dirty="0"/>
              <a:t>as shown in the syntax structure below</a:t>
            </a:r>
            <a:endParaRPr lang="ko-KR" altLang="en-US" dirty="0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CF42BDB-B144-441D-A1DF-26ACAC8C4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atinLnBrk="0"/>
            <a:r>
              <a:rPr lang="en-GB">
                <a:solidFill>
                  <a:prstClr val="black"/>
                </a:solidFill>
              </a:rPr>
              <a:t>ETRI Proprietary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1FB872A-563B-43A5-B848-EB080117C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B59098F1-8692-43E1-BFF7-3BFFB2A5C7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altLang="ko-KR" sz="4000" b="1" dirty="0">
                <a:effectLst/>
              </a:rPr>
              <a:t>Introduction</a:t>
            </a:r>
            <a:endParaRPr lang="ko-KR" altLang="en-US" sz="4000" dirty="0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6C372E1C-910E-F345-8974-ECC7A7E1B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046107"/>
              </p:ext>
            </p:extLst>
          </p:nvPr>
        </p:nvGraphicFramePr>
        <p:xfrm>
          <a:off x="827584" y="1988840"/>
          <a:ext cx="8030696" cy="4651866"/>
        </p:xfrm>
        <a:graphic>
          <a:graphicData uri="http://schemas.openxmlformats.org/drawingml/2006/table">
            <a:tbl>
              <a:tblPr/>
              <a:tblGrid>
                <a:gridCol w="7066007">
                  <a:extLst>
                    <a:ext uri="{9D8B030D-6E8A-4147-A177-3AD203B41FA5}">
                      <a16:colId xmlns:a16="http://schemas.microsoft.com/office/drawing/2014/main" val="1095355876"/>
                    </a:ext>
                  </a:extLst>
                </a:gridCol>
                <a:gridCol w="964689">
                  <a:extLst>
                    <a:ext uri="{9D8B030D-6E8A-4147-A177-3AD203B41FA5}">
                      <a16:colId xmlns:a16="http://schemas.microsoft.com/office/drawing/2014/main" val="18550671"/>
                    </a:ext>
                  </a:extLst>
                </a:gridCol>
              </a:tblGrid>
              <a:tr h="1365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coding_unit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( x0, y0,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cqtDepth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modeType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) {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Descriptor</a:t>
                      </a:r>
                      <a:endParaRPr lang="ko-KR" sz="12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529640"/>
                  </a:ext>
                </a:extLst>
              </a:tr>
              <a:tr h="1365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</a:t>
                      </a:r>
                      <a:r>
                        <a:rPr lang="en-US" altLang="ko-KR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…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569313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if( (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treeType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= =  SINGLE_TREE  | | 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treeType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= =  DUAL_TREE_CHROMA ) &amp;&amp;</a:t>
                      </a:r>
                      <a:b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</a:b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	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ChromaArrayType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!=  0 ) {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276543"/>
                  </a:ext>
                </a:extLst>
              </a:tr>
              <a:tr h="1365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if( 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pred_mode_plt_flag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 &amp;&amp; 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treeType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= =  DUAL_TREE_CHROMA 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20076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	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palette_coding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( x0, y0,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cbWidth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/ 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SubWidthC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,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cbHeight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/ 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SubHeightC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,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treeType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024638"/>
                  </a:ext>
                </a:extLst>
              </a:tr>
              <a:tr h="1365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else {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07462"/>
                  </a:ext>
                </a:extLst>
              </a:tr>
              <a:tr h="1365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	if( !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cu_act_enabled_flag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) {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161150"/>
                  </a:ext>
                </a:extLst>
              </a:tr>
              <a:tr h="2610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		if(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cbWidth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&lt;= 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MaxTsSize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&amp;&amp; 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cbHeight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&lt;= 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MaxTsSize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&amp;&amp;</a:t>
                      </a:r>
                      <a:b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</a:b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			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sps_bdpcm_chroma_enabled_flag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) {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8998386"/>
                  </a:ext>
                </a:extLst>
              </a:tr>
              <a:tr h="1365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</a:t>
                      </a:r>
                      <a:r>
                        <a:rPr lang="en-CA" sz="12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</a:t>
                      </a:r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</a:t>
                      </a:r>
                      <a:r>
                        <a:rPr lang="de-DE" sz="1200" b="1" kern="12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intra_bdpcm_chroma_flag</a:t>
                      </a:r>
                      <a:endParaRPr lang="ko-KR" altLang="en-US" sz="1200" b="1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ae(v)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5031578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                   …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135968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</a:t>
                      </a:r>
                      <a:r>
                        <a:rPr lang="fr-FR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} </a:t>
                      </a:r>
                      <a:r>
                        <a:rPr lang="fr-FR" sz="12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else</a:t>
                      </a:r>
                      <a:r>
                        <a:rPr lang="fr-FR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{</a:t>
                      </a:r>
                      <a:endParaRPr lang="ko-KR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9631618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	if( </a:t>
                      </a:r>
                      <a:r>
                        <a:rPr lang="en-CA" sz="12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CclmEnabled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)</a:t>
                      </a:r>
                      <a:endParaRPr lang="ko-KR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8352682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		</a:t>
                      </a:r>
                      <a:r>
                        <a:rPr lang="en-CA" sz="12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cclm_mode_flag</a:t>
                      </a:r>
                      <a:endParaRPr lang="ko-KR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ae(v)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6775152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	…</a:t>
                      </a:r>
                      <a:endParaRPr lang="ko-KR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86123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	else</a:t>
                      </a:r>
                      <a:endParaRPr lang="ko-KR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281079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		</a:t>
                      </a:r>
                      <a:r>
                        <a:rPr lang="en-CA" sz="12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intra_chroma_pred_mode</a:t>
                      </a:r>
                      <a:endParaRPr lang="ko-KR" sz="12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ae(v)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991590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}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229973"/>
                  </a:ext>
                </a:extLst>
              </a:tr>
              <a:tr h="13050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}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472016"/>
                  </a:ext>
                </a:extLst>
              </a:tr>
              <a:tr h="13050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}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705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1260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B3526617-DC09-A547-8998-0608378B2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ko-KR" dirty="0"/>
              <a:t>To fix the spec. text</a:t>
            </a:r>
          </a:p>
          <a:p>
            <a:pPr lvl="1"/>
            <a:r>
              <a:rPr lang="en-CA" altLang="ko-KR" dirty="0"/>
              <a:t>The proposed simple change (green highlighted) in syntax structure is shown below</a:t>
            </a:r>
            <a:r>
              <a:rPr lang="ko-KR" altLang="ko-KR" dirty="0"/>
              <a:t> </a:t>
            </a:r>
            <a:endParaRPr kumimoji="1" lang="ko-KR" altLang="en-US" dirty="0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CC54B80-5AAD-0348-9BE8-4CE50274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atinLnBrk="0"/>
            <a:r>
              <a:rPr lang="en-GB">
                <a:solidFill>
                  <a:prstClr val="black"/>
                </a:solidFill>
              </a:rPr>
              <a:t>ETRI Proprietary</a:t>
            </a: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6A3F1F8-F818-574F-9C1A-B7447FE49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6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5" name="제목 4">
            <a:extLst>
              <a:ext uri="{FF2B5EF4-FFF2-40B4-BE49-F238E27FC236}">
                <a16:creationId xmlns:a16="http://schemas.microsoft.com/office/drawing/2014/main" id="{D914C459-3EE8-1E42-AAE3-80C35541CC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720" y="106993"/>
            <a:ext cx="8572560" cy="714380"/>
          </a:xfrm>
        </p:spPr>
        <p:txBody>
          <a:bodyPr/>
          <a:lstStyle/>
          <a:p>
            <a:r>
              <a:rPr lang="en-US" altLang="ko-KR" sz="4000" b="1" dirty="0">
                <a:effectLst/>
              </a:rPr>
              <a:t>Proposal</a:t>
            </a:r>
            <a:endParaRPr lang="ko-KR" altLang="en-US" sz="4000" b="1" dirty="0">
              <a:effectLst/>
            </a:endParaRP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1E4E39C9-F242-8540-A9AC-D16AB7E408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00490"/>
              </p:ext>
            </p:extLst>
          </p:nvPr>
        </p:nvGraphicFramePr>
        <p:xfrm>
          <a:off x="827584" y="2022519"/>
          <a:ext cx="8030696" cy="4651866"/>
        </p:xfrm>
        <a:graphic>
          <a:graphicData uri="http://schemas.openxmlformats.org/drawingml/2006/table">
            <a:tbl>
              <a:tblPr/>
              <a:tblGrid>
                <a:gridCol w="7066007">
                  <a:extLst>
                    <a:ext uri="{9D8B030D-6E8A-4147-A177-3AD203B41FA5}">
                      <a16:colId xmlns:a16="http://schemas.microsoft.com/office/drawing/2014/main" val="1095355876"/>
                    </a:ext>
                  </a:extLst>
                </a:gridCol>
                <a:gridCol w="964689">
                  <a:extLst>
                    <a:ext uri="{9D8B030D-6E8A-4147-A177-3AD203B41FA5}">
                      <a16:colId xmlns:a16="http://schemas.microsoft.com/office/drawing/2014/main" val="18550671"/>
                    </a:ext>
                  </a:extLst>
                </a:gridCol>
              </a:tblGrid>
              <a:tr h="1365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coding_unit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( x0, y0,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cbWidth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cbHeight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cqtDepth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treeType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, 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modeType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) {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Descriptor</a:t>
                      </a:r>
                      <a:endParaRPr lang="ko-KR" sz="1200" b="1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529640"/>
                  </a:ext>
                </a:extLst>
              </a:tr>
              <a:tr h="1365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</a:t>
                      </a:r>
                      <a:r>
                        <a:rPr lang="en-US" altLang="ko-KR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…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 b="1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569313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if( (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treeType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= =  SINGLE_TREE  | | 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treeType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= =  DUAL_TREE_CHROMA ) &amp;&amp;</a:t>
                      </a:r>
                      <a:b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</a:b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	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ChromaArrayType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!=  0 ) {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4276543"/>
                  </a:ext>
                </a:extLst>
              </a:tr>
              <a:tr h="1365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if( 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pred_mode_plt_flag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 &amp;&amp; 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treeType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= =  DUAL_TREE_CHROMA 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620076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	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palette_coding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( x0, y0,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cbWidth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/ 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SubWidthC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,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cbHeight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/ 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SubHeightC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,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treeType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024638"/>
                  </a:ext>
                </a:extLst>
              </a:tr>
              <a:tr h="1365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else </a:t>
                      </a:r>
                      <a:r>
                        <a:rPr lang="en-CA" altLang="ko-KR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if(!</a:t>
                      </a:r>
                      <a:r>
                        <a:rPr lang="en-CA" altLang="ko-KR" sz="1200" kern="12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pred_mode_plt_flag</a:t>
                      </a:r>
                      <a:r>
                        <a:rPr lang="en-CA" altLang="ko-KR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)</a:t>
                      </a:r>
                      <a:r>
                        <a:rPr lang="ko-KR" altLang="ko-KR" sz="12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{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007462"/>
                  </a:ext>
                </a:extLst>
              </a:tr>
              <a:tr h="1365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	if( !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cu_act_enabled_flag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) {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161150"/>
                  </a:ext>
                </a:extLst>
              </a:tr>
              <a:tr h="2610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		if(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cbWidth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&lt;= 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MaxTsSize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&amp;&amp; 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cbHeight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&lt;=  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MaxTsSize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&amp;&amp;</a:t>
                      </a:r>
                      <a:b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</a:b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			</a:t>
                      </a:r>
                      <a:r>
                        <a:rPr lang="en-CA" sz="12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sps_bdpcm_chroma_enabled_flag</a:t>
                      </a:r>
                      <a:r>
                        <a:rPr lang="en-CA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) {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 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8998386"/>
                  </a:ext>
                </a:extLst>
              </a:tr>
              <a:tr h="13651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	</a:t>
                      </a:r>
                      <a:r>
                        <a:rPr lang="en-CA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</a:t>
                      </a:r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		</a:t>
                      </a:r>
                      <a:r>
                        <a:rPr lang="de-DE" sz="1200" b="1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intra_bdpcm_chroma_flag</a:t>
                      </a:r>
                      <a:endParaRPr lang="ko-KR" altLang="en-US" sz="12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ae(v)</a:t>
                      </a:r>
                      <a:endParaRPr lang="ko-KR" altLang="en-US" sz="12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5031578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  <a:cs typeface="+mn-cs"/>
                        </a:rPr>
                        <a:t>                     …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altLang="en-US" sz="12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2135968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</a:t>
                      </a: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} </a:t>
                      </a:r>
                      <a:r>
                        <a:rPr lang="fr-FR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else</a:t>
                      </a:r>
                      <a:r>
                        <a:rPr lang="fr-FR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{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9631618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	if( </a:t>
                      </a:r>
                      <a:r>
                        <a:rPr lang="en-CA" sz="12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CclmEnabled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 )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8352682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		</a:t>
                      </a: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cclm_mode_flag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ae(v)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6775152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	…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86123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	else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9281079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		</a:t>
                      </a:r>
                      <a:r>
                        <a:rPr lang="en-CA" sz="1200" b="1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intra_chroma_pred_mode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ae(v)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991590"/>
                  </a:ext>
                </a:extLst>
              </a:tr>
              <a:tr h="273034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	}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229973"/>
                  </a:ext>
                </a:extLst>
              </a:tr>
              <a:tr h="13050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	}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472016"/>
                  </a:ext>
                </a:extLst>
              </a:tr>
              <a:tr h="130509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			}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34" charset="-127"/>
                        </a:rPr>
                        <a:t> 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705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13779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tx1"/>
          </a:solidFill>
          <a:tailEnd type="none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>
          <a:solidFill>
            <a:schemeClr val="tx1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164397</TotalTime>
  <Words>1180</Words>
  <Application>Microsoft Macintosh PowerPoint</Application>
  <PresentationFormat>화면 슬라이드 쇼(4:3)</PresentationFormat>
  <Paragraphs>163</Paragraphs>
  <Slides>6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7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21" baseType="lpstr">
      <vt:lpstr>맑은 고딕</vt:lpstr>
      <vt:lpstr>HY헤드라인M</vt:lpstr>
      <vt:lpstr>Arial</vt:lpstr>
      <vt:lpstr>Calibri</vt:lpstr>
      <vt:lpstr>Courier New</vt:lpstr>
      <vt:lpstr>Times New Roman</vt:lpstr>
      <vt:lpstr>Wingdings</vt:lpstr>
      <vt:lpstr>1_Office 테마</vt:lpstr>
      <vt:lpstr>디자인 사용자 지정</vt:lpstr>
      <vt:lpstr>1_디자인 사용자 지정</vt:lpstr>
      <vt:lpstr>2_디자인 사용자 지정</vt:lpstr>
      <vt:lpstr>3_디자인 사용자 지정</vt:lpstr>
      <vt:lpstr>4_디자인 사용자 지정</vt:lpstr>
      <vt:lpstr>5_디자인 사용자 지정</vt:lpstr>
      <vt:lpstr>Image</vt:lpstr>
      <vt:lpstr>JVET-Q0435 CE8-related: Modification of palette coding syntax structure </vt:lpstr>
      <vt:lpstr>Abstract</vt:lpstr>
      <vt:lpstr>Introduction</vt:lpstr>
      <vt:lpstr>Introduction</vt:lpstr>
      <vt:lpstr>Introduction</vt:lpstr>
      <vt:lpstr>Proposal</vt:lpstr>
    </vt:vector>
  </TitlesOfParts>
  <Company>R&amp;D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JCTVC-5차 결정사항 (화면내 부호화)</dc:title>
  <dc:creator>JS</dc:creator>
  <cp:lastModifiedBy>Woong Lim</cp:lastModifiedBy>
  <cp:revision>5877</cp:revision>
  <cp:lastPrinted>2018-08-14T00:09:09Z</cp:lastPrinted>
  <dcterms:created xsi:type="dcterms:W3CDTF">2006-10-05T04:04:58Z</dcterms:created>
  <dcterms:modified xsi:type="dcterms:W3CDTF">2020-01-03T06:52:44Z</dcterms:modified>
</cp:coreProperties>
</file>