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3" r:id="rId7"/>
    <p:sldId id="468" r:id="rId8"/>
    <p:sldId id="469" r:id="rId9"/>
    <p:sldId id="470" r:id="rId10"/>
    <p:sldId id="459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AHG16: </a:t>
            </a:r>
          </a:p>
          <a:p>
            <a:r>
              <a:rPr lang="en-US" sz="3600" dirty="0">
                <a:latin typeface="Century Gothic" panose="020B0502020202020204" pitchFamily="34" charset="0"/>
              </a:rPr>
              <a:t>On TT or BT split modes disabling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JVET-P0432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T. Poirier, F. Galpin, F. Urban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756356"/>
            <a:ext cx="8329127" cy="3702535"/>
          </a:xfrm>
        </p:spPr>
        <p:txBody>
          <a:bodyPr/>
          <a:lstStyle/>
          <a:p>
            <a:r>
              <a:rPr lang="en-US" dirty="0"/>
              <a:t>In VVC 7, TT can be easily deactivated by setting to zero the maximum TT size parameters, </a:t>
            </a:r>
            <a:r>
              <a:rPr lang="en-US" dirty="0" err="1"/>
              <a:t>e.g</a:t>
            </a:r>
            <a:r>
              <a:rPr lang="en-US" dirty="0"/>
              <a:t> </a:t>
            </a:r>
            <a:r>
              <a:rPr lang="en-US" b="1" dirty="0"/>
              <a:t>sps_log2_diff_max_tt_min_qt_intra_slice_luma</a:t>
            </a:r>
          </a:p>
          <a:p>
            <a:endParaRPr lang="en-US" dirty="0"/>
          </a:p>
          <a:p>
            <a:r>
              <a:rPr lang="en-US" dirty="0"/>
              <a:t>This puts TT to off for every coding tree node except for those corresponding to QT leaves with size equal to the minimum QT size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For quad-tree leaves, deactivating TT needs explicit CU-level signaling </a:t>
            </a:r>
          </a:p>
          <a:p>
            <a:endParaRPr lang="en-US" dirty="0"/>
          </a:p>
          <a:p>
            <a:r>
              <a:rPr lang="en-US" b="1" dirty="0"/>
              <a:t>Goal: allow deactivating TT or BT at high level for every coding tree node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756356"/>
            <a:ext cx="8329127" cy="3702535"/>
          </a:xfrm>
        </p:spPr>
        <p:txBody>
          <a:bodyPr/>
          <a:lstStyle/>
          <a:p>
            <a:r>
              <a:rPr lang="en-US" dirty="0"/>
              <a:t>Change syntax element </a:t>
            </a:r>
            <a:r>
              <a:rPr lang="en-US" b="1" dirty="0"/>
              <a:t>sps_log2_diff_max_tt_min_qt_intra_slice_luma </a:t>
            </a:r>
            <a:r>
              <a:rPr lang="en-US" dirty="0"/>
              <a:t>to: </a:t>
            </a:r>
            <a:r>
              <a:rPr lang="en-US" b="1" dirty="0"/>
              <a:t>sps_log2_diff_max_tt_min_qt_plus_one_intra_slice_luma </a:t>
            </a:r>
          </a:p>
          <a:p>
            <a:endParaRPr lang="en-US" dirty="0"/>
          </a:p>
          <a:p>
            <a:r>
              <a:rPr lang="en-US" dirty="0"/>
              <a:t>Value 0 leads to a max TT size lower than QT size, meaning TT split is disallowed for every coding tree node</a:t>
            </a:r>
          </a:p>
          <a:p>
            <a:endParaRPr lang="en-US" dirty="0"/>
          </a:p>
          <a:p>
            <a:r>
              <a:rPr lang="en-US" dirty="0"/>
              <a:t>Similar changes made for all maximum TT size syntax elements:</a:t>
            </a:r>
          </a:p>
          <a:p>
            <a:pPr lvl="1"/>
            <a:r>
              <a:rPr lang="en-US" b="1" dirty="0"/>
              <a:t>sps_log2_diff_max_tt_min_qt_plus_one_inter_slice</a:t>
            </a:r>
          </a:p>
          <a:p>
            <a:pPr lvl="1"/>
            <a:r>
              <a:rPr lang="en-US" b="1" dirty="0"/>
              <a:t>sps_log2_diff_max_tt_min_qt_plus_one_intra_slice_chroma</a:t>
            </a:r>
          </a:p>
          <a:p>
            <a:pPr lvl="1"/>
            <a:endParaRPr lang="en-US" b="1" dirty="0"/>
          </a:p>
          <a:p>
            <a:r>
              <a:rPr lang="en-US" dirty="0"/>
              <a:t>Maximum BT size syntax elements changed the same way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64065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 dirty="0"/>
              <a:t>VVC spec change proposal 1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8473575-91E0-45DC-AC3E-F13F1D1D37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36251"/>
              </p:ext>
            </p:extLst>
          </p:nvPr>
        </p:nvGraphicFramePr>
        <p:xfrm>
          <a:off x="4709526" y="903113"/>
          <a:ext cx="3977274" cy="3587119"/>
        </p:xfrm>
        <a:graphic>
          <a:graphicData uri="http://schemas.openxmlformats.org/drawingml/2006/table">
            <a:tbl>
              <a:tblPr firstRow="1" firstCol="1" bandRow="1"/>
              <a:tblGrid>
                <a:gridCol w="3977274">
                  <a:extLst>
                    <a:ext uri="{9D8B030D-6E8A-4147-A177-3AD203B41FA5}">
                      <a16:colId xmlns:a16="http://schemas.microsoft.com/office/drawing/2014/main" val="1356601160"/>
                    </a:ext>
                  </a:extLst>
                </a:gridCol>
              </a:tblGrid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3574224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….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272977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ChromaArrayType !=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7972256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qtbtt_dual_tree_intra_flag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981267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log2_min_luma_coding_block_size_minus2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241810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partition_constraints_override_enabled_flag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371596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sps_log2_diff_min_qt_min_cb_intra_slice_luma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306623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sps_log2_diff_min_qt_min_cb_inter_slice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422878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sps_max_mtt_hierarchy_depth_inter_slice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34978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sps_max_mtt_hierarchy_depth_intra_slice_luma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71874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sps_max_mtt_hierarchy_depth_intra_slice_luma  !=  0 )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093059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sps_log2_diff_max_bt_min_qt_intra_slice_luma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863805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sps_log2_diff_max_tt_min_qt_intra_slice_luma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530827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sps_log2_diff_max_bt_min_qt_plus_one_intra_slice_luma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453116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sps_log2_diff_max_tt_min_qt_plus_one_intra_slice_luma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56191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586565"/>
                  </a:ext>
                </a:extLst>
              </a:tr>
              <a:tr h="21100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….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786982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9936D35-2285-46F2-A078-E023A55494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03113"/>
            <a:ext cx="3977275" cy="3702535"/>
          </a:xfrm>
        </p:spPr>
        <p:txBody>
          <a:bodyPr/>
          <a:lstStyle/>
          <a:p>
            <a:r>
              <a:rPr lang="en-US" dirty="0"/>
              <a:t>Simple syntax changes in SPS and picture header</a:t>
            </a:r>
          </a:p>
        </p:txBody>
      </p:sp>
    </p:spTree>
    <p:extLst>
      <p:ext uri="{BB962C8B-B14F-4D97-AF65-F5344CB8AC3E}">
        <p14:creationId xmlns:p14="http://schemas.microsoft.com/office/powerpoint/2010/main" val="27430979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en-US" dirty="0"/>
              <a:t>VVC spec change proposal 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0F5C63F-2097-4695-85E2-10BFB642AE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782078"/>
              </p:ext>
            </p:extLst>
          </p:nvPr>
        </p:nvGraphicFramePr>
        <p:xfrm>
          <a:off x="5099757" y="745067"/>
          <a:ext cx="3908778" cy="3886960"/>
        </p:xfrm>
        <a:graphic>
          <a:graphicData uri="http://schemas.openxmlformats.org/drawingml/2006/table">
            <a:tbl>
              <a:tblPr firstRow="1" firstCol="1" bandRow="1"/>
              <a:tblGrid>
                <a:gridCol w="3908778">
                  <a:extLst>
                    <a:ext uri="{9D8B030D-6E8A-4147-A177-3AD203B41FA5}">
                      <a16:colId xmlns:a16="http://schemas.microsoft.com/office/drawing/2014/main" val="1937236113"/>
                    </a:ext>
                  </a:extLst>
                </a:gridCol>
              </a:tblGrid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seq_parameter_set_rbsp(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243282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….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784755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ChromaArrayType !=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207944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qtbtt_dual_tree_intra_flag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4476449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log2_min_luma_coding_block_size_minus2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79500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partition_constraints_override_enabled_flag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306917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sps_log2_diff_min_qt_min_cb_intra_slice_luma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2796719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sps_log2_diff_min_qt_min_cb_inter_slice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466546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sps_max_mtt_hierarchy_depth_inter_slice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22138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184850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sps_max_mtt_hierarchy_depth_intra_slice_luma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!=  0 )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672433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sps_log2_diff_max_bt_min_qt_intra_slice_luma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544314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sps_log2_diff_max_tt_min_qt_intra_slice_luma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13495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sps_log2_diff_max_bt_min_qt_plus_one_intra_slice_luma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931019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sps_log2_diff_max_tt_min_qt_plus_one_intra_slice_luma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316565"/>
                  </a:ext>
                </a:extLst>
              </a:tr>
              <a:tr h="3886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if(sps_log2_diff_max_bt_min_qt_plus_one_intra_slice_luma !=0 || sps_log2_diff_max_tt_min_qt_plus_one_intra_slice_luma</a:t>
                      </a:r>
                      <a:r>
                        <a:rPr lang="en-CA" sz="1000" b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!=0 )</a:t>
                      </a:r>
                      <a:r>
                        <a:rPr lang="en-CA" sz="100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510938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 </a:t>
                      </a:r>
                      <a:r>
                        <a:rPr lang="en-CA" sz="1000" b="1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sps_max_mtt_hierarchy_depth_intra_slice_luma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6474749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16755"/>
                  </a:ext>
                </a:extLst>
              </a:tr>
              <a:tr h="19434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……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954751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3F3A821-13BF-4C9D-9F63-4EF0C3501CB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03113"/>
            <a:ext cx="3977275" cy="3702535"/>
          </a:xfrm>
        </p:spPr>
        <p:txBody>
          <a:bodyPr/>
          <a:lstStyle/>
          <a:p>
            <a:r>
              <a:rPr lang="en-US" dirty="0"/>
              <a:t>Max MTT depth signaled conditionally to the maximum BT and TT size</a:t>
            </a:r>
          </a:p>
          <a:p>
            <a:endParaRPr lang="en-US" dirty="0"/>
          </a:p>
          <a:p>
            <a:r>
              <a:rPr lang="en-US" dirty="0"/>
              <a:t>Avoids potential redundancy between maximum MTT depth and proposed changes</a:t>
            </a:r>
          </a:p>
        </p:txBody>
      </p:sp>
    </p:spTree>
    <p:extLst>
      <p:ext uri="{BB962C8B-B14F-4D97-AF65-F5344CB8AC3E}">
        <p14:creationId xmlns:p14="http://schemas.microsoft.com/office/powerpoint/2010/main" val="10519807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3" y="901653"/>
            <a:ext cx="8245078" cy="2474011"/>
          </a:xfrm>
        </p:spPr>
        <p:txBody>
          <a:bodyPr>
            <a:spAutoFit/>
          </a:bodyPr>
          <a:lstStyle/>
          <a:p>
            <a:pPr hangingPunct="0"/>
            <a:r>
              <a:rPr lang="en-CA" dirty="0"/>
              <a:t>Proposed a slightly modified signaling of the maximum TT and BT size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Allows simpler way to deactivate the use of TT or BT</a:t>
            </a:r>
          </a:p>
          <a:p>
            <a:pPr hangingPunct="0"/>
            <a:endParaRPr lang="en-CA" dirty="0"/>
          </a:p>
          <a:p>
            <a:pPr lvl="1" hangingPunct="0"/>
            <a:r>
              <a:rPr lang="en-CA" dirty="0"/>
              <a:t>E.g. allows inferring TT split mode to off for any coding tree node or leaf</a:t>
            </a:r>
          </a:p>
          <a:p>
            <a:pPr marL="342900" lvl="1" indent="0" hangingPunct="0">
              <a:buNone/>
            </a:pPr>
            <a:endParaRPr lang="en-CA" dirty="0"/>
          </a:p>
          <a:p>
            <a:pPr lvl="2" hangingPunct="0"/>
            <a:r>
              <a:rPr lang="en-CA" dirty="0"/>
              <a:t>Impossible with current VVC 7: explicitly coding TT split to off at CU level is needed to fully deactivate TT for instance</a:t>
            </a:r>
          </a:p>
          <a:p>
            <a:pPr lvl="1" hangingPunct="0"/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12628</TotalTime>
  <Words>963</Words>
  <Application>Microsoft Office PowerPoint</Application>
  <PresentationFormat>On-screen Show (16:9)</PresentationFormat>
  <Paragraphs>84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Motivation</vt:lpstr>
      <vt:lpstr>Proposal</vt:lpstr>
      <vt:lpstr>VVC spec change proposal 1</vt:lpstr>
      <vt:lpstr>VVC spec change proposal 2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1171</cp:revision>
  <cp:lastPrinted>2018-02-07T16:54:36Z</cp:lastPrinted>
  <dcterms:created xsi:type="dcterms:W3CDTF">2015-05-07T16:31:13Z</dcterms:created>
  <dcterms:modified xsi:type="dcterms:W3CDTF">2020-01-12T08:07:43Z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