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95" r:id="rId3"/>
    <p:sldId id="291" r:id="rId4"/>
    <p:sldId id="285" r:id="rId5"/>
    <p:sldId id="296" r:id="rId6"/>
    <p:sldId id="297" r:id="rId7"/>
    <p:sldId id="290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3" autoAdjust="0"/>
    <p:restoredTop sz="95383" autoAdjust="0"/>
  </p:normalViewPr>
  <p:slideViewPr>
    <p:cSldViewPr snapToGrid="0">
      <p:cViewPr varScale="1">
        <p:scale>
          <a:sx n="89" d="100"/>
          <a:sy n="89" d="100"/>
        </p:scale>
        <p:origin x="125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410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6037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3510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7139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JVET-Q0341</a:t>
            </a:r>
            <a:br>
              <a:rPr lang="en-US" altLang="ko-KR" dirty="0" smtClean="0"/>
            </a:br>
            <a:r>
              <a:rPr lang="en-CA" altLang="ko-KR" dirty="0"/>
              <a:t>Non-CE4: Range of the motion vector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44337"/>
            <a:ext cx="9906000" cy="5832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In </a:t>
            </a:r>
            <a:r>
              <a:rPr lang="en-US" altLang="ko-KR" dirty="0" smtClean="0"/>
              <a:t>HEVC</a:t>
            </a:r>
            <a:r>
              <a:rPr lang="en-CA" altLang="ko-KR" dirty="0" smtClean="0"/>
              <a:t>, </a:t>
            </a:r>
          </a:p>
          <a:p>
            <a:pPr lvl="1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T</a:t>
            </a:r>
            <a:r>
              <a:rPr lang="en-CA" altLang="ko-KR" dirty="0" smtClean="0"/>
              <a:t>he </a:t>
            </a:r>
            <a:r>
              <a:rPr lang="en-CA" altLang="ko-KR" dirty="0"/>
              <a:t>motion vector range is defined </a:t>
            </a:r>
            <a:r>
              <a:rPr lang="en-CA" altLang="ko-KR" dirty="0" smtClean="0"/>
              <a:t>as 16-bit signed integer, [2^15, 2^15 – 1].</a:t>
            </a:r>
          </a:p>
          <a:p>
            <a:pPr lvl="1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If </a:t>
            </a:r>
            <a:r>
              <a:rPr lang="en-CA" altLang="ko-KR" dirty="0"/>
              <a:t>a motion </a:t>
            </a:r>
            <a:r>
              <a:rPr lang="en-CA" altLang="ko-KR"/>
              <a:t>vector </a:t>
            </a:r>
            <a:r>
              <a:rPr lang="en-CA" altLang="ko-KR" smtClean="0"/>
              <a:t>exceeds </a:t>
            </a:r>
            <a:r>
              <a:rPr lang="en-CA" altLang="ko-KR" dirty="0"/>
              <a:t>the </a:t>
            </a:r>
            <a:r>
              <a:rPr lang="en-CA" altLang="ko-KR" dirty="0" smtClean="0"/>
              <a:t>range</a:t>
            </a:r>
            <a:r>
              <a:rPr lang="en-CA" altLang="ko-KR" dirty="0"/>
              <a:t>, w</a:t>
            </a:r>
            <a:r>
              <a:rPr lang="en-CA" altLang="ko-KR" dirty="0" smtClean="0"/>
              <a:t>rapping operation is </a:t>
            </a:r>
            <a:r>
              <a:rPr lang="en-CA" altLang="ko-KR" dirty="0"/>
              <a:t>applied for INTER </a:t>
            </a:r>
            <a:r>
              <a:rPr lang="en-CA" altLang="ko-KR" dirty="0" smtClean="0"/>
              <a:t>mode.</a:t>
            </a:r>
          </a:p>
          <a:p>
            <a:pPr lvl="1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Wrapping operation for INTER mode was adopted in Stockholm meeting for HEVC (</a:t>
            </a:r>
            <a:r>
              <a:rPr lang="en-US" altLang="ko-KR" dirty="0" smtClean="0"/>
              <a:t>J Meeting)</a:t>
            </a: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69906" y="2751138"/>
            <a:ext cx="8346831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Followings were commented:</a:t>
            </a:r>
          </a:p>
          <a:p>
            <a:pPr marL="285750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CA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remarked that there is clipping in MV scaling process. Having a clipping in MV derivation process would be consistent with the MV scaling process. 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CA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remarked that additional clipping is burden for decoders and unnecessary.</a:t>
            </a:r>
            <a:endParaRPr lang="ko-KR" altLang="ko-K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76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44337"/>
            <a:ext cx="9906000" cy="5832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In </a:t>
            </a:r>
            <a:r>
              <a:rPr lang="en-CA" altLang="ko-KR" dirty="0"/>
              <a:t>current </a:t>
            </a:r>
            <a:r>
              <a:rPr lang="en-CA" altLang="ko-KR" dirty="0" smtClean="0"/>
              <a:t>VVC, </a:t>
            </a:r>
          </a:p>
          <a:p>
            <a:pPr lvl="1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T</a:t>
            </a:r>
            <a:r>
              <a:rPr lang="en-CA" altLang="ko-KR" dirty="0" smtClean="0"/>
              <a:t>he </a:t>
            </a:r>
            <a:r>
              <a:rPr lang="en-CA" altLang="ko-KR" dirty="0"/>
              <a:t>motion vector range is defined as </a:t>
            </a:r>
            <a:r>
              <a:rPr lang="en-CA" altLang="ko-KR" dirty="0" smtClean="0"/>
              <a:t>18-bit signed integer, [2^17, 2^17 – 1]. </a:t>
            </a:r>
          </a:p>
          <a:p>
            <a:pPr lvl="1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If </a:t>
            </a:r>
            <a:r>
              <a:rPr lang="en-CA" altLang="ko-KR" dirty="0"/>
              <a:t>a motion vector </a:t>
            </a:r>
            <a:r>
              <a:rPr lang="en-CA" altLang="ko-KR" dirty="0" smtClean="0"/>
              <a:t>exceeds </a:t>
            </a:r>
            <a:r>
              <a:rPr lang="en-CA" altLang="ko-KR" dirty="0"/>
              <a:t>the </a:t>
            </a:r>
            <a:r>
              <a:rPr lang="en-CA" altLang="ko-KR" dirty="0" smtClean="0"/>
              <a:t>range</a:t>
            </a:r>
            <a:r>
              <a:rPr lang="en-CA" altLang="ko-KR" dirty="0"/>
              <a:t>, two different operations are applied according to coding mode</a:t>
            </a:r>
            <a:r>
              <a:rPr lang="en-CA" altLang="ko-KR" dirty="0" smtClean="0"/>
              <a:t>.</a:t>
            </a:r>
          </a:p>
          <a:p>
            <a:pPr lvl="2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Wrapping operation (using modulo) </a:t>
            </a:r>
            <a:r>
              <a:rPr lang="en-CA" altLang="ko-KR" sz="1800" dirty="0"/>
              <a:t>is </a:t>
            </a:r>
            <a:r>
              <a:rPr lang="en-CA" altLang="ko-KR" sz="1800" dirty="0" smtClean="0"/>
              <a:t>used </a:t>
            </a:r>
            <a:r>
              <a:rPr lang="en-CA" altLang="ko-KR" sz="1800" dirty="0"/>
              <a:t>for INTER </a:t>
            </a:r>
            <a:r>
              <a:rPr lang="en-CA" altLang="ko-KR" sz="1800" dirty="0" smtClean="0"/>
              <a:t>mode</a:t>
            </a:r>
          </a:p>
          <a:p>
            <a:pPr lvl="2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Clipping </a:t>
            </a:r>
            <a:r>
              <a:rPr lang="en-CA" altLang="ko-KR" sz="1800" dirty="0"/>
              <a:t>operation is </a:t>
            </a:r>
            <a:r>
              <a:rPr lang="en-CA" altLang="ko-KR" sz="1800" dirty="0" smtClean="0"/>
              <a:t>used for general MERGE mode</a:t>
            </a:r>
            <a:endParaRPr lang="ko-KR" altLang="ko-KR" sz="180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74648"/>
              </p:ext>
            </p:extLst>
          </p:nvPr>
        </p:nvGraphicFramePr>
        <p:xfrm>
          <a:off x="505558" y="3449309"/>
          <a:ext cx="9075528" cy="3014980"/>
        </p:xfrm>
        <a:graphic>
          <a:graphicData uri="http://schemas.openxmlformats.org/drawingml/2006/table">
            <a:tbl>
              <a:tblPr firstRow="1" firstCol="1" bandRow="1"/>
              <a:tblGrid>
                <a:gridCol w="2268445"/>
                <a:gridCol w="2268445"/>
                <a:gridCol w="2269319"/>
                <a:gridCol w="2269319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Category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HEVC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VVC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IBC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 (CPMV)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IBC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 merge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CIIP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TPM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DMVR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44337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In this proposal, the methods of the range control are unified. </a:t>
            </a:r>
            <a:endParaRPr lang="en-CA" altLang="ko-KR" dirty="0" smtClean="0"/>
          </a:p>
          <a:p>
            <a:pPr lvl="1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In </a:t>
            </a:r>
            <a:r>
              <a:rPr lang="en-CA" altLang="ko-KR" dirty="0"/>
              <a:t>the method #1, clipping operation is used for all cases. </a:t>
            </a:r>
            <a:endParaRPr lang="en-CA" altLang="ko-KR" dirty="0" smtClean="0"/>
          </a:p>
          <a:p>
            <a:pPr lvl="1"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In </a:t>
            </a:r>
            <a:r>
              <a:rPr lang="en-CA" altLang="ko-KR" dirty="0"/>
              <a:t>the method #2, wrapping operation is used for all cases.</a:t>
            </a:r>
            <a:endParaRPr lang="ko-KR" altLang="ko-KR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867863"/>
              </p:ext>
            </p:extLst>
          </p:nvPr>
        </p:nvGraphicFramePr>
        <p:xfrm>
          <a:off x="260549" y="2104275"/>
          <a:ext cx="9364715" cy="3014980"/>
        </p:xfrm>
        <a:graphic>
          <a:graphicData uri="http://schemas.openxmlformats.org/drawingml/2006/table">
            <a:tbl>
              <a:tblPr firstRow="1" firstCol="1" bandRow="1"/>
              <a:tblGrid>
                <a:gridCol w="1008575"/>
                <a:gridCol w="1379483"/>
                <a:gridCol w="2262352"/>
                <a:gridCol w="2286000"/>
                <a:gridCol w="2428305"/>
              </a:tblGrid>
              <a:tr h="1022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Category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VVC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Method #1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Method #2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171450">
                <a:tc rowSpan="3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IBC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1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 (CPMV)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(CPMV)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 (CPMV)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 rowSpan="7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MERGE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IBC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(Sub-block MV)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 merge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CIIP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TPM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DMVR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Clipping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Wrapping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15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60379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Behaviors changed by applying the clipping operation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226131" y="1668552"/>
            <a:ext cx="5155393" cy="1878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오른쪽으로 구부러진 화살표 38"/>
          <p:cNvSpPr/>
          <p:nvPr/>
        </p:nvSpPr>
        <p:spPr>
          <a:xfrm rot="5400000">
            <a:off x="2692078" y="-354379"/>
            <a:ext cx="395879" cy="460051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747081" y="2783479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4749764" y="2188053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화살표 연결선 37"/>
          <p:cNvCxnSpPr/>
          <p:nvPr/>
        </p:nvCxnSpPr>
        <p:spPr>
          <a:xfrm flipV="1">
            <a:off x="2765231" y="2188053"/>
            <a:ext cx="2002683" cy="5954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630014" y="2461732"/>
            <a:ext cx="1368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MVP : 2^17-1</a:t>
            </a:r>
          </a:p>
          <a:p>
            <a:r>
              <a:rPr lang="en-US" altLang="ko-KR" sz="1400" dirty="0" smtClean="0"/>
              <a:t>MVD : 1</a:t>
            </a:r>
            <a:endParaRPr lang="ko-KR" altLang="en-US" sz="1400"/>
          </a:p>
        </p:txBody>
      </p:sp>
      <p:sp>
        <p:nvSpPr>
          <p:cNvPr id="47" name="직사각형 46"/>
          <p:cNvSpPr/>
          <p:nvPr/>
        </p:nvSpPr>
        <p:spPr>
          <a:xfrm>
            <a:off x="624435" y="2187387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780686" y="2116960"/>
            <a:ext cx="1001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MV : -2^17</a:t>
            </a:r>
            <a:endParaRPr lang="ko-KR" altLang="en-US" sz="1400">
              <a:solidFill>
                <a:srgbClr val="FF0000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 flipV="1">
            <a:off x="4730858" y="2195568"/>
            <a:ext cx="333725" cy="22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5041003" y="2199483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곱셈 기호 12"/>
          <p:cNvSpPr/>
          <p:nvPr/>
        </p:nvSpPr>
        <p:spPr>
          <a:xfrm>
            <a:off x="4884369" y="2213569"/>
            <a:ext cx="497156" cy="422335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7" name="직선 화살표 연결선 56"/>
          <p:cNvCxnSpPr/>
          <p:nvPr/>
        </p:nvCxnSpPr>
        <p:spPr>
          <a:xfrm flipH="1" flipV="1">
            <a:off x="611162" y="2216887"/>
            <a:ext cx="2154069" cy="5679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직사각형 58"/>
          <p:cNvSpPr/>
          <p:nvPr/>
        </p:nvSpPr>
        <p:spPr>
          <a:xfrm>
            <a:off x="5987491" y="1668552"/>
            <a:ext cx="3384368" cy="1878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오른쪽으로 구부러진 화살표 59"/>
          <p:cNvSpPr/>
          <p:nvPr/>
        </p:nvSpPr>
        <p:spPr>
          <a:xfrm rot="5400000">
            <a:off x="7291355" y="430678"/>
            <a:ext cx="395879" cy="30222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6557200" y="2779377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/>
          <p:cNvSpPr/>
          <p:nvPr/>
        </p:nvSpPr>
        <p:spPr>
          <a:xfrm>
            <a:off x="8559883" y="2183951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8" name="직선 화살표 연결선 77"/>
          <p:cNvCxnSpPr/>
          <p:nvPr/>
        </p:nvCxnSpPr>
        <p:spPr>
          <a:xfrm flipV="1">
            <a:off x="6575350" y="2183951"/>
            <a:ext cx="2002683" cy="5954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7440133" y="2457630"/>
            <a:ext cx="1368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MVP : 2^17-1</a:t>
            </a:r>
          </a:p>
          <a:p>
            <a:r>
              <a:rPr lang="en-US" altLang="ko-KR" sz="1400" dirty="0" smtClean="0"/>
              <a:t>MVD : 1</a:t>
            </a:r>
            <a:endParaRPr lang="ko-KR" altLang="en-US" sz="1400"/>
          </a:p>
        </p:txBody>
      </p:sp>
      <p:sp>
        <p:nvSpPr>
          <p:cNvPr id="83" name="직사각형 82"/>
          <p:cNvSpPr/>
          <p:nvPr/>
        </p:nvSpPr>
        <p:spPr>
          <a:xfrm>
            <a:off x="5987491" y="2195381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6143742" y="2124954"/>
            <a:ext cx="1001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MV : -2^17</a:t>
            </a:r>
            <a:endParaRPr lang="ko-KR" altLang="en-US" sz="1400">
              <a:solidFill>
                <a:srgbClr val="FF0000"/>
              </a:solidFill>
            </a:endParaRPr>
          </a:p>
        </p:txBody>
      </p:sp>
      <p:cxnSp>
        <p:nvCxnSpPr>
          <p:cNvPr id="85" name="직선 화살표 연결선 84"/>
          <p:cNvCxnSpPr/>
          <p:nvPr/>
        </p:nvCxnSpPr>
        <p:spPr>
          <a:xfrm flipV="1">
            <a:off x="8540977" y="2191466"/>
            <a:ext cx="333725" cy="22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직사각형 85"/>
          <p:cNvSpPr/>
          <p:nvPr/>
        </p:nvSpPr>
        <p:spPr>
          <a:xfrm>
            <a:off x="8851122" y="2195381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곱셈 기호 86"/>
          <p:cNvSpPr/>
          <p:nvPr/>
        </p:nvSpPr>
        <p:spPr>
          <a:xfrm>
            <a:off x="8694488" y="2209467"/>
            <a:ext cx="497156" cy="422335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8" name="직선 화살표 연결선 87"/>
          <p:cNvCxnSpPr/>
          <p:nvPr/>
        </p:nvCxnSpPr>
        <p:spPr>
          <a:xfrm flipH="1" flipV="1">
            <a:off x="5978197" y="2209467"/>
            <a:ext cx="597154" cy="5712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직사각형 123"/>
          <p:cNvSpPr/>
          <p:nvPr/>
        </p:nvSpPr>
        <p:spPr>
          <a:xfrm>
            <a:off x="226131" y="4260990"/>
            <a:ext cx="5155393" cy="1878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직사각형 125"/>
          <p:cNvSpPr/>
          <p:nvPr/>
        </p:nvSpPr>
        <p:spPr>
          <a:xfrm>
            <a:off x="2747081" y="5375917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/>
          <p:cNvSpPr/>
          <p:nvPr/>
        </p:nvSpPr>
        <p:spPr>
          <a:xfrm>
            <a:off x="4749764" y="4780491"/>
            <a:ext cx="149274" cy="146649"/>
          </a:xfrm>
          <a:prstGeom prst="rect">
            <a:avLst/>
          </a:prstGeom>
          <a:solidFill>
            <a:srgbClr val="4D4D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8" name="직선 화살표 연결선 127"/>
          <p:cNvCxnSpPr/>
          <p:nvPr/>
        </p:nvCxnSpPr>
        <p:spPr>
          <a:xfrm flipV="1">
            <a:off x="2765231" y="4780491"/>
            <a:ext cx="2002683" cy="5954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3630014" y="5054170"/>
            <a:ext cx="1368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MVP : 2^17-1</a:t>
            </a:r>
          </a:p>
          <a:p>
            <a:r>
              <a:rPr lang="en-US" altLang="ko-KR" sz="1400" dirty="0" smtClean="0"/>
              <a:t>MVD : 1</a:t>
            </a:r>
            <a:endParaRPr lang="ko-KR" altLang="en-US" sz="1400"/>
          </a:p>
        </p:txBody>
      </p:sp>
      <p:cxnSp>
        <p:nvCxnSpPr>
          <p:cNvPr id="132" name="직선 화살표 연결선 131"/>
          <p:cNvCxnSpPr/>
          <p:nvPr/>
        </p:nvCxnSpPr>
        <p:spPr>
          <a:xfrm flipV="1">
            <a:off x="4730858" y="4788006"/>
            <a:ext cx="333725" cy="22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직사각형 132"/>
          <p:cNvSpPr/>
          <p:nvPr/>
        </p:nvSpPr>
        <p:spPr>
          <a:xfrm>
            <a:off x="5041003" y="4791921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4" name="곱셈 기호 133"/>
          <p:cNvSpPr/>
          <p:nvPr/>
        </p:nvSpPr>
        <p:spPr>
          <a:xfrm>
            <a:off x="4884369" y="4806007"/>
            <a:ext cx="497156" cy="422335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6" name="직사각형 135"/>
          <p:cNvSpPr/>
          <p:nvPr/>
        </p:nvSpPr>
        <p:spPr>
          <a:xfrm>
            <a:off x="5987491" y="4260990"/>
            <a:ext cx="3384368" cy="1878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8" name="직사각형 137"/>
          <p:cNvSpPr/>
          <p:nvPr/>
        </p:nvSpPr>
        <p:spPr>
          <a:xfrm>
            <a:off x="6557200" y="5371815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9" name="직사각형 138"/>
          <p:cNvSpPr/>
          <p:nvPr/>
        </p:nvSpPr>
        <p:spPr>
          <a:xfrm>
            <a:off x="8559883" y="4776389"/>
            <a:ext cx="149274" cy="146649"/>
          </a:xfrm>
          <a:prstGeom prst="rect">
            <a:avLst/>
          </a:prstGeom>
          <a:solidFill>
            <a:srgbClr val="4D4D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0" name="직선 화살표 연결선 139"/>
          <p:cNvCxnSpPr/>
          <p:nvPr/>
        </p:nvCxnSpPr>
        <p:spPr>
          <a:xfrm flipV="1">
            <a:off x="6575350" y="4776389"/>
            <a:ext cx="2002683" cy="5954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440133" y="5050068"/>
            <a:ext cx="1368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MVP : 2^17-1</a:t>
            </a:r>
          </a:p>
          <a:p>
            <a:r>
              <a:rPr lang="en-US" altLang="ko-KR" sz="1400" dirty="0" smtClean="0"/>
              <a:t>MVD : 1</a:t>
            </a:r>
            <a:endParaRPr lang="ko-KR" altLang="en-US" sz="1400"/>
          </a:p>
        </p:txBody>
      </p:sp>
      <p:cxnSp>
        <p:nvCxnSpPr>
          <p:cNvPr id="144" name="직선 화살표 연결선 143"/>
          <p:cNvCxnSpPr/>
          <p:nvPr/>
        </p:nvCxnSpPr>
        <p:spPr>
          <a:xfrm flipV="1">
            <a:off x="8540977" y="4783904"/>
            <a:ext cx="333725" cy="22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직사각형 144"/>
          <p:cNvSpPr/>
          <p:nvPr/>
        </p:nvSpPr>
        <p:spPr>
          <a:xfrm>
            <a:off x="8851122" y="4787819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곱셈 기호 145"/>
          <p:cNvSpPr/>
          <p:nvPr/>
        </p:nvSpPr>
        <p:spPr>
          <a:xfrm>
            <a:off x="8694488" y="4801905"/>
            <a:ext cx="497156" cy="422335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아래쪽 화살표 16"/>
          <p:cNvSpPr/>
          <p:nvPr/>
        </p:nvSpPr>
        <p:spPr>
          <a:xfrm>
            <a:off x="2323541" y="3745478"/>
            <a:ext cx="913747" cy="38043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TextBox 147"/>
          <p:cNvSpPr txBox="1"/>
          <p:nvPr/>
        </p:nvSpPr>
        <p:spPr>
          <a:xfrm>
            <a:off x="3630219" y="4468423"/>
            <a:ext cx="1288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MV : 2^17-1</a:t>
            </a:r>
            <a:endParaRPr lang="ko-KR" altLang="en-US" sz="1400">
              <a:solidFill>
                <a:srgbClr val="FF0000"/>
              </a:solidFill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7299404" y="4477781"/>
            <a:ext cx="1361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MV : -2^17 - 1</a:t>
            </a:r>
            <a:endParaRPr lang="ko-KR" altLang="en-US" sz="14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681" y="1128495"/>
            <a:ext cx="1244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[Example 1]</a:t>
            </a:r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오른쪽으로 구부러진 화살표 150"/>
          <p:cNvSpPr/>
          <p:nvPr/>
        </p:nvSpPr>
        <p:spPr>
          <a:xfrm rot="5400000">
            <a:off x="4743441" y="4297459"/>
            <a:ext cx="395879" cy="4210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2" name="오른쪽으로 구부러진 화살표 151"/>
          <p:cNvSpPr/>
          <p:nvPr/>
        </p:nvSpPr>
        <p:spPr>
          <a:xfrm rot="5400000">
            <a:off x="8553561" y="4306826"/>
            <a:ext cx="395879" cy="4210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3" name="아래쪽 화살표 152"/>
          <p:cNvSpPr/>
          <p:nvPr/>
        </p:nvSpPr>
        <p:spPr>
          <a:xfrm>
            <a:off x="7222801" y="3742314"/>
            <a:ext cx="913747" cy="38043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665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60379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Behaviors changed by applying the clipping operation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78158" y="1158978"/>
            <a:ext cx="1244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[Example 2]</a:t>
            </a:r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466226" y="1677938"/>
            <a:ext cx="3384368" cy="1878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오른쪽으로 구부러진 화살표 75"/>
          <p:cNvSpPr/>
          <p:nvPr/>
        </p:nvSpPr>
        <p:spPr>
          <a:xfrm rot="5400000">
            <a:off x="2689125" y="-150573"/>
            <a:ext cx="395879" cy="416262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1035935" y="2788763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직사각형 78"/>
          <p:cNvSpPr/>
          <p:nvPr/>
        </p:nvSpPr>
        <p:spPr>
          <a:xfrm>
            <a:off x="3038618" y="2193337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0" name="직선 화살표 연결선 79"/>
          <p:cNvCxnSpPr/>
          <p:nvPr/>
        </p:nvCxnSpPr>
        <p:spPr>
          <a:xfrm flipV="1">
            <a:off x="1054085" y="2193337"/>
            <a:ext cx="2002683" cy="5954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918868" y="2467016"/>
            <a:ext cx="1368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MVP : 2^17-1</a:t>
            </a:r>
          </a:p>
          <a:p>
            <a:r>
              <a:rPr lang="en-US" altLang="ko-KR" sz="1400" dirty="0" smtClean="0"/>
              <a:t>MVD : 2^17-1</a:t>
            </a:r>
            <a:endParaRPr lang="ko-KR" altLang="en-US" sz="1400"/>
          </a:p>
        </p:txBody>
      </p:sp>
      <p:sp>
        <p:nvSpPr>
          <p:cNvPr id="89" name="직사각형 88"/>
          <p:cNvSpPr/>
          <p:nvPr/>
        </p:nvSpPr>
        <p:spPr>
          <a:xfrm>
            <a:off x="825526" y="2203142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974312" y="2231856"/>
            <a:ext cx="1001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MV : -2</a:t>
            </a:r>
            <a:endParaRPr lang="ko-KR" altLang="en-US" sz="1400">
              <a:solidFill>
                <a:srgbClr val="FF0000"/>
              </a:solidFill>
            </a:endParaRPr>
          </a:p>
        </p:txBody>
      </p:sp>
      <p:cxnSp>
        <p:nvCxnSpPr>
          <p:cNvPr id="91" name="직선 화살표 연결선 90"/>
          <p:cNvCxnSpPr/>
          <p:nvPr/>
        </p:nvCxnSpPr>
        <p:spPr>
          <a:xfrm>
            <a:off x="3031360" y="2190928"/>
            <a:ext cx="1787742" cy="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직사각형 91"/>
          <p:cNvSpPr/>
          <p:nvPr/>
        </p:nvSpPr>
        <p:spPr>
          <a:xfrm>
            <a:off x="4819102" y="2163719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곱셈 기호 92"/>
          <p:cNvSpPr/>
          <p:nvPr/>
        </p:nvSpPr>
        <p:spPr>
          <a:xfrm>
            <a:off x="4633651" y="2129491"/>
            <a:ext cx="497156" cy="422335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4" name="직선 화살표 연결선 93"/>
          <p:cNvCxnSpPr/>
          <p:nvPr/>
        </p:nvCxnSpPr>
        <p:spPr>
          <a:xfrm flipH="1" flipV="1">
            <a:off x="805757" y="2192214"/>
            <a:ext cx="249551" cy="6282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직사각형 97"/>
          <p:cNvSpPr/>
          <p:nvPr/>
        </p:nvSpPr>
        <p:spPr>
          <a:xfrm>
            <a:off x="491819" y="4268089"/>
            <a:ext cx="3384368" cy="18784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오른쪽으로 구부러진 화살표 98"/>
          <p:cNvSpPr/>
          <p:nvPr/>
        </p:nvSpPr>
        <p:spPr>
          <a:xfrm rot="5400000">
            <a:off x="3818353" y="3543214"/>
            <a:ext cx="395879" cy="19553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1061528" y="5378914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/>
          <p:cNvSpPr/>
          <p:nvPr/>
        </p:nvSpPr>
        <p:spPr>
          <a:xfrm>
            <a:off x="3064211" y="4783488"/>
            <a:ext cx="149274" cy="146649"/>
          </a:xfrm>
          <a:prstGeom prst="rect">
            <a:avLst/>
          </a:prstGeom>
          <a:solidFill>
            <a:srgbClr val="4D4D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2" name="직선 화살표 연결선 101"/>
          <p:cNvCxnSpPr/>
          <p:nvPr/>
        </p:nvCxnSpPr>
        <p:spPr>
          <a:xfrm flipV="1">
            <a:off x="1079678" y="4783488"/>
            <a:ext cx="2002683" cy="5954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944461" y="5057167"/>
            <a:ext cx="1368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MVP : 2^17-1</a:t>
            </a:r>
          </a:p>
          <a:p>
            <a:r>
              <a:rPr lang="en-US" altLang="ko-KR" sz="1400" dirty="0" smtClean="0"/>
              <a:t>MVD : 2^17-1</a:t>
            </a:r>
            <a:endParaRPr lang="ko-KR" altLang="en-US" sz="1400"/>
          </a:p>
        </p:txBody>
      </p:sp>
      <p:sp>
        <p:nvSpPr>
          <p:cNvPr id="105" name="TextBox 104"/>
          <p:cNvSpPr txBox="1"/>
          <p:nvPr/>
        </p:nvSpPr>
        <p:spPr>
          <a:xfrm>
            <a:off x="1913578" y="4502569"/>
            <a:ext cx="1220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MV : 2^17-1</a:t>
            </a:r>
            <a:endParaRPr lang="ko-KR" altLang="en-US" sz="1400">
              <a:solidFill>
                <a:srgbClr val="FF0000"/>
              </a:solidFill>
            </a:endParaRPr>
          </a:p>
        </p:txBody>
      </p:sp>
      <p:cxnSp>
        <p:nvCxnSpPr>
          <p:cNvPr id="106" name="직선 화살표 연결선 105"/>
          <p:cNvCxnSpPr/>
          <p:nvPr/>
        </p:nvCxnSpPr>
        <p:spPr>
          <a:xfrm>
            <a:off x="3056953" y="4781079"/>
            <a:ext cx="1787742" cy="4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직사각형 106"/>
          <p:cNvSpPr/>
          <p:nvPr/>
        </p:nvSpPr>
        <p:spPr>
          <a:xfrm>
            <a:off x="4844695" y="4753870"/>
            <a:ext cx="149274" cy="14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곱셈 기호 107"/>
          <p:cNvSpPr/>
          <p:nvPr/>
        </p:nvSpPr>
        <p:spPr>
          <a:xfrm>
            <a:off x="4659244" y="4719642"/>
            <a:ext cx="497156" cy="422335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2" name="아래쪽 화살표 171"/>
          <p:cNvSpPr/>
          <p:nvPr/>
        </p:nvSpPr>
        <p:spPr>
          <a:xfrm>
            <a:off x="1701536" y="3750050"/>
            <a:ext cx="913747" cy="38043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30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0" y="570290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In this contribution, unified range control methods are proposed</a:t>
            </a:r>
            <a:r>
              <a:rPr lang="en-CA" altLang="ko-KR" dirty="0" smtClean="0"/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</a:t>
            </a:r>
            <a:r>
              <a:rPr lang="ko-KR" altLang="en-US" smtClean="0"/>
              <a:t> </a:t>
            </a:r>
            <a:r>
              <a:rPr lang="en-US" altLang="ko-KR" dirty="0" smtClean="0"/>
              <a:t>extreme cases, It can control the motion vector to more reasonable range.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It can unify the motion vector control for all INTER/MERGE mode.</a:t>
            </a: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It </a:t>
            </a:r>
            <a:r>
              <a:rPr lang="en-US" altLang="ko-KR" dirty="0">
                <a:ea typeface="LG스마트체 Regular" panose="020B0600000101010101" pitchFamily="50" charset="-127"/>
              </a:rPr>
              <a:t>is recommended to consider this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method1 </a:t>
            </a:r>
            <a:r>
              <a:rPr lang="en-US" altLang="ko-KR" dirty="0">
                <a:ea typeface="LG스마트체 Regular" panose="020B0600000101010101" pitchFamily="50" charset="-127"/>
              </a:rPr>
              <a:t>in the next VTM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4144</TotalTime>
  <Words>501</Words>
  <Application>Microsoft Office PowerPoint</Application>
  <PresentationFormat>A4 용지(210x297mm)</PresentationFormat>
  <Paragraphs>154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JVET-Q0341 Non-CE4: Range of the motion vector</vt:lpstr>
      <vt:lpstr>Introduction</vt:lpstr>
      <vt:lpstr>Introduction</vt:lpstr>
      <vt:lpstr>Proposed method</vt:lpstr>
      <vt:lpstr>Proposed method</vt:lpstr>
      <vt:lpstr>Proposed method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361</cp:revision>
  <dcterms:created xsi:type="dcterms:W3CDTF">2016-10-06T06:23:02Z</dcterms:created>
  <dcterms:modified xsi:type="dcterms:W3CDTF">2020-01-14T07:46:13Z</dcterms:modified>
</cp:coreProperties>
</file>