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91" r:id="rId3"/>
    <p:sldId id="285" r:id="rId4"/>
    <p:sldId id="290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0788" autoAdjust="0"/>
  </p:normalViewPr>
  <p:slideViewPr>
    <p:cSldViewPr snapToGrid="0">
      <p:cViewPr varScale="1">
        <p:scale>
          <a:sx n="80" d="100"/>
          <a:sy n="80" d="100"/>
        </p:scale>
        <p:origin x="13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JVET-Q0340</a:t>
            </a:r>
            <a:br>
              <a:rPr lang="en-US" altLang="ko-KR" dirty="0" smtClean="0"/>
            </a:br>
            <a:r>
              <a:rPr lang="en-CA" altLang="ko-KR" dirty="0"/>
              <a:t>Non-CE4: Cleanup of the MMVD offset derivation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832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MMVD </a:t>
            </a:r>
            <a:r>
              <a:rPr lang="en-US" altLang="ko-KR" sz="1800" dirty="0"/>
              <a:t>offset is scaled when </a:t>
            </a:r>
            <a:r>
              <a:rPr lang="en-US" altLang="ko-KR" sz="1800" dirty="0" smtClean="0"/>
              <a:t>both reference picture is short-term </a:t>
            </a:r>
            <a:r>
              <a:rPr lang="en-US" altLang="ko-KR" sz="1800" dirty="0"/>
              <a:t>reference pictures </a:t>
            </a:r>
            <a:r>
              <a:rPr lang="en-US" altLang="ko-KR" sz="1800" dirty="0" smtClean="0"/>
              <a:t>and </a:t>
            </a:r>
            <a:r>
              <a:rPr lang="en-US" altLang="ko-KR" sz="1800" dirty="0"/>
              <a:t>the distance between current picture and reference picture of the each direction is different. </a:t>
            </a:r>
            <a:endParaRPr lang="en-US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The range of the MMVD offset </a:t>
            </a:r>
            <a:r>
              <a:rPr lang="en-US" altLang="ko-KR" sz="1800" dirty="0"/>
              <a:t>is </a:t>
            </a:r>
            <a:r>
              <a:rPr lang="en-US" altLang="ko-KR" sz="1800" dirty="0" smtClean="0"/>
              <a:t>[</a:t>
            </a:r>
            <a:r>
              <a:rPr lang="en-CA" altLang="ko-KR" sz="1800" dirty="0"/>
              <a:t>−</a:t>
            </a:r>
            <a:r>
              <a:rPr lang="en-CA" altLang="ko-KR" sz="1800" dirty="0" smtClean="0"/>
              <a:t>2</a:t>
            </a:r>
            <a:r>
              <a:rPr lang="en-CA" altLang="ko-KR" sz="1800" baseline="30000" dirty="0" smtClean="0"/>
              <a:t>11</a:t>
            </a:r>
            <a:r>
              <a:rPr lang="en-CA" altLang="ko-KR" sz="1800" dirty="0" smtClean="0"/>
              <a:t>,</a:t>
            </a:r>
            <a:r>
              <a:rPr lang="en-CA" altLang="ko-KR" sz="1800" dirty="0"/>
              <a:t> </a:t>
            </a:r>
            <a:r>
              <a:rPr lang="en-CA" altLang="ko-KR" sz="1800" dirty="0" smtClean="0"/>
              <a:t>2</a:t>
            </a:r>
            <a:r>
              <a:rPr lang="en-CA" altLang="ko-KR" sz="1800" baseline="30000" dirty="0" smtClean="0"/>
              <a:t>11</a:t>
            </a:r>
            <a:r>
              <a:rPr lang="en-US" altLang="ko-KR" sz="1800" dirty="0" smtClean="0"/>
              <a:t>] </a:t>
            </a:r>
            <a:r>
              <a:rPr lang="en-US" altLang="ko-KR" sz="1800" dirty="0" smtClean="0"/>
              <a:t>by the followings.</a:t>
            </a: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224756"/>
              </p:ext>
            </p:extLst>
          </p:nvPr>
        </p:nvGraphicFramePr>
        <p:xfrm>
          <a:off x="384734" y="3235554"/>
          <a:ext cx="9136531" cy="2538744"/>
        </p:xfrm>
        <a:graphic>
          <a:graphicData uri="http://schemas.openxmlformats.org/drawingml/2006/table">
            <a:tbl>
              <a:tblPr firstRow="1" firstCol="1" bandRow="1"/>
              <a:tblGrid>
                <a:gridCol w="2980179"/>
                <a:gridCol w="3078176"/>
                <a:gridCol w="3078176"/>
              </a:tblGrid>
              <a:tr h="2502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mmvd_distance_idx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MmvdDistance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69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pic_fpel_mmvd_enabled_flag = = 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pic_fpel_mmvd_enabled_flag = =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256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512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642894" y="2166030"/>
            <a:ext cx="8464770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y0 ][ 0 ] = ( </a:t>
            </a:r>
            <a:r>
              <a:rPr lang="en-CA" altLang="ko-KR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[0]</a:t>
            </a:r>
            <a:endParaRPr lang="ko-KR" altLang="ko-KR" sz="16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altLang="ko-KR" sz="16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y0 ][ 1 ] = ( </a:t>
            </a:r>
            <a:r>
              <a:rPr lang="en-CA" altLang="ko-KR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6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600" dirty="0">
                <a:latin typeface="Times New Roman" panose="02020603050405020304" pitchFamily="18" charset="0"/>
              </a:rPr>
              <a:t>[1]</a:t>
            </a:r>
            <a:endParaRPr lang="ko-KR" altLang="ko-KR" sz="16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MMVD offset is scaled </a:t>
            </a:r>
            <a:r>
              <a:rPr lang="en-CA" altLang="ko-KR" sz="1800" dirty="0"/>
              <a:t>in range of [ −2</a:t>
            </a:r>
            <a:r>
              <a:rPr lang="en-CA" altLang="ko-KR" sz="1800" baseline="30000" dirty="0"/>
              <a:t>15</a:t>
            </a:r>
            <a:r>
              <a:rPr lang="en-CA" altLang="ko-KR" sz="1800" dirty="0"/>
              <a:t>, 2</a:t>
            </a:r>
            <a:r>
              <a:rPr lang="en-CA" altLang="ko-KR" sz="1800" baseline="30000" dirty="0"/>
              <a:t>15 </a:t>
            </a:r>
            <a:r>
              <a:rPr lang="en-CA" altLang="ko-KR" sz="1800" dirty="0"/>
              <a:t>] </a:t>
            </a:r>
            <a:r>
              <a:rPr lang="en-US" altLang="ko-KR" sz="1800" dirty="0"/>
              <a:t>by </a:t>
            </a:r>
            <a:r>
              <a:rPr lang="en-CA" altLang="ko-KR" sz="1800" dirty="0" err="1"/>
              <a:t>distScaleFactor</a:t>
            </a:r>
            <a:r>
              <a:rPr lang="en-CA" altLang="ko-KR" sz="1800" dirty="0"/>
              <a:t>, which is clipped within [-4096, 4095]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Since </a:t>
            </a:r>
            <a:r>
              <a:rPr lang="en-CA" altLang="ko-KR" sz="1800" dirty="0"/>
              <a:t>the maximum value of the scaled MVD cannot exceed the range of the MVD, clipping operation is not necessary</a:t>
            </a:r>
            <a:r>
              <a:rPr lang="en-CA" altLang="ko-KR" sz="18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Following cleanup is proposed.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747411"/>
              </p:ext>
            </p:extLst>
          </p:nvPr>
        </p:nvGraphicFramePr>
        <p:xfrm>
          <a:off x="1012769" y="3077697"/>
          <a:ext cx="7880461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7880461"/>
              </a:tblGrid>
              <a:tr h="2306227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td = Clip3( −128, 127, currPocDiffL0 )		                                                (572)</a:t>
                      </a:r>
                      <a:endParaRPr lang="ko-KR" altLang="ko-KR" sz="16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tb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Clip3( −128, 127, currPocDiffL1 )		                                                (573)</a:t>
                      </a:r>
                      <a:endParaRPr lang="ko-KR" altLang="ko-KR" sz="16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( 16384 + ( Abs( td )  &gt;&gt;  1 ) ) / td		                                                (574)</a:t>
                      </a:r>
                      <a:endParaRPr lang="ko-KR" altLang="ko-KR" sz="16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distScaleFactor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Clip3( −4096, 4095, (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tb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+ 32 )  &gt;&gt;  6 )	                              (575)</a:t>
                      </a:r>
                      <a:endParaRPr lang="ko-KR" altLang="ko-KR" sz="16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mMvdL1[ 0 ] = 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Clip3( −2</a:t>
                      </a:r>
                      <a:r>
                        <a:rPr lang="en-CA" altLang="ko-KR" sz="1600" strike="sngStrike" kern="1200" baseline="30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 2</a:t>
                      </a:r>
                      <a:r>
                        <a:rPr lang="en-CA" altLang="ko-KR" sz="1600" strike="sngStrike" kern="1200" baseline="30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− 1,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(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distScaleFactor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mMvdL0[ 0 ] + 	            (576)</a:t>
                      </a:r>
                      <a:b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128 − ( 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distScaleFactor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mMvdL0[ 0 ] &gt;= 0 ) )  &gt;&gt;  8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</a:t>
                      </a:r>
                      <a:endParaRPr lang="ko-KR" altLang="ko-KR" sz="1600" kern="120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mMvdL1[ 1 ] = 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Clip3( −2</a:t>
                      </a:r>
                      <a:r>
                        <a:rPr lang="en-CA" altLang="ko-KR" sz="1600" strike="sngStrike" kern="1200" baseline="30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 2</a:t>
                      </a:r>
                      <a:r>
                        <a:rPr lang="en-CA" altLang="ko-KR" sz="1600" strike="sngStrike" kern="1200" baseline="30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− 1,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distScaleFactor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mMvdL0[ 1 ] + 	            (577)</a:t>
                      </a:r>
                      <a:b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128 − ( 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distScaleFactor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mMvdL0[ 1 ] &gt;= 0 ) )  &gt;&gt;  8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</a:t>
                      </a:r>
                      <a:endParaRPr lang="ko-KR" altLang="ko-KR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19550" y="1906029"/>
            <a:ext cx="5886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1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distScaleFactor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en-US" altLang="ko-KR" sz="1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mvd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+ 128 –(1))  &gt;&gt; 8 = (2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 2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+ 128) / 2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CA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CA" altLang="ko-KR" sz="1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ko-KR" sz="16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o-KR" altLang="en-US" sz="1600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In this contribution, cleanup of the MMVD offset derivation process is </a:t>
            </a:r>
            <a:r>
              <a:rPr lang="en-CA" altLang="ko-KR" sz="1800" dirty="0" smtClean="0"/>
              <a:t>proposed.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The experimental results reportedly show no </a:t>
            </a:r>
            <a:r>
              <a:rPr lang="en-CA" altLang="ko-KR" sz="1800" dirty="0" smtClean="0"/>
              <a:t>changes.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3757</TotalTime>
  <Words>183</Words>
  <Application>Microsoft Office PowerPoint</Application>
  <PresentationFormat>A4 용지(210x297mm)</PresentationFormat>
  <Paragraphs>62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JVET-Q0340 Non-CE4: Cleanup of the MMVD offset derivation</vt:lpstr>
      <vt:lpstr>Introduction</vt:lpstr>
      <vt:lpstr>Proposed method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300</cp:revision>
  <dcterms:created xsi:type="dcterms:W3CDTF">2016-10-06T06:23:02Z</dcterms:created>
  <dcterms:modified xsi:type="dcterms:W3CDTF">2020-01-10T05:26:43Z</dcterms:modified>
</cp:coreProperties>
</file>