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7"/>
  </p:notesMasterIdLst>
  <p:sldIdLst>
    <p:sldId id="256" r:id="rId2"/>
    <p:sldId id="257" r:id="rId3"/>
    <p:sldId id="270" r:id="rId4"/>
    <p:sldId id="269" r:id="rId5"/>
    <p:sldId id="263" r:id="rId6"/>
  </p:sldIdLst>
  <p:sldSz cx="9144000" cy="5143500" type="screen16x9"/>
  <p:notesSz cx="6858000" cy="9144000"/>
  <p:embeddedFontLst>
    <p:embeddedFont>
      <p:font typeface="Helvetica Neue" panose="020B0604020202020204" charset="0"/>
      <p:regular r:id="rId8"/>
      <p:bold r:id="rId9"/>
      <p:italic r:id="rId10"/>
      <p:boldItalic r:id="rId11"/>
    </p:embeddedFont>
    <p:embeddedFont>
      <p:font typeface="Century Gothic" panose="020B0502020202020204" pitchFamily="3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9" d="100"/>
          <a:sy n="119" d="100"/>
        </p:scale>
        <p:origin x="137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dirty="0" smtClean="0">
                <a:solidFill>
                  <a:srgbClr val="FFFFFF"/>
                </a:solidFill>
                <a:latin typeface="Arial"/>
                <a:ea typeface="Arial"/>
                <a:cs typeface="Arial"/>
                <a:sym typeface="Arial"/>
              </a:rPr>
              <a:t>JVET-Q0335</a:t>
            </a:r>
            <a:endParaRPr sz="2400" b="1" dirty="0">
              <a:solidFill>
                <a:srgbClr val="FFFFFF"/>
              </a:solidFill>
              <a:latin typeface="Arial"/>
              <a:ea typeface="Arial"/>
              <a:cs typeface="Arial"/>
              <a:sym typeface="Arial"/>
            </a:endParaRPr>
          </a:p>
          <a:p>
            <a:pPr marL="0" lvl="0" indent="0" algn="ctr" rtl="0">
              <a:spcBef>
                <a:spcPts val="0"/>
              </a:spcBef>
              <a:spcAft>
                <a:spcPts val="0"/>
              </a:spcAft>
              <a:buNone/>
            </a:pPr>
            <a:endParaRPr sz="3200" b="1" dirty="0">
              <a:solidFill>
                <a:srgbClr val="FFFFFF"/>
              </a:solidFill>
              <a:latin typeface="Arial"/>
              <a:ea typeface="Arial"/>
              <a:cs typeface="Arial"/>
              <a:sym typeface="Arial"/>
            </a:endParaRPr>
          </a:p>
          <a:p>
            <a:pPr lvl="0"/>
            <a:r>
              <a:rPr lang="en-US" sz="3200" b="1" dirty="0">
                <a:solidFill>
                  <a:srgbClr val="FFFFFF"/>
                </a:solidFill>
                <a:latin typeface="Arial"/>
                <a:ea typeface="Arial"/>
                <a:cs typeface="Arial"/>
                <a:sym typeface="Arial"/>
              </a:rPr>
              <a:t>AhG9: On the wraparound offsets</a:t>
            </a:r>
            <a:endParaRPr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a:t>
            </a:r>
            <a:r>
              <a:rPr lang="en" dirty="0" smtClean="0">
                <a:solidFill>
                  <a:srgbClr val="FFFFFF"/>
                </a:solidFill>
                <a:latin typeface="Arial"/>
                <a:ea typeface="Arial"/>
                <a:cs typeface="Arial"/>
                <a:sym typeface="Arial"/>
              </a:rPr>
              <a:t>Chang, Vadim Seregin, Muhammed Coban,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Brussels, Belgium</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Jan. 2020</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88858" y="145722"/>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Summary</a:t>
            </a:r>
            <a:endParaRPr dirty="0"/>
          </a:p>
        </p:txBody>
      </p:sp>
      <p:sp>
        <p:nvSpPr>
          <p:cNvPr id="468" name="Google Shape;468;p58"/>
          <p:cNvSpPr txBox="1">
            <a:spLocks noGrp="1"/>
          </p:cNvSpPr>
          <p:nvPr>
            <p:ph type="body" idx="1"/>
          </p:nvPr>
        </p:nvSpPr>
        <p:spPr>
          <a:xfrm>
            <a:off x="272330" y="712845"/>
            <a:ext cx="8392800" cy="3081300"/>
          </a:xfrm>
          <a:prstGeom prst="rect">
            <a:avLst/>
          </a:prstGeom>
        </p:spPr>
        <p:txBody>
          <a:bodyPr spcFirstLastPara="1" wrap="square" lIns="0" tIns="0" rIns="0" bIns="0" anchor="t" anchorCtr="0">
            <a:noAutofit/>
          </a:bodyPr>
          <a:lstStyle/>
          <a:p>
            <a:pPr lvl="0"/>
            <a:r>
              <a:rPr lang="en-US" dirty="0" smtClean="0"/>
              <a:t>Proposed 1.1: The </a:t>
            </a:r>
            <a:r>
              <a:rPr lang="en-US" dirty="0"/>
              <a:t>wraparound offsets shall be signaled in PPS instead of SPS to align the design of </a:t>
            </a:r>
            <a:r>
              <a:rPr lang="en-US" dirty="0" smtClean="0"/>
              <a:t>RPR</a:t>
            </a:r>
          </a:p>
          <a:p>
            <a:pPr lvl="1"/>
            <a:r>
              <a:rPr lang="en-US" dirty="0" smtClean="0"/>
              <a:t>The same as Q0238 and Q0316 </a:t>
            </a:r>
          </a:p>
          <a:p>
            <a:r>
              <a:rPr lang="en-US" dirty="0" smtClean="0"/>
              <a:t>Proposed 1.2: On top of Proposed 1.1, the </a:t>
            </a:r>
            <a:r>
              <a:rPr lang="en-US" dirty="0"/>
              <a:t>value of </a:t>
            </a:r>
            <a:r>
              <a:rPr lang="en-US" dirty="0" err="1"/>
              <a:t>ref_wraparound_enabled_flag</a:t>
            </a:r>
            <a:r>
              <a:rPr lang="en-US" dirty="0"/>
              <a:t> shall be the same for all PPSs that are referred to by coded pictures in a CLVS</a:t>
            </a:r>
            <a:r>
              <a:rPr lang="en-US" dirty="0" smtClean="0"/>
              <a:t>.</a:t>
            </a:r>
          </a:p>
          <a:p>
            <a:pPr lvl="1"/>
            <a:r>
              <a:rPr lang="en-US" dirty="0"/>
              <a:t>This constraint aligns the current VVC design which keeps the wraparound enabled flag unchanged in CLVS.</a:t>
            </a:r>
          </a:p>
          <a:p>
            <a:pPr lvl="0"/>
            <a:endParaRPr lang="en-US" dirty="0" smtClean="0"/>
          </a:p>
          <a:p>
            <a:pPr lvl="0"/>
            <a:r>
              <a:rPr lang="en-US" dirty="0" smtClean="0"/>
              <a:t>Proposed 2: Replace </a:t>
            </a:r>
            <a:r>
              <a:rPr lang="en-US" dirty="0"/>
              <a:t>the wraparound offset of the current picture with the wraparound offset of the reference picture</a:t>
            </a:r>
            <a:r>
              <a:rPr lang="en-US" dirty="0" smtClean="0"/>
              <a:t>.</a:t>
            </a:r>
          </a:p>
          <a:p>
            <a:pPr lvl="0"/>
            <a:endParaRPr lang="en-US" dirty="0"/>
          </a:p>
          <a:p>
            <a:pPr lvl="0"/>
            <a:r>
              <a:rPr lang="en-US" dirty="0" smtClean="0"/>
              <a:t>Proposed 3: Allow wraparound, subpicture and RPR at the same time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Motion compensation in current VVC</a:t>
            </a:r>
            <a:endParaRPr lang="en-US" dirty="0"/>
          </a:p>
        </p:txBody>
      </p:sp>
      <p:sp>
        <p:nvSpPr>
          <p:cNvPr id="3" name="Text Placeholder 2"/>
          <p:cNvSpPr>
            <a:spLocks noGrp="1"/>
          </p:cNvSpPr>
          <p:nvPr>
            <p:ph type="body" idx="1"/>
          </p:nvPr>
        </p:nvSpPr>
        <p:spPr/>
        <p:txBody>
          <a:bodyPr/>
          <a:lstStyle/>
          <a:p>
            <a:r>
              <a:rPr lang="en-US" dirty="0" smtClean="0"/>
              <a:t>Issue: </a:t>
            </a:r>
            <a:r>
              <a:rPr lang="en-US" dirty="0"/>
              <a:t>In the current VVC design, the wraparound offset of the current picture is used to locate the position of a reference pixel. This could wrongly shift this reference pixel to another unknown position outside the reference picture as shown in Figure 2. </a:t>
            </a:r>
            <a:endParaRPr lang="en-US" dirty="0" smtClean="0"/>
          </a:p>
          <a:p>
            <a:endParaRPr lang="en-US" dirty="0"/>
          </a:p>
          <a:p>
            <a:endParaRPr lang="en-US" dirty="0" smtClean="0"/>
          </a:p>
          <a:p>
            <a:endParaRPr lang="en-US" dirty="0"/>
          </a:p>
        </p:txBody>
      </p:sp>
      <p:grpSp>
        <p:nvGrpSpPr>
          <p:cNvPr id="4" name="Group 3"/>
          <p:cNvGrpSpPr/>
          <p:nvPr/>
        </p:nvGrpSpPr>
        <p:grpSpPr>
          <a:xfrm>
            <a:off x="371475" y="3003224"/>
            <a:ext cx="6328730" cy="1755976"/>
            <a:chOff x="2067089" y="2968127"/>
            <a:chExt cx="6166056" cy="1755976"/>
          </a:xfrm>
        </p:grpSpPr>
        <p:sp>
          <p:nvSpPr>
            <p:cNvPr id="5" name="Rectangle 4"/>
            <p:cNvSpPr/>
            <p:nvPr/>
          </p:nvSpPr>
          <p:spPr>
            <a:xfrm>
              <a:off x="2134770" y="3224242"/>
              <a:ext cx="991870" cy="6339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67089" y="2968127"/>
              <a:ext cx="1394934" cy="276999"/>
            </a:xfrm>
            <a:prstGeom prst="rect">
              <a:avLst/>
            </a:prstGeom>
            <a:noFill/>
          </p:spPr>
          <p:txBody>
            <a:bodyPr wrap="none" rtlCol="0">
              <a:spAutoFit/>
            </a:bodyPr>
            <a:lstStyle/>
            <a:p>
              <a:r>
                <a:rPr lang="en-US" sz="1200" dirty="0" smtClean="0"/>
                <a:t>Reference picture</a:t>
              </a:r>
              <a:endParaRPr lang="en-US" sz="1200" dirty="0"/>
            </a:p>
          </p:txBody>
        </p:sp>
        <p:sp>
          <p:nvSpPr>
            <p:cNvPr id="7" name="Rectangle 6"/>
            <p:cNvSpPr/>
            <p:nvPr/>
          </p:nvSpPr>
          <p:spPr>
            <a:xfrm>
              <a:off x="4156955" y="3224241"/>
              <a:ext cx="2720011" cy="14998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933264" y="2968127"/>
              <a:ext cx="1199367" cy="276999"/>
            </a:xfrm>
            <a:prstGeom prst="rect">
              <a:avLst/>
            </a:prstGeom>
            <a:noFill/>
          </p:spPr>
          <p:txBody>
            <a:bodyPr wrap="none" rtlCol="0">
              <a:spAutoFit/>
            </a:bodyPr>
            <a:lstStyle/>
            <a:p>
              <a:r>
                <a:rPr lang="en-US" sz="1200" dirty="0" smtClean="0"/>
                <a:t>Current picture</a:t>
              </a:r>
              <a:endParaRPr lang="en-US" sz="1200" dirty="0"/>
            </a:p>
          </p:txBody>
        </p:sp>
        <p:cxnSp>
          <p:nvCxnSpPr>
            <p:cNvPr id="9" name="Straight Arrow Connector 8"/>
            <p:cNvCxnSpPr/>
            <p:nvPr/>
          </p:nvCxnSpPr>
          <p:spPr>
            <a:xfrm flipV="1">
              <a:off x="4156955" y="3578658"/>
              <a:ext cx="1642525" cy="18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158130" y="3657957"/>
              <a:ext cx="4075015" cy="461665"/>
            </a:xfrm>
            <a:prstGeom prst="rect">
              <a:avLst/>
            </a:prstGeom>
          </p:spPr>
          <p:txBody>
            <a:bodyPr wrap="square">
              <a:spAutoFit/>
            </a:bodyPr>
            <a:lstStyle/>
            <a:p>
              <a:r>
                <a:rPr lang="en-CA" sz="1200" dirty="0" err="1" smtClean="0">
                  <a:solidFill>
                    <a:schemeClr val="accent1"/>
                  </a:solidFill>
                </a:rPr>
                <a:t>curr_wraparound_offset</a:t>
              </a:r>
              <a:endParaRPr lang="en-CA" sz="1200" dirty="0" smtClean="0">
                <a:solidFill>
                  <a:schemeClr val="accent1"/>
                </a:solidFill>
              </a:endParaRPr>
            </a:p>
            <a:p>
              <a:r>
                <a:rPr lang="en-CA" sz="1200" dirty="0">
                  <a:solidFill>
                    <a:schemeClr val="accent1"/>
                  </a:solidFill>
                </a:rPr>
                <a:t>= ( sps_ref_wraparound_offset_minus1 + 1 ) * </a:t>
              </a:r>
              <a:r>
                <a:rPr lang="en-CA" sz="1200" dirty="0" err="1" smtClean="0">
                  <a:solidFill>
                    <a:schemeClr val="accent1"/>
                  </a:solidFill>
                </a:rPr>
                <a:t>MinCbSizeY</a:t>
              </a:r>
              <a:endParaRPr lang="en-US" sz="1200" dirty="0">
                <a:solidFill>
                  <a:schemeClr val="accent1"/>
                </a:solidFill>
              </a:endParaRPr>
            </a:p>
          </p:txBody>
        </p:sp>
        <p:cxnSp>
          <p:nvCxnSpPr>
            <p:cNvPr id="11" name="Straight Arrow Connector 10"/>
            <p:cNvCxnSpPr/>
            <p:nvPr/>
          </p:nvCxnSpPr>
          <p:spPr>
            <a:xfrm flipV="1">
              <a:off x="2133594" y="3389945"/>
              <a:ext cx="1642525" cy="18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083320" y="3461430"/>
              <a:ext cx="3191252" cy="276999"/>
            </a:xfrm>
            <a:prstGeom prst="rect">
              <a:avLst/>
            </a:prstGeom>
          </p:spPr>
          <p:txBody>
            <a:bodyPr wrap="square">
              <a:spAutoFit/>
            </a:bodyPr>
            <a:lstStyle/>
            <a:p>
              <a:r>
                <a:rPr lang="en-CA" sz="1200" dirty="0" err="1" smtClean="0">
                  <a:solidFill>
                    <a:schemeClr val="accent1"/>
                  </a:solidFill>
                </a:rPr>
                <a:t>curr_wraparound_offset</a:t>
              </a:r>
              <a:endParaRPr lang="en-US" sz="1200" dirty="0">
                <a:solidFill>
                  <a:schemeClr val="accent1"/>
                </a:solidFill>
              </a:endParaRPr>
            </a:p>
          </p:txBody>
        </p:sp>
      </p:grpSp>
      <p:sp>
        <p:nvSpPr>
          <p:cNvPr id="14" name="Rectangle 13"/>
          <p:cNvSpPr/>
          <p:nvPr/>
        </p:nvSpPr>
        <p:spPr>
          <a:xfrm>
            <a:off x="1147485" y="1936726"/>
            <a:ext cx="6070611" cy="646331"/>
          </a:xfrm>
          <a:prstGeom prst="rect">
            <a:avLst/>
          </a:prstGeom>
          <a:ln>
            <a:solidFill>
              <a:schemeClr val="tx1"/>
            </a:solidFill>
          </a:ln>
        </p:spPr>
        <p:txBody>
          <a:bodyPr wrap="square">
            <a:spAutoFit/>
          </a:bodyPr>
          <a:lstStyle/>
          <a:p>
            <a:r>
              <a:rPr lang="en-US" sz="1200" dirty="0" err="1" smtClean="0"/>
              <a:t>xInti</a:t>
            </a:r>
            <a:r>
              <a:rPr lang="en-US" sz="1200" dirty="0" smtClean="0"/>
              <a:t> = Clip3( 0, </a:t>
            </a:r>
            <a:r>
              <a:rPr lang="en-US" sz="1200" dirty="0" err="1" smtClean="0"/>
              <a:t>picW</a:t>
            </a:r>
            <a:r>
              <a:rPr lang="en-US" sz="1200" dirty="0" smtClean="0"/>
              <a:t> − 1, </a:t>
            </a:r>
            <a:r>
              <a:rPr lang="en-US" sz="1200" dirty="0" err="1" smtClean="0"/>
              <a:t>sps_ref_wraparound_enabled_flag</a:t>
            </a:r>
            <a:r>
              <a:rPr lang="en-US" sz="1200" dirty="0" smtClean="0"/>
              <a:t> </a:t>
            </a:r>
          </a:p>
          <a:p>
            <a:r>
              <a:rPr lang="en-US" sz="1200" dirty="0" smtClean="0"/>
              <a:t>?  </a:t>
            </a:r>
            <a:r>
              <a:rPr lang="en-US" sz="1200" dirty="0" err="1" smtClean="0">
                <a:solidFill>
                  <a:schemeClr val="accent1"/>
                </a:solidFill>
              </a:rPr>
              <a:t>ClipH</a:t>
            </a:r>
            <a:r>
              <a:rPr lang="en-US" sz="1200" dirty="0" smtClean="0">
                <a:solidFill>
                  <a:schemeClr val="accent1"/>
                </a:solidFill>
              </a:rPr>
              <a:t>( ( sps_ref_wraparound_offset_minus1 + 1 ) * </a:t>
            </a:r>
            <a:r>
              <a:rPr lang="en-US" sz="1200" dirty="0" err="1" smtClean="0">
                <a:solidFill>
                  <a:schemeClr val="accent1"/>
                </a:solidFill>
              </a:rPr>
              <a:t>MinCbSizeY</a:t>
            </a:r>
            <a:r>
              <a:rPr lang="en-US" sz="1200" dirty="0" smtClean="0">
                <a:solidFill>
                  <a:schemeClr val="accent1"/>
                </a:solidFill>
              </a:rPr>
              <a:t>, </a:t>
            </a:r>
            <a:r>
              <a:rPr lang="en-US" sz="1200" dirty="0" err="1" smtClean="0">
                <a:solidFill>
                  <a:schemeClr val="accent1"/>
                </a:solidFill>
              </a:rPr>
              <a:t>picW</a:t>
            </a:r>
            <a:r>
              <a:rPr lang="en-US" sz="1200" dirty="0" smtClean="0">
                <a:solidFill>
                  <a:schemeClr val="accent1"/>
                </a:solidFill>
              </a:rPr>
              <a:t>, ( </a:t>
            </a:r>
            <a:r>
              <a:rPr lang="en-US" sz="1200" dirty="0" err="1" smtClean="0">
                <a:solidFill>
                  <a:schemeClr val="accent1"/>
                </a:solidFill>
              </a:rPr>
              <a:t>xIntL</a:t>
            </a:r>
            <a:r>
              <a:rPr lang="en-US" sz="1200" dirty="0" smtClean="0">
                <a:solidFill>
                  <a:schemeClr val="accent1"/>
                </a:solidFill>
              </a:rPr>
              <a:t> + </a:t>
            </a:r>
            <a:r>
              <a:rPr lang="en-US" sz="1200" dirty="0" err="1" smtClean="0">
                <a:solidFill>
                  <a:schemeClr val="accent1"/>
                </a:solidFill>
              </a:rPr>
              <a:t>i</a:t>
            </a:r>
            <a:r>
              <a:rPr lang="en-US" sz="1200" dirty="0" smtClean="0">
                <a:solidFill>
                  <a:schemeClr val="accent1"/>
                </a:solidFill>
              </a:rPr>
              <a:t> ) ) </a:t>
            </a:r>
          </a:p>
          <a:p>
            <a:r>
              <a:rPr lang="en-US" sz="1200" dirty="0" smtClean="0"/>
              <a:t>:   </a:t>
            </a:r>
            <a:r>
              <a:rPr lang="en-US" sz="1200" dirty="0" err="1" smtClean="0"/>
              <a:t>xIntL</a:t>
            </a:r>
            <a:r>
              <a:rPr lang="en-US" sz="1200" dirty="0" smtClean="0"/>
              <a:t> + </a:t>
            </a:r>
            <a:r>
              <a:rPr lang="en-US" sz="1200" dirty="0" err="1" smtClean="0"/>
              <a:t>i</a:t>
            </a:r>
            <a:r>
              <a:rPr lang="en-US" sz="1200" dirty="0" smtClean="0"/>
              <a:t> )</a:t>
            </a:r>
            <a:endParaRPr lang="en-US" sz="1200" dirty="0"/>
          </a:p>
        </p:txBody>
      </p:sp>
      <p:sp>
        <p:nvSpPr>
          <p:cNvPr id="15" name="Rectangle 14"/>
          <p:cNvSpPr/>
          <p:nvPr/>
        </p:nvSpPr>
        <p:spPr>
          <a:xfrm>
            <a:off x="6299648" y="2942529"/>
            <a:ext cx="2269817" cy="830997"/>
          </a:xfrm>
          <a:prstGeom prst="rect">
            <a:avLst/>
          </a:prstGeom>
        </p:spPr>
        <p:txBody>
          <a:bodyPr wrap="square">
            <a:spAutoFit/>
          </a:bodyPr>
          <a:lstStyle/>
          <a:p>
            <a:r>
              <a:rPr lang="en-US" sz="1200" dirty="0" err="1"/>
              <a:t>ClipH</a:t>
            </a:r>
            <a:r>
              <a:rPr lang="en-US" sz="1200" dirty="0"/>
              <a:t> (a, b, c</a:t>
            </a:r>
            <a:r>
              <a:rPr lang="en-US" sz="1200" dirty="0" smtClean="0"/>
              <a:t>):</a:t>
            </a:r>
          </a:p>
          <a:p>
            <a:pPr marL="285750" indent="-285750">
              <a:buFont typeface="Arial" panose="020B0604020202020204" pitchFamily="34" charset="0"/>
              <a:buChar char="•"/>
            </a:pPr>
            <a:r>
              <a:rPr lang="en-US" sz="1200" dirty="0" smtClean="0"/>
              <a:t>If c &lt; 0: </a:t>
            </a:r>
            <a:r>
              <a:rPr lang="en-US" sz="1200" dirty="0" err="1" smtClean="0"/>
              <a:t>c+a</a:t>
            </a:r>
            <a:endParaRPr lang="en-US" sz="1200" dirty="0" smtClean="0"/>
          </a:p>
          <a:p>
            <a:pPr marL="285750" indent="-285750">
              <a:buFont typeface="Arial" panose="020B0604020202020204" pitchFamily="34" charset="0"/>
              <a:buChar char="•"/>
            </a:pPr>
            <a:r>
              <a:rPr lang="en-US" sz="1200" dirty="0" smtClean="0"/>
              <a:t>Otherwise, if c &gt; b -1: c-a</a:t>
            </a:r>
          </a:p>
          <a:p>
            <a:pPr marL="285750" indent="-285750">
              <a:buFont typeface="Arial" panose="020B0604020202020204" pitchFamily="34" charset="0"/>
              <a:buChar char="•"/>
            </a:pPr>
            <a:r>
              <a:rPr lang="en-US" sz="1200" dirty="0" smtClean="0"/>
              <a:t>Otherwise: c</a:t>
            </a:r>
            <a:endParaRPr lang="en-US" sz="1200" dirty="0"/>
          </a:p>
        </p:txBody>
      </p:sp>
      <p:sp>
        <p:nvSpPr>
          <p:cNvPr id="13" name="Oval 12"/>
          <p:cNvSpPr/>
          <p:nvPr/>
        </p:nvSpPr>
        <p:spPr>
          <a:xfrm>
            <a:off x="1484524" y="3221898"/>
            <a:ext cx="796790" cy="354417"/>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15168" y="2938771"/>
            <a:ext cx="1140056" cy="307777"/>
          </a:xfrm>
          <a:prstGeom prst="rect">
            <a:avLst/>
          </a:prstGeom>
          <a:noFill/>
        </p:spPr>
        <p:txBody>
          <a:bodyPr wrap="none" rtlCol="0">
            <a:spAutoFit/>
          </a:bodyPr>
          <a:lstStyle/>
          <a:p>
            <a:r>
              <a:rPr lang="en-US" dirty="0" smtClean="0">
                <a:solidFill>
                  <a:srgbClr val="FFC000"/>
                </a:solidFill>
              </a:rPr>
              <a:t>Wrong shift!</a:t>
            </a:r>
            <a:endParaRPr lang="en-US" dirty="0">
              <a:solidFill>
                <a:srgbClr val="FFC000"/>
              </a:solidFill>
            </a:endParaRPr>
          </a:p>
        </p:txBody>
      </p:sp>
    </p:spTree>
    <p:extLst>
      <p:ext uri="{BB962C8B-B14F-4D97-AF65-F5344CB8AC3E}">
        <p14:creationId xmlns:p14="http://schemas.microsoft.com/office/powerpoint/2010/main" val="3653349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Motion compensation modification in Proposed 2</a:t>
            </a:r>
            <a:endParaRPr lang="en-US" dirty="0"/>
          </a:p>
        </p:txBody>
      </p:sp>
      <p:sp>
        <p:nvSpPr>
          <p:cNvPr id="3" name="Text Placeholder 2"/>
          <p:cNvSpPr>
            <a:spLocks noGrp="1"/>
          </p:cNvSpPr>
          <p:nvPr>
            <p:ph type="body" idx="1"/>
          </p:nvPr>
        </p:nvSpPr>
        <p:spPr/>
        <p:txBody>
          <a:bodyPr/>
          <a:lstStyle/>
          <a:p>
            <a:pPr lvl="0"/>
            <a:r>
              <a:rPr lang="en-US" dirty="0" smtClean="0"/>
              <a:t>Replace </a:t>
            </a:r>
            <a:r>
              <a:rPr lang="en-US" dirty="0"/>
              <a:t>the wraparound offset of the current picture with the wraparound offset of the reference picture.</a:t>
            </a:r>
          </a:p>
          <a:p>
            <a:endParaRPr lang="en-US" dirty="0"/>
          </a:p>
          <a:p>
            <a:endParaRPr lang="en-US" dirty="0" smtClean="0"/>
          </a:p>
          <a:p>
            <a:endParaRPr lang="en-US" dirty="0"/>
          </a:p>
        </p:txBody>
      </p:sp>
      <p:grpSp>
        <p:nvGrpSpPr>
          <p:cNvPr id="4" name="Group 3"/>
          <p:cNvGrpSpPr/>
          <p:nvPr/>
        </p:nvGrpSpPr>
        <p:grpSpPr>
          <a:xfrm>
            <a:off x="371475" y="3003224"/>
            <a:ext cx="4936772" cy="1755976"/>
            <a:chOff x="2067089" y="2968127"/>
            <a:chExt cx="4809877" cy="1755976"/>
          </a:xfrm>
        </p:grpSpPr>
        <p:sp>
          <p:nvSpPr>
            <p:cNvPr id="5" name="Rectangle 4"/>
            <p:cNvSpPr/>
            <p:nvPr/>
          </p:nvSpPr>
          <p:spPr>
            <a:xfrm>
              <a:off x="2134770" y="3224242"/>
              <a:ext cx="991870" cy="6339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67089" y="2968127"/>
              <a:ext cx="1394934" cy="276999"/>
            </a:xfrm>
            <a:prstGeom prst="rect">
              <a:avLst/>
            </a:prstGeom>
            <a:noFill/>
          </p:spPr>
          <p:txBody>
            <a:bodyPr wrap="none" rtlCol="0">
              <a:spAutoFit/>
            </a:bodyPr>
            <a:lstStyle/>
            <a:p>
              <a:r>
                <a:rPr lang="en-US" sz="1200" dirty="0" smtClean="0"/>
                <a:t>Reference picture</a:t>
              </a:r>
              <a:endParaRPr lang="en-US" sz="1200" dirty="0"/>
            </a:p>
          </p:txBody>
        </p:sp>
        <p:sp>
          <p:nvSpPr>
            <p:cNvPr id="7" name="Rectangle 6"/>
            <p:cNvSpPr/>
            <p:nvPr/>
          </p:nvSpPr>
          <p:spPr>
            <a:xfrm>
              <a:off x="4156955" y="3224241"/>
              <a:ext cx="2720011" cy="14998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933264" y="2968127"/>
              <a:ext cx="1199367" cy="276999"/>
            </a:xfrm>
            <a:prstGeom prst="rect">
              <a:avLst/>
            </a:prstGeom>
            <a:noFill/>
          </p:spPr>
          <p:txBody>
            <a:bodyPr wrap="none" rtlCol="0">
              <a:spAutoFit/>
            </a:bodyPr>
            <a:lstStyle/>
            <a:p>
              <a:r>
                <a:rPr lang="en-US" sz="1200" dirty="0" smtClean="0"/>
                <a:t>Current picture</a:t>
              </a:r>
              <a:endParaRPr lang="en-US" sz="1200" dirty="0"/>
            </a:p>
          </p:txBody>
        </p:sp>
        <p:cxnSp>
          <p:nvCxnSpPr>
            <p:cNvPr id="11" name="Straight Arrow Connector 10"/>
            <p:cNvCxnSpPr/>
            <p:nvPr/>
          </p:nvCxnSpPr>
          <p:spPr>
            <a:xfrm>
              <a:off x="2133594" y="3391827"/>
              <a:ext cx="785709" cy="45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083320" y="3461430"/>
              <a:ext cx="3191252" cy="830997"/>
            </a:xfrm>
            <a:prstGeom prst="rect">
              <a:avLst/>
            </a:prstGeom>
          </p:spPr>
          <p:txBody>
            <a:bodyPr wrap="square">
              <a:spAutoFit/>
            </a:bodyPr>
            <a:lstStyle/>
            <a:p>
              <a:r>
                <a:rPr lang="en-CA" sz="1200" dirty="0" err="1" smtClean="0">
                  <a:solidFill>
                    <a:schemeClr val="accent1"/>
                  </a:solidFill>
                </a:rPr>
                <a:t>ref_wraparound_offset</a:t>
              </a:r>
              <a:endParaRPr lang="en-CA" sz="1200" dirty="0" smtClean="0">
                <a:solidFill>
                  <a:schemeClr val="accent1"/>
                </a:solidFill>
              </a:endParaRPr>
            </a:p>
            <a:p>
              <a:r>
                <a:rPr lang="en-CA" sz="1200" dirty="0">
                  <a:solidFill>
                    <a:schemeClr val="accent1"/>
                  </a:solidFill>
                </a:rPr>
                <a:t>= ( </a:t>
              </a:r>
              <a:r>
                <a:rPr lang="en-CA" sz="1200" dirty="0" smtClean="0">
                  <a:solidFill>
                    <a:schemeClr val="accent1"/>
                  </a:solidFill>
                </a:rPr>
                <a:t>ref_wraparound_offset_minus1 </a:t>
              </a:r>
              <a:r>
                <a:rPr lang="en-CA" sz="1200" dirty="0">
                  <a:solidFill>
                    <a:schemeClr val="accent1"/>
                  </a:solidFill>
                </a:rPr>
                <a:t>+ 1 ) * </a:t>
              </a:r>
              <a:r>
                <a:rPr lang="en-CA" sz="1200" dirty="0" err="1">
                  <a:solidFill>
                    <a:schemeClr val="accent1"/>
                  </a:solidFill>
                </a:rPr>
                <a:t>MinCbSizeY</a:t>
              </a:r>
              <a:endParaRPr lang="en-US" sz="1200" dirty="0">
                <a:solidFill>
                  <a:schemeClr val="accent1"/>
                </a:solidFill>
              </a:endParaRPr>
            </a:p>
            <a:p>
              <a:endParaRPr lang="en-US" sz="1200" dirty="0">
                <a:solidFill>
                  <a:schemeClr val="accent1"/>
                </a:solidFill>
              </a:endParaRPr>
            </a:p>
          </p:txBody>
        </p:sp>
      </p:grpSp>
      <p:sp>
        <p:nvSpPr>
          <p:cNvPr id="14" name="Rectangle 13"/>
          <p:cNvSpPr/>
          <p:nvPr/>
        </p:nvSpPr>
        <p:spPr>
          <a:xfrm>
            <a:off x="990293" y="1654029"/>
            <a:ext cx="6070611" cy="1015663"/>
          </a:xfrm>
          <a:prstGeom prst="rect">
            <a:avLst/>
          </a:prstGeom>
          <a:ln>
            <a:solidFill>
              <a:schemeClr val="tx1"/>
            </a:solidFill>
          </a:ln>
        </p:spPr>
        <p:txBody>
          <a:bodyPr wrap="square">
            <a:spAutoFit/>
          </a:bodyPr>
          <a:lstStyle/>
          <a:p>
            <a:r>
              <a:rPr lang="en-US" sz="1200" i="1" dirty="0" smtClean="0">
                <a:solidFill>
                  <a:srgbClr val="C00000"/>
                </a:solidFill>
              </a:rPr>
              <a:t>ref_wraparound_offset_minus1 is the ref_wraparound_offset_minus1 parsed in PPS that is referred to by the reference picture.</a:t>
            </a:r>
          </a:p>
          <a:p>
            <a:r>
              <a:rPr lang="en-US" sz="1200" dirty="0" err="1" smtClean="0"/>
              <a:t>xInti</a:t>
            </a:r>
            <a:r>
              <a:rPr lang="en-US" sz="1200" dirty="0" smtClean="0"/>
              <a:t> </a:t>
            </a:r>
            <a:r>
              <a:rPr lang="en-US" sz="1200" dirty="0"/>
              <a:t>= Clip3( 0, </a:t>
            </a:r>
            <a:r>
              <a:rPr lang="en-US" sz="1200" dirty="0" err="1"/>
              <a:t>picW</a:t>
            </a:r>
            <a:r>
              <a:rPr lang="en-US" sz="1200" dirty="0"/>
              <a:t> − 1, </a:t>
            </a:r>
            <a:r>
              <a:rPr lang="en-US" sz="1200" dirty="0" err="1"/>
              <a:t>sps_ref_wraparound_enabled_flag</a:t>
            </a:r>
            <a:r>
              <a:rPr lang="en-US" sz="1200" dirty="0"/>
              <a:t> </a:t>
            </a:r>
            <a:endParaRPr lang="en-US" sz="1200" dirty="0" smtClean="0"/>
          </a:p>
          <a:p>
            <a:r>
              <a:rPr lang="en-US" sz="1200" dirty="0" smtClean="0"/>
              <a:t>?  </a:t>
            </a:r>
            <a:r>
              <a:rPr lang="en-US" sz="1200" dirty="0" err="1" smtClean="0">
                <a:solidFill>
                  <a:schemeClr val="accent1"/>
                </a:solidFill>
              </a:rPr>
              <a:t>ClipH</a:t>
            </a:r>
            <a:r>
              <a:rPr lang="en-US" sz="1200" dirty="0">
                <a:solidFill>
                  <a:schemeClr val="accent1"/>
                </a:solidFill>
              </a:rPr>
              <a:t>( </a:t>
            </a:r>
            <a:r>
              <a:rPr lang="en-US" sz="1200" dirty="0" smtClean="0">
                <a:solidFill>
                  <a:schemeClr val="accent1"/>
                </a:solidFill>
              </a:rPr>
              <a:t>( ref_wraparound_offset_minus1 </a:t>
            </a:r>
            <a:r>
              <a:rPr lang="en-US" sz="1200" dirty="0">
                <a:solidFill>
                  <a:schemeClr val="accent1"/>
                </a:solidFill>
              </a:rPr>
              <a:t>+ 1 ) * </a:t>
            </a:r>
            <a:r>
              <a:rPr lang="en-US" sz="1200" dirty="0" err="1">
                <a:solidFill>
                  <a:schemeClr val="accent1"/>
                </a:solidFill>
              </a:rPr>
              <a:t>MinCbSizeY</a:t>
            </a:r>
            <a:r>
              <a:rPr lang="en-US" sz="1200" dirty="0">
                <a:solidFill>
                  <a:schemeClr val="accent1"/>
                </a:solidFill>
              </a:rPr>
              <a:t>, </a:t>
            </a:r>
            <a:r>
              <a:rPr lang="en-US" sz="1200" dirty="0" err="1">
                <a:solidFill>
                  <a:schemeClr val="accent1"/>
                </a:solidFill>
              </a:rPr>
              <a:t>picW</a:t>
            </a:r>
            <a:r>
              <a:rPr lang="en-US" sz="1200" dirty="0">
                <a:solidFill>
                  <a:schemeClr val="accent1"/>
                </a:solidFill>
              </a:rPr>
              <a:t>, </a:t>
            </a:r>
            <a:r>
              <a:rPr lang="en-US" sz="1200" dirty="0" smtClean="0">
                <a:solidFill>
                  <a:schemeClr val="accent1"/>
                </a:solidFill>
              </a:rPr>
              <a:t>( </a:t>
            </a:r>
            <a:r>
              <a:rPr lang="en-US" sz="1200" dirty="0" err="1" smtClean="0">
                <a:solidFill>
                  <a:schemeClr val="accent1"/>
                </a:solidFill>
              </a:rPr>
              <a:t>xIntL</a:t>
            </a:r>
            <a:r>
              <a:rPr lang="en-US" sz="1200" dirty="0" smtClean="0">
                <a:solidFill>
                  <a:schemeClr val="accent1"/>
                </a:solidFill>
              </a:rPr>
              <a:t> + </a:t>
            </a:r>
            <a:r>
              <a:rPr lang="en-US" sz="1200" dirty="0" err="1" smtClean="0">
                <a:solidFill>
                  <a:schemeClr val="accent1"/>
                </a:solidFill>
              </a:rPr>
              <a:t>i</a:t>
            </a:r>
            <a:r>
              <a:rPr lang="en-US" sz="1200" dirty="0" smtClean="0">
                <a:solidFill>
                  <a:schemeClr val="accent1"/>
                </a:solidFill>
              </a:rPr>
              <a:t> ) ) </a:t>
            </a:r>
          </a:p>
          <a:p>
            <a:r>
              <a:rPr lang="en-US" sz="1200" dirty="0" smtClean="0"/>
              <a:t>:   </a:t>
            </a:r>
            <a:r>
              <a:rPr lang="en-US" sz="1200" dirty="0" err="1" smtClean="0"/>
              <a:t>xIntL</a:t>
            </a:r>
            <a:r>
              <a:rPr lang="en-US" sz="1200" dirty="0" smtClean="0"/>
              <a:t> </a:t>
            </a:r>
            <a:r>
              <a:rPr lang="en-US" sz="1200" dirty="0"/>
              <a:t>+ </a:t>
            </a:r>
            <a:r>
              <a:rPr lang="en-US" sz="1200" dirty="0" err="1"/>
              <a:t>i</a:t>
            </a:r>
            <a:r>
              <a:rPr lang="en-US" sz="1200" dirty="0"/>
              <a:t> )</a:t>
            </a:r>
          </a:p>
        </p:txBody>
      </p:sp>
      <p:sp>
        <p:nvSpPr>
          <p:cNvPr id="15" name="Rectangle 14"/>
          <p:cNvSpPr/>
          <p:nvPr/>
        </p:nvSpPr>
        <p:spPr>
          <a:xfrm>
            <a:off x="6299648" y="2942529"/>
            <a:ext cx="2269817" cy="830997"/>
          </a:xfrm>
          <a:prstGeom prst="rect">
            <a:avLst/>
          </a:prstGeom>
        </p:spPr>
        <p:txBody>
          <a:bodyPr wrap="square">
            <a:spAutoFit/>
          </a:bodyPr>
          <a:lstStyle/>
          <a:p>
            <a:r>
              <a:rPr lang="en-US" sz="1200" dirty="0" err="1"/>
              <a:t>ClipH</a:t>
            </a:r>
            <a:r>
              <a:rPr lang="en-US" sz="1200" dirty="0"/>
              <a:t> (a, b, c</a:t>
            </a:r>
            <a:r>
              <a:rPr lang="en-US" sz="1200" dirty="0" smtClean="0"/>
              <a:t>):</a:t>
            </a:r>
          </a:p>
          <a:p>
            <a:pPr marL="285750" indent="-285750">
              <a:buFont typeface="Arial" panose="020B0604020202020204" pitchFamily="34" charset="0"/>
              <a:buChar char="•"/>
            </a:pPr>
            <a:r>
              <a:rPr lang="en-US" sz="1200" dirty="0" smtClean="0"/>
              <a:t>If c &lt; 0: </a:t>
            </a:r>
            <a:r>
              <a:rPr lang="en-US" sz="1200" dirty="0" err="1" smtClean="0"/>
              <a:t>c+a</a:t>
            </a:r>
            <a:endParaRPr lang="en-US" sz="1200" dirty="0" smtClean="0"/>
          </a:p>
          <a:p>
            <a:pPr marL="285750" indent="-285750">
              <a:buFont typeface="Arial" panose="020B0604020202020204" pitchFamily="34" charset="0"/>
              <a:buChar char="•"/>
            </a:pPr>
            <a:r>
              <a:rPr lang="en-US" sz="1200" dirty="0" smtClean="0"/>
              <a:t>Otherwise, if c &gt; b -1: c-a</a:t>
            </a:r>
          </a:p>
          <a:p>
            <a:pPr marL="285750" indent="-285750">
              <a:buFont typeface="Arial" panose="020B0604020202020204" pitchFamily="34" charset="0"/>
              <a:buChar char="•"/>
            </a:pPr>
            <a:r>
              <a:rPr lang="en-US" sz="1200" dirty="0" smtClean="0"/>
              <a:t>Otherwise: c</a:t>
            </a:r>
            <a:endParaRPr lang="en-US" sz="1200" dirty="0"/>
          </a:p>
        </p:txBody>
      </p:sp>
    </p:spTree>
    <p:extLst>
      <p:ext uri="{BB962C8B-B14F-4D97-AF65-F5344CB8AC3E}">
        <p14:creationId xmlns:p14="http://schemas.microsoft.com/office/powerpoint/2010/main" val="280195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1959</TotalTime>
  <Words>381</Words>
  <Application>Microsoft Office PowerPoint</Application>
  <PresentationFormat>On-screen Show (16:9)</PresentationFormat>
  <Paragraphs>47</Paragraphs>
  <Slides>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Helvetica Neue</vt:lpstr>
      <vt:lpstr>Century Gothic</vt:lpstr>
      <vt:lpstr>Arial</vt:lpstr>
      <vt:lpstr>Qualcomm</vt:lpstr>
      <vt:lpstr>JVET-Q0335  AhG9: On the wraparound offsets</vt:lpstr>
      <vt:lpstr>Summary</vt:lpstr>
      <vt:lpstr>Motion compensation in current VVC</vt:lpstr>
      <vt:lpstr>Motion compensation modification in Proposed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59</cp:revision>
  <dcterms:modified xsi:type="dcterms:W3CDTF">2020-01-07T02:44:46Z</dcterms:modified>
</cp:coreProperties>
</file>