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5" r:id="rId1"/>
  </p:sldMasterIdLst>
  <p:notesMasterIdLst>
    <p:notesMasterId r:id="rId14"/>
  </p:notesMasterIdLst>
  <p:sldIdLst>
    <p:sldId id="263" r:id="rId2"/>
    <p:sldId id="307" r:id="rId3"/>
    <p:sldId id="315" r:id="rId4"/>
    <p:sldId id="305" r:id="rId5"/>
    <p:sldId id="287" r:id="rId6"/>
    <p:sldId id="301" r:id="rId7"/>
    <p:sldId id="302" r:id="rId8"/>
    <p:sldId id="303" r:id="rId9"/>
    <p:sldId id="291" r:id="rId10"/>
    <p:sldId id="283" r:id="rId11"/>
    <p:sldId id="312" r:id="rId12"/>
    <p:sldId id="310" r:id="rId13"/>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EAEFF7"/>
    <a:srgbClr val="D2DE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8FB837D-C827-4EFA-A057-4D05807E0F7C}" styleName="佈景主題樣式 1 - 輔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253" autoAdjust="0"/>
  </p:normalViewPr>
  <p:slideViewPr>
    <p:cSldViewPr snapToGrid="0">
      <p:cViewPr varScale="1">
        <p:scale>
          <a:sx n="58" d="100"/>
          <a:sy n="58" d="100"/>
        </p:scale>
        <p:origin x="896" y="4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086FFD-3843-43A3-8662-771ECE27C861}" type="datetimeFigureOut">
              <a:rPr lang="zh-TW" altLang="en-US" smtClean="0"/>
              <a:t>2020/1/9</a:t>
            </a:fld>
            <a:endParaRPr lang="zh-TW" altLang="en-US"/>
          </a:p>
        </p:txBody>
      </p:sp>
      <p:sp>
        <p:nvSpPr>
          <p:cNvPr id="4" name="投影片圖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2E3BD-F710-46C0-9EC1-EBBF98408E58}" type="slidenum">
              <a:rPr lang="zh-TW" altLang="en-US" smtClean="0"/>
              <a:t>‹#›</a:t>
            </a:fld>
            <a:endParaRPr lang="zh-TW" altLang="en-US"/>
          </a:p>
        </p:txBody>
      </p:sp>
    </p:spTree>
    <p:extLst>
      <p:ext uri="{BB962C8B-B14F-4D97-AF65-F5344CB8AC3E}">
        <p14:creationId xmlns:p14="http://schemas.microsoft.com/office/powerpoint/2010/main" val="3999354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As we can see in CE3-2.2</a:t>
            </a:r>
            <a:r>
              <a:rPr lang="en-US" altLang="zh-TW" baseline="0" dirty="0" smtClean="0"/>
              <a:t> and CE3-2.4, BDPCM is a tool with significant gain especially under lossless condition, however, when BDPCM is enabled, 2 more candidates will be included in the 2</a:t>
            </a:r>
            <a:r>
              <a:rPr lang="en-US" altLang="zh-TW" baseline="30000" dirty="0" smtClean="0"/>
              <a:t>nd</a:t>
            </a:r>
            <a:r>
              <a:rPr lang="en-US" altLang="zh-TW" baseline="0" dirty="0" smtClean="0"/>
              <a:t> loop of </a:t>
            </a:r>
            <a:r>
              <a:rPr lang="en-US" altLang="zh-TW" baseline="0" dirty="0" err="1" smtClean="0"/>
              <a:t>intrasearch</a:t>
            </a:r>
            <a:r>
              <a:rPr lang="en-US" altLang="zh-TW" baseline="0" dirty="0" smtClean="0"/>
              <a:t>, which may lead to increase of encoding time.</a:t>
            </a:r>
            <a:endParaRPr lang="zh-TW" altLang="en-US" dirty="0"/>
          </a:p>
        </p:txBody>
      </p:sp>
      <p:sp>
        <p:nvSpPr>
          <p:cNvPr id="4" name="投影片編號版面配置區 3"/>
          <p:cNvSpPr>
            <a:spLocks noGrp="1"/>
          </p:cNvSpPr>
          <p:nvPr>
            <p:ph type="sldNum" sz="quarter" idx="10"/>
          </p:nvPr>
        </p:nvSpPr>
        <p:spPr/>
        <p:txBody>
          <a:bodyPr/>
          <a:lstStyle/>
          <a:p>
            <a:fld id="{7C42E3BD-F710-46C0-9EC1-EBBF98408E58}" type="slidenum">
              <a:rPr lang="zh-TW" altLang="en-US" smtClean="0"/>
              <a:t>2</a:t>
            </a:fld>
            <a:endParaRPr lang="zh-TW" altLang="en-US"/>
          </a:p>
        </p:txBody>
      </p:sp>
    </p:spTree>
    <p:extLst>
      <p:ext uri="{BB962C8B-B14F-4D97-AF65-F5344CB8AC3E}">
        <p14:creationId xmlns:p14="http://schemas.microsoft.com/office/powerpoint/2010/main" val="3695310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This contribution proposed encoder only fast decision mode for </a:t>
            </a:r>
            <a:r>
              <a:rPr lang="en-US" altLang="zh-TW" dirty="0" err="1" smtClean="0"/>
              <a:t>chroma</a:t>
            </a:r>
            <a:r>
              <a:rPr lang="en-US" altLang="zh-TW" dirty="0" smtClean="0"/>
              <a:t> BDPCM</a:t>
            </a:r>
            <a:r>
              <a:rPr lang="en-US" altLang="zh-TW" baseline="0" dirty="0" smtClean="0"/>
              <a:t>. </a:t>
            </a:r>
          </a:p>
          <a:p>
            <a:r>
              <a:rPr lang="en-US" altLang="zh-TW" dirty="0" smtClean="0"/>
              <a:t>Firstly, </a:t>
            </a:r>
            <a:r>
              <a:rPr lang="en-US" altLang="zh-TW" baseline="0" dirty="0" smtClean="0"/>
              <a:t>a </a:t>
            </a:r>
            <a:r>
              <a:rPr lang="en-US" altLang="zh-TW" dirty="0" smtClean="0"/>
              <a:t>fastChromaBdpcm flag is determined and </a:t>
            </a:r>
            <a:r>
              <a:rPr lang="en-US" altLang="zh-TW" baseline="0" dirty="0" smtClean="0"/>
              <a:t>when </a:t>
            </a:r>
            <a:r>
              <a:rPr lang="en-US" altLang="zh-TW" dirty="0" smtClean="0"/>
              <a:t>it is equal</a:t>
            </a:r>
            <a:r>
              <a:rPr lang="en-US" altLang="zh-TW" baseline="0" dirty="0" smtClean="0"/>
              <a:t> to </a:t>
            </a:r>
            <a:r>
              <a:rPr lang="en-US" altLang="zh-TW" dirty="0" smtClean="0"/>
              <a:t>1, 1</a:t>
            </a:r>
            <a:r>
              <a:rPr lang="en-US" altLang="zh-TW" baseline="30000" dirty="0" smtClean="0"/>
              <a:t>st</a:t>
            </a:r>
            <a:r>
              <a:rPr lang="en-US" altLang="zh-TW" dirty="0" smtClean="0"/>
              <a:t> loop of SATD search will be skipped</a:t>
            </a:r>
            <a:r>
              <a:rPr lang="en-US" altLang="zh-TW" baseline="0" dirty="0" smtClean="0"/>
              <a:t> and BDPCM mode is directly selected as best mode. Then, only 1 RD cost calculation is executed for BDPCM mode.</a:t>
            </a:r>
          </a:p>
          <a:p>
            <a:r>
              <a:rPr lang="en-US" altLang="zh-TW" baseline="0" dirty="0" smtClean="0"/>
              <a:t>On the other hand, if </a:t>
            </a:r>
            <a:r>
              <a:rPr lang="en-US" altLang="zh-TW" sz="1200" dirty="0" smtClean="0"/>
              <a:t>fastChromaBdpcm is equal to 0, then SATD search and RD cost calculation</a:t>
            </a:r>
            <a:r>
              <a:rPr lang="en-US" altLang="zh-TW" sz="1200" baseline="0" dirty="0" smtClean="0"/>
              <a:t> are processed as traditional way.</a:t>
            </a:r>
            <a:endParaRPr lang="zh-TW" altLang="en-US" dirty="0"/>
          </a:p>
        </p:txBody>
      </p:sp>
      <p:sp>
        <p:nvSpPr>
          <p:cNvPr id="4" name="投影片編號版面配置區 3"/>
          <p:cNvSpPr>
            <a:spLocks noGrp="1"/>
          </p:cNvSpPr>
          <p:nvPr>
            <p:ph type="sldNum" sz="quarter" idx="10"/>
          </p:nvPr>
        </p:nvSpPr>
        <p:spPr/>
        <p:txBody>
          <a:bodyPr/>
          <a:lstStyle/>
          <a:p>
            <a:fld id="{7C42E3BD-F710-46C0-9EC1-EBBF98408E58}" type="slidenum">
              <a:rPr lang="zh-TW" altLang="en-US" smtClean="0"/>
              <a:t>3</a:t>
            </a:fld>
            <a:endParaRPr lang="zh-TW" altLang="en-US"/>
          </a:p>
        </p:txBody>
      </p:sp>
    </p:spTree>
    <p:extLst>
      <p:ext uri="{BB962C8B-B14F-4D97-AF65-F5344CB8AC3E}">
        <p14:creationId xmlns:p14="http://schemas.microsoft.com/office/powerpoint/2010/main" val="735685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2 conditions for determination </a:t>
            </a:r>
            <a:r>
              <a:rPr lang="en-US" altLang="zh-TW" sz="1200" dirty="0" smtClean="0"/>
              <a:t>fastChromaBdpcm flag</a:t>
            </a:r>
            <a:r>
              <a:rPr lang="en-US" altLang="zh-TW" baseline="0" dirty="0" smtClean="0"/>
              <a:t> </a:t>
            </a:r>
            <a:r>
              <a:rPr lang="en-US" altLang="zh-TW" dirty="0" smtClean="0"/>
              <a:t>are tested here.</a:t>
            </a:r>
          </a:p>
          <a:p>
            <a:r>
              <a:rPr lang="en-US" altLang="zh-TW" dirty="0" smtClean="0"/>
              <a:t>In first test, the </a:t>
            </a:r>
            <a:r>
              <a:rPr lang="en-US" altLang="zh-TW" sz="1200" dirty="0" smtClean="0"/>
              <a:t>fastChromaBdpcm flag</a:t>
            </a:r>
            <a:r>
              <a:rPr lang="en-US" altLang="zh-TW" sz="1200" baseline="0" dirty="0" smtClean="0"/>
              <a:t> is set as 1 when </a:t>
            </a:r>
            <a:r>
              <a:rPr lang="en-US" altLang="zh-TW" dirty="0" err="1" smtClean="0"/>
              <a:t>chroma_BDPCM</a:t>
            </a:r>
            <a:r>
              <a:rPr lang="en-US" altLang="zh-TW" dirty="0" smtClean="0"/>
              <a:t> is enabled and </a:t>
            </a:r>
            <a:r>
              <a:rPr lang="en-US" altLang="zh-TW" dirty="0" err="1" smtClean="0"/>
              <a:t>lumaBdpcmFlag</a:t>
            </a:r>
            <a:r>
              <a:rPr lang="en-US" altLang="zh-TW" dirty="0" smtClean="0"/>
              <a:t> equals to 1</a:t>
            </a:r>
          </a:p>
          <a:p>
            <a:r>
              <a:rPr lang="en-US" altLang="zh-TW" dirty="0" smtClean="0"/>
              <a:t>Otherwise</a:t>
            </a:r>
            <a:r>
              <a:rPr lang="en-US" altLang="zh-TW" baseline="0" dirty="0" smtClean="0"/>
              <a:t> </a:t>
            </a:r>
            <a:r>
              <a:rPr lang="en-US" altLang="zh-TW" dirty="0" smtClean="0"/>
              <a:t>the </a:t>
            </a:r>
            <a:r>
              <a:rPr lang="en-US" altLang="zh-TW" sz="1200" dirty="0" smtClean="0"/>
              <a:t>fastChromaBdpcm flag</a:t>
            </a:r>
            <a:r>
              <a:rPr lang="en-US" altLang="zh-TW" sz="1200" baseline="0" dirty="0" smtClean="0"/>
              <a:t> is set as 0</a:t>
            </a:r>
          </a:p>
          <a:p>
            <a:r>
              <a:rPr lang="en-US" altLang="zh-TW" sz="1200" baseline="0" dirty="0" smtClean="0"/>
              <a:t>In second test, coding unit with width times height larger than sixty four will be skipped since for big CUs, encoding time reduction is less significant considering the sacrifice of coding performance. The size constraint may provide better tradeoff between coding performance and time complexity.</a:t>
            </a:r>
          </a:p>
          <a:p>
            <a:r>
              <a:rPr lang="en-US" altLang="zh-TW" sz="1200" baseline="0" dirty="0" smtClean="0"/>
              <a:t>Both conditions were tested over CE3-2.2 and CE3-2.4a.</a:t>
            </a:r>
            <a:endParaRPr lang="zh-TW" altLang="en-US" dirty="0"/>
          </a:p>
        </p:txBody>
      </p:sp>
      <p:sp>
        <p:nvSpPr>
          <p:cNvPr id="4" name="投影片編號版面配置區 3"/>
          <p:cNvSpPr>
            <a:spLocks noGrp="1"/>
          </p:cNvSpPr>
          <p:nvPr>
            <p:ph type="sldNum" sz="quarter" idx="10"/>
          </p:nvPr>
        </p:nvSpPr>
        <p:spPr/>
        <p:txBody>
          <a:bodyPr/>
          <a:lstStyle/>
          <a:p>
            <a:fld id="{7C42E3BD-F710-46C0-9EC1-EBBF98408E58}" type="slidenum">
              <a:rPr lang="zh-TW" altLang="en-US" smtClean="0"/>
              <a:t>4</a:t>
            </a:fld>
            <a:endParaRPr lang="zh-TW" altLang="en-US"/>
          </a:p>
        </p:txBody>
      </p:sp>
    </p:spTree>
    <p:extLst>
      <p:ext uri="{BB962C8B-B14F-4D97-AF65-F5344CB8AC3E}">
        <p14:creationId xmlns:p14="http://schemas.microsoft.com/office/powerpoint/2010/main" val="3591548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Here are</a:t>
            </a:r>
            <a:r>
              <a:rPr lang="en-US" altLang="zh-TW" baseline="0" dirty="0" smtClean="0"/>
              <a:t> testing results on top of CE3-2.2. let VTM7.0 as anchor. </a:t>
            </a:r>
          </a:p>
          <a:p>
            <a:r>
              <a:rPr lang="en-US" altLang="zh-TW" baseline="0" dirty="0" smtClean="0"/>
              <a:t>The coding gain of both tests are 1.89% and 2.38% bitrate saving. And the encoding times are 102% and 106%.</a:t>
            </a:r>
            <a:endParaRPr lang="zh-TW" altLang="en-US" dirty="0"/>
          </a:p>
        </p:txBody>
      </p:sp>
      <p:sp>
        <p:nvSpPr>
          <p:cNvPr id="4" name="投影片編號版面配置區 3"/>
          <p:cNvSpPr>
            <a:spLocks noGrp="1"/>
          </p:cNvSpPr>
          <p:nvPr>
            <p:ph type="sldNum" sz="quarter" idx="10"/>
          </p:nvPr>
        </p:nvSpPr>
        <p:spPr/>
        <p:txBody>
          <a:bodyPr/>
          <a:lstStyle/>
          <a:p>
            <a:fld id="{7C42E3BD-F710-46C0-9EC1-EBBF98408E58}" type="slidenum">
              <a:rPr lang="zh-TW" altLang="en-US" smtClean="0"/>
              <a:t>5</a:t>
            </a:fld>
            <a:endParaRPr lang="zh-TW" altLang="en-US"/>
          </a:p>
        </p:txBody>
      </p:sp>
    </p:spTree>
    <p:extLst>
      <p:ext uri="{BB962C8B-B14F-4D97-AF65-F5344CB8AC3E}">
        <p14:creationId xmlns:p14="http://schemas.microsoft.com/office/powerpoint/2010/main" val="349183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When compared to CE3-2.2,</a:t>
            </a:r>
            <a:r>
              <a:rPr lang="en-US" altLang="zh-TW" baseline="0" dirty="0" smtClean="0"/>
              <a:t> we can see 11% and 9% of encoding time reduction with 0.87% and 0.36% increase of bitrate</a:t>
            </a:r>
            <a:endParaRPr lang="zh-TW" altLang="en-US" dirty="0"/>
          </a:p>
        </p:txBody>
      </p:sp>
      <p:sp>
        <p:nvSpPr>
          <p:cNvPr id="4" name="投影片編號版面配置區 3"/>
          <p:cNvSpPr>
            <a:spLocks noGrp="1"/>
          </p:cNvSpPr>
          <p:nvPr>
            <p:ph type="sldNum" sz="quarter" idx="10"/>
          </p:nvPr>
        </p:nvSpPr>
        <p:spPr/>
        <p:txBody>
          <a:bodyPr/>
          <a:lstStyle/>
          <a:p>
            <a:fld id="{7C42E3BD-F710-46C0-9EC1-EBBF98408E58}" type="slidenum">
              <a:rPr lang="zh-TW" altLang="en-US" smtClean="0"/>
              <a:t>6</a:t>
            </a:fld>
            <a:endParaRPr lang="zh-TW" altLang="en-US"/>
          </a:p>
        </p:txBody>
      </p:sp>
    </p:spTree>
    <p:extLst>
      <p:ext uri="{BB962C8B-B14F-4D97-AF65-F5344CB8AC3E}">
        <p14:creationId xmlns:p14="http://schemas.microsoft.com/office/powerpoint/2010/main" val="2997808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When teste</a:t>
            </a:r>
            <a:r>
              <a:rPr lang="en-US" altLang="zh-TW" baseline="0" dirty="0" smtClean="0"/>
              <a:t>d on top of CE3-2.4a, encoding time of our first condition are 99% and 102% compared to </a:t>
            </a:r>
            <a:r>
              <a:rPr lang="en-US" altLang="zh-TW" dirty="0" smtClean="0"/>
              <a:t>VTM-7.0 with 6.93% and 7.35%</a:t>
            </a:r>
            <a:r>
              <a:rPr lang="en-US" altLang="zh-TW" baseline="0" dirty="0" smtClean="0"/>
              <a:t> bitrate saving</a:t>
            </a:r>
            <a:endParaRPr lang="zh-TW" altLang="en-US" dirty="0"/>
          </a:p>
        </p:txBody>
      </p:sp>
      <p:sp>
        <p:nvSpPr>
          <p:cNvPr id="4" name="投影片編號版面配置區 3"/>
          <p:cNvSpPr>
            <a:spLocks noGrp="1"/>
          </p:cNvSpPr>
          <p:nvPr>
            <p:ph type="sldNum" sz="quarter" idx="10"/>
          </p:nvPr>
        </p:nvSpPr>
        <p:spPr/>
        <p:txBody>
          <a:bodyPr/>
          <a:lstStyle/>
          <a:p>
            <a:fld id="{7C42E3BD-F710-46C0-9EC1-EBBF98408E58}" type="slidenum">
              <a:rPr lang="zh-TW" altLang="en-US" smtClean="0"/>
              <a:t>7</a:t>
            </a:fld>
            <a:endParaRPr lang="zh-TW" altLang="en-US"/>
          </a:p>
        </p:txBody>
      </p:sp>
    </p:spTree>
    <p:extLst>
      <p:ext uri="{BB962C8B-B14F-4D97-AF65-F5344CB8AC3E}">
        <p14:creationId xmlns:p14="http://schemas.microsoft.com/office/powerpoint/2010/main" val="928655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Compared to CE3-2.4a, encoding time reduction are 8% and 5% with</a:t>
            </a:r>
            <a:r>
              <a:rPr lang="en-US" altLang="zh-TW" baseline="0" dirty="0" smtClean="0"/>
              <a:t> 0.84% and 0.38% increasing of bitrate</a:t>
            </a:r>
            <a:endParaRPr lang="zh-TW" altLang="en-US" dirty="0"/>
          </a:p>
        </p:txBody>
      </p:sp>
      <p:sp>
        <p:nvSpPr>
          <p:cNvPr id="4" name="投影片編號版面配置區 3"/>
          <p:cNvSpPr>
            <a:spLocks noGrp="1"/>
          </p:cNvSpPr>
          <p:nvPr>
            <p:ph type="sldNum" sz="quarter" idx="10"/>
          </p:nvPr>
        </p:nvSpPr>
        <p:spPr/>
        <p:txBody>
          <a:bodyPr/>
          <a:lstStyle/>
          <a:p>
            <a:fld id="{7C42E3BD-F710-46C0-9EC1-EBBF98408E58}" type="slidenum">
              <a:rPr lang="zh-TW" altLang="en-US" smtClean="0"/>
              <a:t>8</a:t>
            </a:fld>
            <a:endParaRPr lang="zh-TW" altLang="en-US"/>
          </a:p>
        </p:txBody>
      </p:sp>
    </p:spTree>
    <p:extLst>
      <p:ext uri="{BB962C8B-B14F-4D97-AF65-F5344CB8AC3E}">
        <p14:creationId xmlns:p14="http://schemas.microsoft.com/office/powerpoint/2010/main" val="4239709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So as a summary considering a more balanced</a:t>
            </a:r>
            <a:r>
              <a:rPr lang="en-US" altLang="zh-TW" baseline="0" dirty="0" smtClean="0"/>
              <a:t> tradeoff. We suggest to adopt our second fast decision mode for </a:t>
            </a:r>
            <a:r>
              <a:rPr lang="en-US" altLang="zh-TW" baseline="0" dirty="0" err="1" smtClean="0"/>
              <a:t>chroma</a:t>
            </a:r>
            <a:r>
              <a:rPr lang="en-US" altLang="zh-TW" baseline="0" dirty="0" smtClean="0"/>
              <a:t> BDPCM</a:t>
            </a:r>
          </a:p>
          <a:p>
            <a:r>
              <a:rPr lang="en-US" altLang="zh-TW" baseline="0" dirty="0" smtClean="0"/>
              <a:t>Thanks </a:t>
            </a:r>
            <a:r>
              <a:rPr lang="en-US" altLang="zh-TW" baseline="0" dirty="0" err="1" smtClean="0"/>
              <a:t>mediatek</a:t>
            </a:r>
            <a:r>
              <a:rPr lang="en-US" altLang="zh-TW" baseline="0" dirty="0" smtClean="0"/>
              <a:t> for crosschecking.</a:t>
            </a:r>
            <a:endParaRPr lang="zh-TW" altLang="en-US" dirty="0"/>
          </a:p>
        </p:txBody>
      </p:sp>
      <p:sp>
        <p:nvSpPr>
          <p:cNvPr id="4" name="投影片編號版面配置區 3"/>
          <p:cNvSpPr>
            <a:spLocks noGrp="1"/>
          </p:cNvSpPr>
          <p:nvPr>
            <p:ph type="sldNum" sz="quarter" idx="10"/>
          </p:nvPr>
        </p:nvSpPr>
        <p:spPr/>
        <p:txBody>
          <a:bodyPr/>
          <a:lstStyle/>
          <a:p>
            <a:fld id="{7C42E3BD-F710-46C0-9EC1-EBBF98408E58}" type="slidenum">
              <a:rPr lang="zh-TW" altLang="en-US" smtClean="0"/>
              <a:t>9</a:t>
            </a:fld>
            <a:endParaRPr lang="zh-TW" altLang="en-US"/>
          </a:p>
        </p:txBody>
      </p:sp>
    </p:spTree>
    <p:extLst>
      <p:ext uri="{BB962C8B-B14F-4D97-AF65-F5344CB8AC3E}">
        <p14:creationId xmlns:p14="http://schemas.microsoft.com/office/powerpoint/2010/main" val="5911940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w="9525">
            <a:noFill/>
            <a:miter lim="800000"/>
            <a:headEnd/>
            <a:tailEnd/>
          </a:ln>
        </p:spPr>
      </p:pic>
      <p:pic>
        <p:nvPicPr>
          <p:cNvPr id="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85"/>
          <a:stretch/>
        </p:blipFill>
        <p:spPr bwMode="auto">
          <a:xfrm>
            <a:off x="3293532" y="0"/>
            <a:ext cx="8898467" cy="6858000"/>
          </a:xfrm>
          <a:prstGeom prst="rect">
            <a:avLst/>
          </a:prstGeom>
          <a:noFill/>
          <a:ln w="9525">
            <a:noFill/>
            <a:miter lim="800000"/>
            <a:headEnd/>
            <a:tailEnd/>
          </a:ln>
        </p:spPr>
      </p:pic>
      <p:pic>
        <p:nvPicPr>
          <p:cNvPr id="9" name="Picture 8" descr="itri_EL_C_W"/>
          <p:cNvPicPr>
            <a:picLocks noChangeAspect="1" noChangeArrowheads="1"/>
          </p:cNvPicPr>
          <p:nvPr/>
        </p:nvPicPr>
        <p:blipFill>
          <a:blip r:embed="rId3" cstate="print">
            <a:extLst>
              <a:ext uri="{28A0092B-C50C-407E-A947-70E740481C1C}">
                <a14:useLocalDpi xmlns:a14="http://schemas.microsoft.com/office/drawing/2010/main" val="0"/>
              </a:ext>
            </a:extLst>
          </a:blip>
          <a:srcRect l="39850"/>
          <a:stretch>
            <a:fillRect/>
          </a:stretch>
        </p:blipFill>
        <p:spPr bwMode="auto">
          <a:xfrm>
            <a:off x="668338" y="568325"/>
            <a:ext cx="1995487" cy="1047750"/>
          </a:xfrm>
          <a:prstGeom prst="rect">
            <a:avLst/>
          </a:prstGeom>
          <a:noFill/>
          <a:ln w="9525">
            <a:noFill/>
            <a:miter lim="800000"/>
            <a:headEnd/>
            <a:tailEnd/>
          </a:ln>
        </p:spPr>
      </p:pic>
      <p:sp>
        <p:nvSpPr>
          <p:cNvPr id="2" name="標題 1"/>
          <p:cNvSpPr>
            <a:spLocks noGrp="1"/>
          </p:cNvSpPr>
          <p:nvPr>
            <p:ph type="ctrTitle"/>
          </p:nvPr>
        </p:nvSpPr>
        <p:spPr>
          <a:xfrm>
            <a:off x="1524000" y="1616075"/>
            <a:ext cx="9144000" cy="1893888"/>
          </a:xfrm>
        </p:spPr>
        <p:txBody>
          <a:bodyPr anchor="ctr">
            <a:normAutofit/>
          </a:bodyPr>
          <a:lstStyle>
            <a:lvl1pPr algn="ctr">
              <a:defRPr sz="5400" b="1">
                <a:solidFill>
                  <a:schemeClr val="bg1"/>
                </a:solidFill>
                <a:latin typeface="+mn-lt"/>
                <a:ea typeface="標楷體" panose="03000509000000000000" pitchFamily="65" charset="-12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524000" y="3602038"/>
            <a:ext cx="9144000" cy="1655762"/>
          </a:xfrm>
        </p:spPr>
        <p:txBody>
          <a:bodyPr>
            <a:normAutofit/>
          </a:bodyPr>
          <a:lstStyle>
            <a:lvl1pPr marL="0" indent="0" algn="ctr">
              <a:buNone/>
              <a:defRPr sz="3200">
                <a:solidFill>
                  <a:schemeClr val="bg1"/>
                </a:solidFill>
                <a:latin typeface="+mn-lt"/>
                <a:ea typeface="標楷體" panose="03000509000000000000" pitchFamily="65"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smtClean="0"/>
              <a:t>按一下以編輯母片副標題樣式</a:t>
            </a:r>
            <a:endParaRPr lang="zh-TW" altLang="en-US" dirty="0"/>
          </a:p>
        </p:txBody>
      </p:sp>
      <p:sp>
        <p:nvSpPr>
          <p:cNvPr id="4" name="日期版面配置區 3"/>
          <p:cNvSpPr>
            <a:spLocks noGrp="1"/>
          </p:cNvSpPr>
          <p:nvPr>
            <p:ph type="dt" sz="half" idx="10"/>
          </p:nvPr>
        </p:nvSpPr>
        <p:spPr>
          <a:xfrm>
            <a:off x="838200" y="6356350"/>
            <a:ext cx="2743200" cy="365125"/>
          </a:xfrm>
          <a:prstGeom prst="rect">
            <a:avLst/>
          </a:prstGeom>
        </p:spPr>
        <p:txBody>
          <a:bodyPr/>
          <a:lstStyle/>
          <a:p>
            <a:fld id="{8D32C02D-5E36-4BF8-9796-8CA71D2B6D92}" type="datetimeFigureOut">
              <a:rPr lang="zh-TW" altLang="en-US" smtClean="0"/>
              <a:t>2020/1/9</a:t>
            </a:fld>
            <a:endParaRPr lang="zh-TW" altLang="en-US"/>
          </a:p>
        </p:txBody>
      </p:sp>
      <p:sp>
        <p:nvSpPr>
          <p:cNvPr id="5" name="頁尾版面配置區 4"/>
          <p:cNvSpPr>
            <a:spLocks noGrp="1"/>
          </p:cNvSpPr>
          <p:nvPr>
            <p:ph type="ftr" sz="quarter" idx="11"/>
          </p:nvPr>
        </p:nvSpPr>
        <p:spPr>
          <a:xfrm>
            <a:off x="4038600" y="6356350"/>
            <a:ext cx="4114800" cy="365125"/>
          </a:xfrm>
          <a:prstGeom prst="rect">
            <a:avLst/>
          </a:prstGeom>
        </p:spPr>
        <p:txBody>
          <a:bodyPr/>
          <a:lstStyle/>
          <a:p>
            <a:endParaRPr lang="zh-TW" altLang="en-US"/>
          </a:p>
        </p:txBody>
      </p:sp>
      <p:sp>
        <p:nvSpPr>
          <p:cNvPr id="6" name="投影片編號版面配置區 5"/>
          <p:cNvSpPr>
            <a:spLocks noGrp="1"/>
          </p:cNvSpPr>
          <p:nvPr>
            <p:ph type="sldNum" sz="quarter" idx="12"/>
          </p:nvPr>
        </p:nvSpPr>
        <p:spPr>
          <a:xfrm>
            <a:off x="8610600" y="6356350"/>
            <a:ext cx="2743200" cy="365125"/>
          </a:xfrm>
          <a:prstGeom prst="rect">
            <a:avLst/>
          </a:prstGeom>
        </p:spPr>
        <p:txBody>
          <a:bodyPr/>
          <a:lstStyle/>
          <a:p>
            <a:fld id="{51B40799-108A-4680-8F77-E60585578189}" type="slidenum">
              <a:rPr lang="zh-TW" altLang="en-US" smtClean="0"/>
              <a:t>‹#›</a:t>
            </a:fld>
            <a:endParaRPr lang="zh-TW" altLang="en-US"/>
          </a:p>
        </p:txBody>
      </p:sp>
    </p:spTree>
    <p:extLst>
      <p:ext uri="{BB962C8B-B14F-4D97-AF65-F5344CB8AC3E}">
        <p14:creationId xmlns:p14="http://schemas.microsoft.com/office/powerpoint/2010/main" val="943321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664952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3729938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490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Picture 2" descr="itri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2405" y="1332977"/>
            <a:ext cx="5795962" cy="401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9717" y="4589204"/>
            <a:ext cx="4105275" cy="881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74044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9" descr="itri_EL_C"/>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4302" y="107950"/>
            <a:ext cx="2479675" cy="573088"/>
          </a:xfrm>
          <a:prstGeom prst="rect">
            <a:avLst/>
          </a:prstGeom>
          <a:noFill/>
          <a:ln w="9525">
            <a:noFill/>
            <a:miter lim="800000"/>
            <a:headEnd/>
            <a:tailEnd/>
          </a:ln>
        </p:spPr>
      </p:pic>
      <p:sp>
        <p:nvSpPr>
          <p:cNvPr id="2" name="標題版面配置區 1"/>
          <p:cNvSpPr>
            <a:spLocks noGrp="1"/>
          </p:cNvSpPr>
          <p:nvPr>
            <p:ph type="title"/>
          </p:nvPr>
        </p:nvSpPr>
        <p:spPr>
          <a:xfrm>
            <a:off x="2125132" y="1"/>
            <a:ext cx="8527157" cy="905932"/>
          </a:xfrm>
          <a:prstGeom prst="rect">
            <a:avLst/>
          </a:prstGeom>
        </p:spPr>
        <p:txBody>
          <a:bodyPr vert="horz" lIns="91440" tIns="45720" rIns="91440" bIns="45720" rtlCol="0" anchor="ctr">
            <a:normAutofit/>
          </a:bodyPr>
          <a:lstStyle/>
          <a:p>
            <a:r>
              <a:rPr lang="zh-TW" altLang="en-US" dirty="0" smtClean="0"/>
              <a:t>按一下以編輯母片標題樣式</a:t>
            </a:r>
            <a:endParaRPr lang="zh-TW" altLang="en-US" dirty="0"/>
          </a:p>
        </p:txBody>
      </p:sp>
      <p:sp>
        <p:nvSpPr>
          <p:cNvPr id="3" name="文字版面配置區 2"/>
          <p:cNvSpPr>
            <a:spLocks noGrp="1"/>
          </p:cNvSpPr>
          <p:nvPr>
            <p:ph type="body" idx="1"/>
          </p:nvPr>
        </p:nvSpPr>
        <p:spPr>
          <a:xfrm>
            <a:off x="557839" y="991153"/>
            <a:ext cx="11421533" cy="5049309"/>
          </a:xfrm>
          <a:prstGeom prst="rect">
            <a:avLst/>
          </a:prstGeom>
        </p:spPr>
        <p:txBody>
          <a:bodyPr vert="horz" lIns="91440" tIns="45720" rIns="91440" bIns="45720" rtlCol="0">
            <a:normAutofit/>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10" name="Rectangle 2"/>
          <p:cNvSpPr>
            <a:spLocks noChangeArrowheads="1"/>
          </p:cNvSpPr>
          <p:nvPr/>
        </p:nvSpPr>
        <p:spPr bwMode="auto">
          <a:xfrm>
            <a:off x="0" y="6618288"/>
            <a:ext cx="12192000" cy="239712"/>
          </a:xfrm>
          <a:prstGeom prst="rect">
            <a:avLst/>
          </a:prstGeom>
          <a:solidFill>
            <a:srgbClr val="009FE2"/>
          </a:solidFill>
          <a:ln>
            <a:noFill/>
          </a:ln>
          <a:effectLst/>
          <a:extLst/>
        </p:spPr>
        <p:txBody>
          <a:bodyPr wrap="none" anchor="ctr"/>
          <a:lstStyle/>
          <a:p>
            <a:pPr algn="ctr" fontAlgn="base">
              <a:spcBef>
                <a:spcPct val="0"/>
              </a:spcBef>
              <a:spcAft>
                <a:spcPct val="0"/>
              </a:spcAft>
              <a:defRPr/>
            </a:pPr>
            <a:endParaRPr kumimoji="1" lang="zh-TW" altLang="en-US">
              <a:solidFill>
                <a:prstClr val="black"/>
              </a:solidFill>
            </a:endParaRPr>
          </a:p>
        </p:txBody>
      </p:sp>
      <p:sp>
        <p:nvSpPr>
          <p:cNvPr id="12" name="Rectangle 7"/>
          <p:cNvSpPr txBox="1">
            <a:spLocks noChangeArrowheads="1"/>
          </p:cNvSpPr>
          <p:nvPr/>
        </p:nvSpPr>
        <p:spPr bwMode="auto">
          <a:xfrm>
            <a:off x="11563350" y="6627019"/>
            <a:ext cx="571500" cy="238125"/>
          </a:xfrm>
          <a:prstGeom prst="rect">
            <a:avLst/>
          </a:prstGeom>
          <a:noFill/>
          <a:ln>
            <a:noFill/>
          </a:ln>
          <a:effectLst/>
          <a:extLst/>
        </p:spPr>
        <p:txBody>
          <a:bodyPr vert="horz" wrap="square" lIns="91440" tIns="45720" rIns="91440" bIns="45720" numCol="1" anchor="ctr" anchorCtr="0" compatLnSpc="1">
            <a:prstTxWarp prst="textNoShape">
              <a:avLst/>
            </a:prstTxWarp>
          </a:bodyPr>
          <a:lstStyle>
            <a:defPPr>
              <a:defRPr lang="zh-TW"/>
            </a:defPPr>
            <a:lvl1pPr marL="0" algn="r" defTabSz="914400" rtl="0" eaLnBrk="1" fontAlgn="ctr" latinLnBrk="0" hangingPunct="1">
              <a:defRPr sz="1200" kern="1200">
                <a:solidFill>
                  <a:schemeClr val="bg1"/>
                </a:solidFill>
                <a:latin typeface="Calibri" pitchFamily="34" charset="0"/>
                <a:ea typeface="微軟正黑體" pitchFamily="34" charset="-120"/>
                <a:cs typeface="Calibri"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EFE7E31-C4F7-4FA8-AB81-0558E2DC10BB}" type="slidenum">
              <a:rPr lang="zh-TW" altLang="en-US" smtClean="0"/>
              <a:pPr/>
              <a:t>‹#›</a:t>
            </a:fld>
            <a:endParaRPr lang="zh-TW" altLang="en-US"/>
          </a:p>
        </p:txBody>
      </p:sp>
      <p:sp>
        <p:nvSpPr>
          <p:cNvPr id="13" name="Text Box 8"/>
          <p:cNvSpPr txBox="1">
            <a:spLocks noChangeArrowheads="1"/>
          </p:cNvSpPr>
          <p:nvPr/>
        </p:nvSpPr>
        <p:spPr bwMode="auto">
          <a:xfrm>
            <a:off x="-28575" y="6611938"/>
            <a:ext cx="3228975" cy="260350"/>
          </a:xfrm>
          <a:prstGeom prst="rect">
            <a:avLst/>
          </a:prstGeom>
          <a:noFill/>
          <a:ln>
            <a:noFill/>
          </a:ln>
          <a:effectLst/>
          <a:extLst/>
        </p:spPr>
        <p:txBody>
          <a:bodyPr>
            <a:spAutoFit/>
          </a:bodyPr>
          <a:lstStyle>
            <a:lvl1pPr eaLnBrk="0" hangingPunct="0">
              <a:defRPr kumimoji="1">
                <a:solidFill>
                  <a:schemeClr val="tx1"/>
                </a:solidFill>
                <a:latin typeface="Arial" charset="0"/>
                <a:ea typeface="標楷體" pitchFamily="65" charset="-120"/>
              </a:defRPr>
            </a:lvl1pPr>
            <a:lvl2pPr marL="742950" indent="-285750" eaLnBrk="0" hangingPunct="0">
              <a:defRPr kumimoji="1">
                <a:solidFill>
                  <a:schemeClr val="tx1"/>
                </a:solidFill>
                <a:latin typeface="Arial" charset="0"/>
                <a:ea typeface="標楷體" pitchFamily="65" charset="-120"/>
              </a:defRPr>
            </a:lvl2pPr>
            <a:lvl3pPr marL="1143000" indent="-228600" eaLnBrk="0" hangingPunct="0">
              <a:defRPr kumimoji="1">
                <a:solidFill>
                  <a:schemeClr val="tx1"/>
                </a:solidFill>
                <a:latin typeface="Arial" charset="0"/>
                <a:ea typeface="標楷體" pitchFamily="65" charset="-120"/>
              </a:defRPr>
            </a:lvl3pPr>
            <a:lvl4pPr marL="1600200" indent="-228600" eaLnBrk="0" hangingPunct="0">
              <a:defRPr kumimoji="1">
                <a:solidFill>
                  <a:schemeClr val="tx1"/>
                </a:solidFill>
                <a:latin typeface="Arial" charset="0"/>
                <a:ea typeface="標楷體" pitchFamily="65" charset="-120"/>
              </a:defRPr>
            </a:lvl4pPr>
            <a:lvl5pPr marL="2057400" indent="-228600" eaLnBrk="0" hangingPunct="0">
              <a:defRPr kumimoji="1">
                <a:solidFill>
                  <a:schemeClr val="tx1"/>
                </a:solidFill>
                <a:latin typeface="Arial" charset="0"/>
                <a:ea typeface="標楷體" pitchFamily="65" charset="-120"/>
              </a:defRPr>
            </a:lvl5pPr>
            <a:lvl6pPr marL="2514600" indent="-228600" algn="ctr" eaLnBrk="0" fontAlgn="base" hangingPunct="0">
              <a:spcBef>
                <a:spcPct val="0"/>
              </a:spcBef>
              <a:spcAft>
                <a:spcPct val="0"/>
              </a:spcAft>
              <a:defRPr kumimoji="1">
                <a:solidFill>
                  <a:schemeClr val="tx1"/>
                </a:solidFill>
                <a:latin typeface="Arial" charset="0"/>
                <a:ea typeface="標楷體" pitchFamily="65" charset="-120"/>
              </a:defRPr>
            </a:lvl6pPr>
            <a:lvl7pPr marL="2971800" indent="-228600" algn="ctr" eaLnBrk="0" fontAlgn="base" hangingPunct="0">
              <a:spcBef>
                <a:spcPct val="0"/>
              </a:spcBef>
              <a:spcAft>
                <a:spcPct val="0"/>
              </a:spcAft>
              <a:defRPr kumimoji="1">
                <a:solidFill>
                  <a:schemeClr val="tx1"/>
                </a:solidFill>
                <a:latin typeface="Arial" charset="0"/>
                <a:ea typeface="標楷體" pitchFamily="65" charset="-120"/>
              </a:defRPr>
            </a:lvl7pPr>
            <a:lvl8pPr marL="3429000" indent="-228600" algn="ctr" eaLnBrk="0" fontAlgn="base" hangingPunct="0">
              <a:spcBef>
                <a:spcPct val="0"/>
              </a:spcBef>
              <a:spcAft>
                <a:spcPct val="0"/>
              </a:spcAft>
              <a:defRPr kumimoji="1">
                <a:solidFill>
                  <a:schemeClr val="tx1"/>
                </a:solidFill>
                <a:latin typeface="Arial" charset="0"/>
                <a:ea typeface="標楷體" pitchFamily="65" charset="-120"/>
              </a:defRPr>
            </a:lvl8pPr>
            <a:lvl9pPr marL="3886200" indent="-228600" algn="ctr" eaLnBrk="0" fontAlgn="base" hangingPunct="0">
              <a:spcBef>
                <a:spcPct val="0"/>
              </a:spcBef>
              <a:spcAft>
                <a:spcPct val="0"/>
              </a:spcAft>
              <a:defRPr kumimoji="1">
                <a:solidFill>
                  <a:schemeClr val="tx1"/>
                </a:solidFill>
                <a:latin typeface="Arial" charset="0"/>
                <a:ea typeface="標楷體" pitchFamily="65" charset="-120"/>
              </a:defRPr>
            </a:lvl9pPr>
          </a:lstStyle>
          <a:p>
            <a:pPr eaLnBrk="1" fontAlgn="base" hangingPunct="1">
              <a:spcBef>
                <a:spcPct val="0"/>
              </a:spcBef>
              <a:spcAft>
                <a:spcPct val="0"/>
              </a:spcAft>
              <a:defRPr/>
            </a:pPr>
            <a:r>
              <a:rPr lang="en-US" altLang="zh-TW" sz="1100" dirty="0" smtClean="0">
                <a:solidFill>
                  <a:prstClr val="white"/>
                </a:solidFill>
                <a:latin typeface="Maiandra GD" pitchFamily="34" charset="0"/>
                <a:ea typeface="微軟正黑體" pitchFamily="34" charset="-120"/>
              </a:rPr>
              <a:t>Copyright 2020 ITRI</a:t>
            </a:r>
            <a:r>
              <a:rPr lang="zh-TW" altLang="en-US" sz="1100" dirty="0" smtClean="0">
                <a:solidFill>
                  <a:prstClr val="white"/>
                </a:solidFill>
                <a:latin typeface="Maiandra GD" pitchFamily="34" charset="0"/>
                <a:ea typeface="微軟正黑體" pitchFamily="34" charset="-120"/>
              </a:rPr>
              <a:t>                                    </a:t>
            </a:r>
            <a:endParaRPr lang="en-US" altLang="zh-TW" sz="1100" dirty="0">
              <a:solidFill>
                <a:prstClr val="white"/>
              </a:solidFill>
              <a:latin typeface="Maiandra GD" pitchFamily="34" charset="0"/>
              <a:ea typeface="微軟正黑體" pitchFamily="34" charset="-120"/>
            </a:endParaRPr>
          </a:p>
        </p:txBody>
      </p:sp>
    </p:spTree>
    <p:extLst>
      <p:ext uri="{BB962C8B-B14F-4D97-AF65-F5344CB8AC3E}">
        <p14:creationId xmlns:p14="http://schemas.microsoft.com/office/powerpoint/2010/main" val="3519412230"/>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Lst>
  <p:txStyles>
    <p:titleStyle>
      <a:lvl1pPr algn="ctr" defTabSz="914400" rtl="0" eaLnBrk="1" latinLnBrk="0" hangingPunct="1">
        <a:lnSpc>
          <a:spcPct val="90000"/>
        </a:lnSpc>
        <a:spcBef>
          <a:spcPct val="0"/>
        </a:spcBef>
        <a:buNone/>
        <a:defRPr sz="3600" kern="1200">
          <a:solidFill>
            <a:schemeClr val="tx1"/>
          </a:solidFill>
          <a:latin typeface="+mn-lt"/>
          <a:ea typeface="標楷體" panose="03000509000000000000" pitchFamily="65"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標楷體" panose="03000509000000000000" pitchFamily="65" charset="-120"/>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400" kern="1200">
          <a:solidFill>
            <a:schemeClr val="tx1"/>
          </a:solidFill>
          <a:latin typeface="+mn-lt"/>
          <a:ea typeface="標楷體" panose="03000509000000000000" pitchFamily="65" charset="-120"/>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mn-lt"/>
          <a:ea typeface="標楷體" panose="03000509000000000000" pitchFamily="65" charset="-120"/>
          <a:cs typeface="+mn-cs"/>
        </a:defRPr>
      </a:lvl3pPr>
      <a:lvl4pPr marL="1600200" indent="-228600" algn="l" defTabSz="914400" rtl="0" eaLnBrk="1" latinLnBrk="0" hangingPunct="1">
        <a:lnSpc>
          <a:spcPct val="90000"/>
        </a:lnSpc>
        <a:spcBef>
          <a:spcPts val="500"/>
        </a:spcBef>
        <a:buFont typeface="Wingdings" panose="05000000000000000000" pitchFamily="2" charset="2"/>
        <a:buChar char="ü"/>
        <a:defRPr sz="1800" kern="1200">
          <a:solidFill>
            <a:schemeClr val="tx1"/>
          </a:solidFill>
          <a:latin typeface="+mn-lt"/>
          <a:ea typeface="標楷體" panose="03000509000000000000" pitchFamily="65" charset="-120"/>
          <a:cs typeface="+mn-cs"/>
        </a:defRPr>
      </a:lvl4pPr>
      <a:lvl5pPr marL="2057400" indent="-228600" algn="l" defTabSz="914400" rtl="0" eaLnBrk="1" latinLnBrk="0" hangingPunct="1">
        <a:lnSpc>
          <a:spcPct val="90000"/>
        </a:lnSpc>
        <a:spcBef>
          <a:spcPts val="500"/>
        </a:spcBef>
        <a:buFont typeface="Wingdings" panose="05000000000000000000" pitchFamily="2" charset="2"/>
        <a:buChar char="p"/>
        <a:defRPr sz="1800" kern="1200">
          <a:solidFill>
            <a:schemeClr val="tx1"/>
          </a:solidFill>
          <a:latin typeface="+mn-lt"/>
          <a:ea typeface="標楷體" panose="03000509000000000000" pitchFamily="65"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ctrTitle"/>
          </p:nvPr>
        </p:nvSpPr>
        <p:spPr>
          <a:xfrm>
            <a:off x="1168400" y="1290320"/>
            <a:ext cx="10007600" cy="2219643"/>
          </a:xfrm>
        </p:spPr>
        <p:txBody>
          <a:bodyPr>
            <a:noAutofit/>
          </a:bodyPr>
          <a:lstStyle/>
          <a:p>
            <a:r>
              <a:rPr lang="en-CA" altLang="zh-TW" sz="4800" dirty="0" smtClean="0"/>
              <a:t>JVET-Q0323</a:t>
            </a:r>
            <a:br>
              <a:rPr lang="en-CA" altLang="zh-TW" sz="4800" dirty="0" smtClean="0"/>
            </a:br>
            <a:r>
              <a:rPr lang="fr-FR" altLang="zh-TW" sz="4800" dirty="0"/>
              <a:t>Non-CE3: Encoder optimization for chroma BDPCM</a:t>
            </a:r>
            <a:endParaRPr lang="zh-TW" altLang="en-US" sz="4800" dirty="0"/>
          </a:p>
        </p:txBody>
      </p:sp>
      <p:sp>
        <p:nvSpPr>
          <p:cNvPr id="5" name="副標題 4"/>
          <p:cNvSpPr>
            <a:spLocks noGrp="1"/>
          </p:cNvSpPr>
          <p:nvPr>
            <p:ph type="subTitle" idx="1"/>
          </p:nvPr>
        </p:nvSpPr>
        <p:spPr>
          <a:xfrm>
            <a:off x="1168400" y="3982720"/>
            <a:ext cx="10647680" cy="2052320"/>
          </a:xfrm>
        </p:spPr>
        <p:txBody>
          <a:bodyPr>
            <a:normAutofit/>
          </a:bodyPr>
          <a:lstStyle/>
          <a:p>
            <a:r>
              <a:rPr lang="en-CA" altLang="zh-TW" sz="2800" dirty="0" smtClean="0"/>
              <a:t>Chi-Chang Kuo, </a:t>
            </a:r>
            <a:r>
              <a:rPr lang="en-CA" altLang="zh-TW" sz="2800" b="1" u="sng" dirty="0"/>
              <a:t>Sheng-Po </a:t>
            </a:r>
            <a:r>
              <a:rPr lang="en-CA" altLang="zh-TW" sz="2800" b="1" u="sng" dirty="0" smtClean="0"/>
              <a:t>Wang</a:t>
            </a:r>
            <a:r>
              <a:rPr lang="en-CA" altLang="zh-TW" sz="2800" dirty="0" smtClean="0"/>
              <a:t>, Ching-Chieh Lin, Chun-Lung Lin </a:t>
            </a:r>
          </a:p>
          <a:p>
            <a:r>
              <a:rPr lang="en-US" altLang="zh-TW" sz="2800" b="1" dirty="0" smtClean="0"/>
              <a:t>January 2020, </a:t>
            </a:r>
            <a:r>
              <a:rPr lang="en-US" altLang="zh-TW" sz="2800" b="1" dirty="0"/>
              <a:t>Brussels, BE</a:t>
            </a:r>
            <a:endParaRPr lang="zh-TW" altLang="en-US" sz="2800" dirty="0"/>
          </a:p>
        </p:txBody>
      </p:sp>
    </p:spTree>
    <p:extLst>
      <p:ext uri="{BB962C8B-B14F-4D97-AF65-F5344CB8AC3E}">
        <p14:creationId xmlns:p14="http://schemas.microsoft.com/office/powerpoint/2010/main" val="22264178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88183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CA" altLang="zh-TW" dirty="0"/>
              <a:t>Proposed Methods</a:t>
            </a:r>
            <a:endParaRPr lang="zh-TW" altLang="en-US" dirty="0"/>
          </a:p>
        </p:txBody>
      </p:sp>
      <p:sp>
        <p:nvSpPr>
          <p:cNvPr id="3" name="內容版面配置區 2"/>
          <p:cNvSpPr>
            <a:spLocks noGrp="1"/>
          </p:cNvSpPr>
          <p:nvPr>
            <p:ph idx="1"/>
          </p:nvPr>
        </p:nvSpPr>
        <p:spPr>
          <a:xfrm>
            <a:off x="336420" y="974584"/>
            <a:ext cx="11396544" cy="5487948"/>
          </a:xfrm>
        </p:spPr>
        <p:txBody>
          <a:bodyPr>
            <a:normAutofit/>
          </a:bodyPr>
          <a:lstStyle/>
          <a:p>
            <a:pPr>
              <a:lnSpc>
                <a:spcPct val="110000"/>
              </a:lnSpc>
              <a:spcBef>
                <a:spcPts val="600"/>
              </a:spcBef>
            </a:pPr>
            <a:r>
              <a:rPr lang="en-US" altLang="zh-TW" dirty="0"/>
              <a:t>Variables for the </a:t>
            </a:r>
            <a:r>
              <a:rPr lang="en-US" altLang="zh-TW" dirty="0" smtClean="0"/>
              <a:t>proposed process:</a:t>
            </a:r>
            <a:endParaRPr lang="en-US" altLang="zh-TW" dirty="0"/>
          </a:p>
          <a:p>
            <a:pPr lvl="1">
              <a:lnSpc>
                <a:spcPct val="110000"/>
              </a:lnSpc>
              <a:spcBef>
                <a:spcPts val="600"/>
              </a:spcBef>
            </a:pPr>
            <a:r>
              <a:rPr lang="en-US" altLang="zh-TW" dirty="0" smtClean="0"/>
              <a:t>luma </a:t>
            </a:r>
            <a:r>
              <a:rPr lang="en-US" altLang="zh-TW" dirty="0"/>
              <a:t>location ( x0, y0 </a:t>
            </a:r>
            <a:r>
              <a:rPr lang="en-US" altLang="zh-TW" dirty="0" smtClean="0"/>
              <a:t>): top-left </a:t>
            </a:r>
            <a:r>
              <a:rPr lang="en-US" altLang="zh-TW" dirty="0"/>
              <a:t>sample of the current chroma coding block relative to the top left luma sample of the current </a:t>
            </a:r>
            <a:r>
              <a:rPr lang="en-US" altLang="zh-TW" dirty="0" smtClean="0"/>
              <a:t>picture</a:t>
            </a:r>
          </a:p>
          <a:p>
            <a:pPr lvl="1">
              <a:lnSpc>
                <a:spcPct val="110000"/>
              </a:lnSpc>
              <a:spcBef>
                <a:spcPts val="600"/>
              </a:spcBef>
            </a:pPr>
            <a:r>
              <a:rPr lang="en-US" altLang="zh-TW" dirty="0" err="1" smtClean="0"/>
              <a:t>cbWidth</a:t>
            </a:r>
            <a:r>
              <a:rPr lang="en-US" altLang="zh-TW" dirty="0" smtClean="0"/>
              <a:t>, </a:t>
            </a:r>
            <a:r>
              <a:rPr lang="en-US" altLang="zh-TW" dirty="0" err="1" smtClean="0"/>
              <a:t>cbHeight</a:t>
            </a:r>
            <a:r>
              <a:rPr lang="en-US" altLang="zh-TW" dirty="0" smtClean="0"/>
              <a:t>: width and height </a:t>
            </a:r>
            <a:r>
              <a:rPr lang="en-US" altLang="zh-TW" dirty="0"/>
              <a:t>of the current coding block in luma </a:t>
            </a:r>
            <a:r>
              <a:rPr lang="en-US" altLang="zh-TW" dirty="0" smtClean="0"/>
              <a:t>samples</a:t>
            </a:r>
          </a:p>
          <a:p>
            <a:pPr lvl="1">
              <a:lnSpc>
                <a:spcPct val="110000"/>
              </a:lnSpc>
              <a:spcBef>
                <a:spcPts val="600"/>
              </a:spcBef>
            </a:pPr>
            <a:r>
              <a:rPr lang="en-US" altLang="zh-TW" dirty="0" smtClean="0"/>
              <a:t>luma </a:t>
            </a:r>
            <a:r>
              <a:rPr lang="en-US" altLang="zh-TW" dirty="0"/>
              <a:t>location ( </a:t>
            </a:r>
            <a:r>
              <a:rPr lang="en-US" altLang="zh-TW" dirty="0" err="1"/>
              <a:t>xRef</a:t>
            </a:r>
            <a:r>
              <a:rPr lang="en-US" altLang="zh-TW" dirty="0"/>
              <a:t>, </a:t>
            </a:r>
            <a:r>
              <a:rPr lang="en-US" altLang="zh-TW" dirty="0" err="1"/>
              <a:t>yRef</a:t>
            </a:r>
            <a:r>
              <a:rPr lang="en-US" altLang="zh-TW" dirty="0"/>
              <a:t> </a:t>
            </a:r>
            <a:r>
              <a:rPr lang="en-US" altLang="zh-TW" dirty="0" smtClean="0"/>
              <a:t>): reference </a:t>
            </a:r>
            <a:r>
              <a:rPr lang="en-US" altLang="zh-TW" dirty="0"/>
              <a:t>position and it is set equal to ( x0 + </a:t>
            </a:r>
            <a:r>
              <a:rPr lang="en-US" altLang="zh-TW" dirty="0" err="1"/>
              <a:t>cbWidth</a:t>
            </a:r>
            <a:r>
              <a:rPr lang="en-US" altLang="zh-TW" dirty="0"/>
              <a:t> / 2, y0 + </a:t>
            </a:r>
            <a:r>
              <a:rPr lang="en-US" altLang="zh-TW" dirty="0" err="1"/>
              <a:t>cbHeight</a:t>
            </a:r>
            <a:r>
              <a:rPr lang="en-US" altLang="zh-TW" dirty="0"/>
              <a:t> / 2 </a:t>
            </a:r>
            <a:r>
              <a:rPr lang="en-US" altLang="zh-TW" dirty="0" smtClean="0"/>
              <a:t>)</a:t>
            </a:r>
          </a:p>
          <a:p>
            <a:pPr lvl="1">
              <a:lnSpc>
                <a:spcPct val="110000"/>
              </a:lnSpc>
              <a:spcBef>
                <a:spcPts val="600"/>
              </a:spcBef>
            </a:pPr>
            <a:r>
              <a:rPr lang="en-US" altLang="zh-TW" dirty="0" err="1" smtClean="0"/>
              <a:t>lumaBdpcmFlag</a:t>
            </a:r>
            <a:r>
              <a:rPr lang="en-US" altLang="zh-TW" dirty="0" smtClean="0"/>
              <a:t>, </a:t>
            </a:r>
            <a:r>
              <a:rPr lang="en-US" altLang="zh-TW" dirty="0" err="1" smtClean="0"/>
              <a:t>lumaBdpcmDirFlag</a:t>
            </a:r>
            <a:r>
              <a:rPr lang="en-US" altLang="zh-TW" dirty="0" smtClean="0"/>
              <a:t>:  equal </a:t>
            </a:r>
            <a:r>
              <a:rPr lang="en-US" altLang="zh-TW" dirty="0"/>
              <a:t>to the syntax elements </a:t>
            </a:r>
            <a:r>
              <a:rPr lang="en-US" altLang="zh-TW" dirty="0" err="1"/>
              <a:t>intra_bdpcm_luma_flag</a:t>
            </a:r>
            <a:r>
              <a:rPr lang="en-US" altLang="zh-TW" dirty="0"/>
              <a:t>[ </a:t>
            </a:r>
            <a:r>
              <a:rPr lang="en-US" altLang="zh-TW" dirty="0" err="1"/>
              <a:t>xRef</a:t>
            </a:r>
            <a:r>
              <a:rPr lang="en-US" altLang="zh-TW" dirty="0"/>
              <a:t> ][ </a:t>
            </a:r>
            <a:r>
              <a:rPr lang="en-US" altLang="zh-TW" dirty="0" err="1"/>
              <a:t>yRef</a:t>
            </a:r>
            <a:r>
              <a:rPr lang="en-US" altLang="zh-TW" dirty="0"/>
              <a:t> </a:t>
            </a:r>
            <a:r>
              <a:rPr lang="en-US" altLang="zh-TW" dirty="0" smtClean="0"/>
              <a:t>], </a:t>
            </a:r>
            <a:r>
              <a:rPr lang="en-US" altLang="zh-TW" dirty="0" err="1" smtClean="0"/>
              <a:t>intra_bdpcm_luma_dir_flag</a:t>
            </a:r>
            <a:r>
              <a:rPr lang="en-US" altLang="zh-TW" dirty="0"/>
              <a:t>[ </a:t>
            </a:r>
            <a:r>
              <a:rPr lang="en-US" altLang="zh-TW" dirty="0" err="1"/>
              <a:t>xRef</a:t>
            </a:r>
            <a:r>
              <a:rPr lang="en-US" altLang="zh-TW" dirty="0"/>
              <a:t> ][ </a:t>
            </a:r>
            <a:r>
              <a:rPr lang="en-US" altLang="zh-TW" dirty="0" err="1"/>
              <a:t>yRef</a:t>
            </a:r>
            <a:r>
              <a:rPr lang="en-US" altLang="zh-TW" dirty="0"/>
              <a:t> </a:t>
            </a:r>
            <a:r>
              <a:rPr lang="en-US" altLang="zh-TW" dirty="0" smtClean="0"/>
              <a:t>]</a:t>
            </a:r>
          </a:p>
          <a:p>
            <a:pPr lvl="1">
              <a:lnSpc>
                <a:spcPct val="110000"/>
              </a:lnSpc>
              <a:spcBef>
                <a:spcPts val="600"/>
              </a:spcBef>
            </a:pPr>
            <a:r>
              <a:rPr lang="en-US" altLang="zh-TW" dirty="0" smtClean="0"/>
              <a:t>fastChromaBdpcm </a:t>
            </a:r>
            <a:r>
              <a:rPr lang="en-US" altLang="zh-TW" dirty="0"/>
              <a:t>equal to 1 specifies that the proposed fast BDPCM mode decision is applied to the current chroma coding </a:t>
            </a:r>
            <a:r>
              <a:rPr lang="en-US" altLang="zh-TW" dirty="0" smtClean="0"/>
              <a:t>block</a:t>
            </a:r>
            <a:endParaRPr lang="en-US" altLang="zh-TW" dirty="0"/>
          </a:p>
        </p:txBody>
      </p:sp>
    </p:spTree>
    <p:extLst>
      <p:ext uri="{BB962C8B-B14F-4D97-AF65-F5344CB8AC3E}">
        <p14:creationId xmlns:p14="http://schemas.microsoft.com/office/powerpoint/2010/main" val="16741122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CA" altLang="zh-TW" dirty="0"/>
              <a:t>Proposed Methods</a:t>
            </a:r>
            <a:endParaRPr lang="zh-TW" altLang="en-US" dirty="0"/>
          </a:p>
        </p:txBody>
      </p:sp>
      <p:sp>
        <p:nvSpPr>
          <p:cNvPr id="3" name="內容版面配置區 2"/>
          <p:cNvSpPr>
            <a:spLocks noGrp="1"/>
          </p:cNvSpPr>
          <p:nvPr>
            <p:ph idx="1"/>
          </p:nvPr>
        </p:nvSpPr>
        <p:spPr>
          <a:xfrm>
            <a:off x="677943" y="829725"/>
            <a:ext cx="10401735" cy="5487948"/>
          </a:xfrm>
        </p:spPr>
        <p:txBody>
          <a:bodyPr>
            <a:normAutofit fontScale="92500" lnSpcReduction="20000"/>
          </a:bodyPr>
          <a:lstStyle/>
          <a:p>
            <a:pPr>
              <a:lnSpc>
                <a:spcPct val="110000"/>
              </a:lnSpc>
              <a:spcBef>
                <a:spcPts val="600"/>
              </a:spcBef>
            </a:pPr>
            <a:r>
              <a:rPr lang="en-CA" altLang="zh-TW" dirty="0" smtClean="0"/>
              <a:t>This </a:t>
            </a:r>
            <a:r>
              <a:rPr lang="en-CA" altLang="zh-TW" dirty="0"/>
              <a:t>contribution proposes a fast mode decision method for chroma BDPCM by </a:t>
            </a:r>
            <a:r>
              <a:rPr lang="en-US" altLang="zh-TW" dirty="0"/>
              <a:t>inferring the coding mode selection of luma BDPCM to reduce t</a:t>
            </a:r>
            <a:r>
              <a:rPr lang="en-CA" altLang="zh-TW" dirty="0"/>
              <a:t>he number of SATD calculations and full RD searches for chroma BDPCM and reduce the encoding </a:t>
            </a:r>
            <a:r>
              <a:rPr lang="en-CA" altLang="zh-TW" dirty="0" smtClean="0"/>
              <a:t>time</a:t>
            </a:r>
          </a:p>
          <a:p>
            <a:pPr>
              <a:lnSpc>
                <a:spcPct val="110000"/>
              </a:lnSpc>
              <a:spcBef>
                <a:spcPts val="600"/>
              </a:spcBef>
            </a:pPr>
            <a:r>
              <a:rPr lang="en-US" altLang="zh-TW" dirty="0"/>
              <a:t>The function </a:t>
            </a:r>
            <a:r>
              <a:rPr lang="en-US" altLang="zh-TW" dirty="0" err="1"/>
              <a:t>estIntraPredChromaQT</a:t>
            </a:r>
            <a:r>
              <a:rPr lang="en-US" altLang="zh-TW" dirty="0"/>
              <a:t>( ) of encoder source code is modified by the proposed process. When variable fastChromaBdpcm is equal to 1, the following applies</a:t>
            </a:r>
            <a:r>
              <a:rPr lang="en-US" altLang="zh-TW" dirty="0" smtClean="0"/>
              <a:t>:</a:t>
            </a:r>
          </a:p>
          <a:p>
            <a:pPr lvl="1">
              <a:lnSpc>
                <a:spcPct val="110000"/>
              </a:lnSpc>
              <a:spcBef>
                <a:spcPts val="600"/>
              </a:spcBef>
            </a:pPr>
            <a:r>
              <a:rPr lang="en-CA" altLang="zh-TW" dirty="0"/>
              <a:t>skip SATD based fast search in the first </a:t>
            </a:r>
            <a:r>
              <a:rPr lang="en-CA" altLang="zh-TW" dirty="0" smtClean="0"/>
              <a:t>round</a:t>
            </a:r>
          </a:p>
          <a:p>
            <a:pPr lvl="1">
              <a:lnSpc>
                <a:spcPct val="110000"/>
              </a:lnSpc>
              <a:spcBef>
                <a:spcPts val="600"/>
              </a:spcBef>
            </a:pPr>
            <a:r>
              <a:rPr lang="en-CA" altLang="zh-TW" dirty="0"/>
              <a:t>set coding mode of the current chroma block to BDPCM (i.e., </a:t>
            </a:r>
            <a:r>
              <a:rPr lang="en-CA" altLang="zh-TW" dirty="0" err="1"/>
              <a:t>intra_bdpcm_chroma_flag</a:t>
            </a:r>
            <a:r>
              <a:rPr lang="en-CA" altLang="zh-TW" dirty="0"/>
              <a:t>[ x0 ][ y0 ] = 1</a:t>
            </a:r>
            <a:r>
              <a:rPr lang="en-CA" altLang="zh-TW" dirty="0" smtClean="0"/>
              <a:t>)</a:t>
            </a:r>
          </a:p>
          <a:p>
            <a:pPr lvl="1">
              <a:lnSpc>
                <a:spcPct val="110000"/>
              </a:lnSpc>
              <a:spcBef>
                <a:spcPts val="600"/>
              </a:spcBef>
            </a:pPr>
            <a:r>
              <a:rPr lang="en-CA" altLang="zh-TW" dirty="0"/>
              <a:t>set </a:t>
            </a:r>
            <a:r>
              <a:rPr lang="en-US" altLang="zh-TW" dirty="0"/>
              <a:t>BDPCM prediction direction </a:t>
            </a:r>
            <a:r>
              <a:rPr lang="en-CA" altLang="zh-TW" dirty="0"/>
              <a:t>of the current chroma block to </a:t>
            </a:r>
            <a:r>
              <a:rPr lang="en-CA" altLang="zh-TW" dirty="0" err="1"/>
              <a:t>lumaBdpcmDirFlag</a:t>
            </a:r>
            <a:r>
              <a:rPr lang="en-CA" altLang="zh-TW" dirty="0"/>
              <a:t> (i.e., </a:t>
            </a:r>
            <a:r>
              <a:rPr lang="en-CA" altLang="zh-TW" dirty="0" err="1"/>
              <a:t>intra_bdpcm_chroma_dir_flag</a:t>
            </a:r>
            <a:r>
              <a:rPr lang="en-CA" altLang="zh-TW" dirty="0"/>
              <a:t>[ x0 ][ y0 ] = </a:t>
            </a:r>
            <a:r>
              <a:rPr lang="en-CA" altLang="zh-TW" dirty="0" err="1"/>
              <a:t>lumaBdpcmDirFlag</a:t>
            </a:r>
            <a:r>
              <a:rPr lang="en-CA" altLang="zh-TW" dirty="0" smtClean="0"/>
              <a:t>)</a:t>
            </a:r>
          </a:p>
          <a:p>
            <a:pPr lvl="1">
              <a:lnSpc>
                <a:spcPct val="110000"/>
              </a:lnSpc>
              <a:spcBef>
                <a:spcPts val="600"/>
              </a:spcBef>
            </a:pPr>
            <a:r>
              <a:rPr lang="en-CA" altLang="zh-TW" dirty="0"/>
              <a:t>for the full RD search in the second round, only 1 candidate with BDPCM mode is evaluated</a:t>
            </a:r>
            <a:endParaRPr lang="en-US" altLang="zh-TW" dirty="0" smtClean="0"/>
          </a:p>
        </p:txBody>
      </p:sp>
    </p:spTree>
    <p:extLst>
      <p:ext uri="{BB962C8B-B14F-4D97-AF65-F5344CB8AC3E}">
        <p14:creationId xmlns:p14="http://schemas.microsoft.com/office/powerpoint/2010/main" val="17921686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CA" altLang="zh-TW" dirty="0" smtClean="0"/>
              <a:t>Introduction</a:t>
            </a:r>
            <a:endParaRPr lang="zh-TW" altLang="en-US" dirty="0"/>
          </a:p>
        </p:txBody>
      </p:sp>
      <p:sp>
        <p:nvSpPr>
          <p:cNvPr id="3" name="內容版面配置區 2"/>
          <p:cNvSpPr>
            <a:spLocks noGrp="1"/>
          </p:cNvSpPr>
          <p:nvPr>
            <p:ph idx="1"/>
          </p:nvPr>
        </p:nvSpPr>
        <p:spPr>
          <a:xfrm>
            <a:off x="677943" y="905933"/>
            <a:ext cx="11239737" cy="1151134"/>
          </a:xfrm>
        </p:spPr>
        <p:txBody>
          <a:bodyPr>
            <a:normAutofit/>
          </a:bodyPr>
          <a:lstStyle/>
          <a:p>
            <a:pPr>
              <a:lnSpc>
                <a:spcPct val="110000"/>
              </a:lnSpc>
              <a:spcBef>
                <a:spcPts val="600"/>
              </a:spcBef>
            </a:pPr>
            <a:r>
              <a:rPr lang="en-US" altLang="zh-TW" dirty="0" smtClean="0"/>
              <a:t>When chroma BDPCM is enabled, 2 more candidates will be included for full RD searches</a:t>
            </a:r>
          </a:p>
        </p:txBody>
      </p:sp>
      <p:grpSp>
        <p:nvGrpSpPr>
          <p:cNvPr id="9" name="群組 8"/>
          <p:cNvGrpSpPr/>
          <p:nvPr/>
        </p:nvGrpSpPr>
        <p:grpSpPr>
          <a:xfrm>
            <a:off x="2971559" y="1883552"/>
            <a:ext cx="6652504" cy="4434121"/>
            <a:chOff x="7920859" y="803325"/>
            <a:chExt cx="3592271" cy="5732914"/>
          </a:xfrm>
        </p:grpSpPr>
        <p:sp>
          <p:nvSpPr>
            <p:cNvPr id="4" name="矩形 3"/>
            <p:cNvSpPr/>
            <p:nvPr/>
          </p:nvSpPr>
          <p:spPr>
            <a:xfrm>
              <a:off x="8158348" y="1496277"/>
              <a:ext cx="3099459" cy="1196441"/>
            </a:xfrm>
            <a:prstGeom prst="rect">
              <a:avLst/>
            </a:prstGeom>
            <a:ln w="28575"/>
          </p:spPr>
          <p:style>
            <a:lnRef idx="2">
              <a:schemeClr val="accent6"/>
            </a:lnRef>
            <a:fillRef idx="1">
              <a:schemeClr val="lt1"/>
            </a:fillRef>
            <a:effectRef idx="0">
              <a:schemeClr val="accent6"/>
            </a:effectRef>
            <a:fontRef idx="minor">
              <a:schemeClr val="dk1"/>
            </a:fontRef>
          </p:style>
          <p:txBody>
            <a:bodyPr tIns="0" bIns="0" rtlCol="0" anchor="ctr"/>
            <a:lstStyle/>
            <a:p>
              <a:pPr algn="ctr"/>
              <a:r>
                <a:rPr lang="en-US" altLang="zh-TW" sz="2400" dirty="0" smtClean="0">
                  <a:solidFill>
                    <a:schemeClr val="tx1"/>
                  </a:solidFill>
                </a:rPr>
                <a:t>1</a:t>
              </a:r>
              <a:r>
                <a:rPr lang="en-US" altLang="zh-TW" sz="2400" baseline="30000" dirty="0" smtClean="0">
                  <a:solidFill>
                    <a:schemeClr val="tx1"/>
                  </a:solidFill>
                </a:rPr>
                <a:t>st</a:t>
              </a:r>
              <a:r>
                <a:rPr lang="en-US" altLang="zh-TW" sz="2400" dirty="0" smtClean="0">
                  <a:solidFill>
                    <a:schemeClr val="tx1"/>
                  </a:solidFill>
                </a:rPr>
                <a:t> Loop:</a:t>
              </a:r>
            </a:p>
            <a:p>
              <a:pPr algn="ctr"/>
              <a:r>
                <a:rPr lang="en-US" altLang="zh-TW" sz="2400" dirty="0" smtClean="0">
                  <a:solidFill>
                    <a:schemeClr val="tx1"/>
                  </a:solidFill>
                </a:rPr>
                <a:t>SATD </a:t>
              </a:r>
              <a:r>
                <a:rPr lang="en-US" altLang="zh-TW" sz="2400" dirty="0">
                  <a:solidFill>
                    <a:schemeClr val="tx1"/>
                  </a:solidFill>
                </a:rPr>
                <a:t>based fast </a:t>
              </a:r>
              <a:r>
                <a:rPr lang="en-US" altLang="zh-TW" sz="2400" dirty="0" smtClean="0">
                  <a:solidFill>
                    <a:schemeClr val="tx1"/>
                  </a:solidFill>
                </a:rPr>
                <a:t>search for angular modes</a:t>
              </a:r>
              <a:endParaRPr lang="zh-TW" altLang="en-US" sz="2400" dirty="0">
                <a:solidFill>
                  <a:schemeClr val="tx1"/>
                </a:solidFill>
              </a:endParaRPr>
            </a:p>
          </p:txBody>
        </p:sp>
        <p:sp>
          <p:nvSpPr>
            <p:cNvPr id="5" name="矩形 4"/>
            <p:cNvSpPr/>
            <p:nvPr/>
          </p:nvSpPr>
          <p:spPr>
            <a:xfrm>
              <a:off x="8158344" y="4181030"/>
              <a:ext cx="3099459" cy="1169720"/>
            </a:xfrm>
            <a:prstGeom prst="rect">
              <a:avLst/>
            </a:prstGeom>
            <a:ln w="28575"/>
          </p:spPr>
          <p:style>
            <a:lnRef idx="2">
              <a:schemeClr val="accent6"/>
            </a:lnRef>
            <a:fillRef idx="1">
              <a:schemeClr val="lt1"/>
            </a:fillRef>
            <a:effectRef idx="0">
              <a:schemeClr val="accent6"/>
            </a:effectRef>
            <a:fontRef idx="minor">
              <a:schemeClr val="dk1"/>
            </a:fontRef>
          </p:style>
          <p:txBody>
            <a:bodyPr tIns="0" bIns="0" rtlCol="0" anchor="ctr"/>
            <a:lstStyle/>
            <a:p>
              <a:pPr algn="ctr"/>
              <a:r>
                <a:rPr lang="en-US" altLang="zh-TW" sz="2400" dirty="0" smtClean="0">
                  <a:solidFill>
                    <a:schemeClr val="tx1"/>
                  </a:solidFill>
                </a:rPr>
                <a:t>2</a:t>
              </a:r>
              <a:r>
                <a:rPr lang="en-US" altLang="zh-TW" sz="2400" baseline="30000" dirty="0" smtClean="0">
                  <a:solidFill>
                    <a:schemeClr val="tx1"/>
                  </a:solidFill>
                </a:rPr>
                <a:t>nd</a:t>
              </a:r>
              <a:r>
                <a:rPr lang="en-US" altLang="zh-TW" sz="2400" dirty="0" smtClean="0">
                  <a:solidFill>
                    <a:schemeClr val="tx1"/>
                  </a:solidFill>
                </a:rPr>
                <a:t> Loop:</a:t>
              </a:r>
            </a:p>
            <a:p>
              <a:pPr algn="ctr"/>
              <a:r>
                <a:rPr lang="en-US" altLang="zh-TW" sz="2400" dirty="0" smtClean="0">
                  <a:solidFill>
                    <a:schemeClr val="tx1"/>
                  </a:solidFill>
                </a:rPr>
                <a:t>RD cost calculations for searching best mode</a:t>
              </a:r>
              <a:endParaRPr lang="zh-TW" altLang="en-US" sz="2400" dirty="0">
                <a:solidFill>
                  <a:schemeClr val="tx1"/>
                </a:solidFill>
              </a:endParaRPr>
            </a:p>
          </p:txBody>
        </p:sp>
        <p:sp>
          <p:nvSpPr>
            <p:cNvPr id="6" name="橢圓 5"/>
            <p:cNvSpPr/>
            <p:nvPr/>
          </p:nvSpPr>
          <p:spPr>
            <a:xfrm>
              <a:off x="7920859" y="2998509"/>
              <a:ext cx="1644718" cy="798615"/>
            </a:xfrm>
            <a:prstGeom prst="ellipse">
              <a:avLst/>
            </a:prstGeom>
            <a:ln w="28575"/>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TW" sz="2400" dirty="0" smtClean="0">
                  <a:solidFill>
                    <a:schemeClr val="tx1"/>
                  </a:solidFill>
                </a:rPr>
                <a:t>5 angular </a:t>
              </a:r>
              <a:r>
                <a:rPr lang="en-US" altLang="zh-TW" sz="2400" dirty="0" smtClean="0"/>
                <a:t>modes</a:t>
              </a:r>
            </a:p>
          </p:txBody>
        </p:sp>
        <p:sp>
          <p:nvSpPr>
            <p:cNvPr id="7" name="橢圓 6"/>
            <p:cNvSpPr/>
            <p:nvPr/>
          </p:nvSpPr>
          <p:spPr>
            <a:xfrm>
              <a:off x="9708079" y="3001477"/>
              <a:ext cx="1805051" cy="798615"/>
            </a:xfrm>
            <a:prstGeom prst="ellipse">
              <a:avLst/>
            </a:prstGeom>
            <a:solidFill>
              <a:srgbClr val="FFFF00"/>
            </a:solidFill>
            <a:ln w="28575"/>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altLang="zh-TW" sz="2400" dirty="0" smtClean="0"/>
                <a:t>2 </a:t>
              </a:r>
              <a:r>
                <a:rPr lang="en-US" altLang="zh-TW" sz="2400" dirty="0" smtClean="0">
                  <a:solidFill>
                    <a:schemeClr val="tx1"/>
                  </a:solidFill>
                </a:rPr>
                <a:t> BDPCM modes</a:t>
              </a:r>
              <a:endParaRPr lang="zh-TW" altLang="en-US" sz="2400" dirty="0">
                <a:solidFill>
                  <a:schemeClr val="tx1"/>
                </a:solidFill>
              </a:endParaRPr>
            </a:p>
          </p:txBody>
        </p:sp>
        <p:sp>
          <p:nvSpPr>
            <p:cNvPr id="8" name="橢圓 7"/>
            <p:cNvSpPr/>
            <p:nvPr/>
          </p:nvSpPr>
          <p:spPr>
            <a:xfrm>
              <a:off x="8686796" y="5737624"/>
              <a:ext cx="2042557" cy="798615"/>
            </a:xfrm>
            <a:prstGeom prst="ellipse">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TW" sz="2400" dirty="0" smtClean="0"/>
                <a:t>Best mode</a:t>
              </a:r>
              <a:endParaRPr lang="zh-TW" altLang="en-US" sz="2400" dirty="0">
                <a:solidFill>
                  <a:schemeClr val="tx1"/>
                </a:solidFill>
              </a:endParaRPr>
            </a:p>
          </p:txBody>
        </p:sp>
        <p:cxnSp>
          <p:nvCxnSpPr>
            <p:cNvPr id="11" name="直線單箭頭接點 10"/>
            <p:cNvCxnSpPr/>
            <p:nvPr/>
          </p:nvCxnSpPr>
          <p:spPr>
            <a:xfrm flipH="1">
              <a:off x="8725418" y="3797122"/>
              <a:ext cx="1" cy="2909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線單箭頭接點 11"/>
            <p:cNvCxnSpPr>
              <a:stCxn id="5" idx="2"/>
              <a:endCxn id="8" idx="0"/>
            </p:cNvCxnSpPr>
            <p:nvPr/>
          </p:nvCxnSpPr>
          <p:spPr>
            <a:xfrm>
              <a:off x="9708074" y="5350750"/>
              <a:ext cx="1" cy="38687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線單箭頭接點 16"/>
            <p:cNvCxnSpPr/>
            <p:nvPr/>
          </p:nvCxnSpPr>
          <p:spPr>
            <a:xfrm flipH="1">
              <a:off x="10601719" y="3811968"/>
              <a:ext cx="1" cy="2909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p:nvPr/>
          </p:nvCxnSpPr>
          <p:spPr>
            <a:xfrm flipH="1">
              <a:off x="8734333" y="2704593"/>
              <a:ext cx="1" cy="2909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文字方塊 18"/>
            <p:cNvSpPr txBox="1"/>
            <p:nvPr/>
          </p:nvSpPr>
          <p:spPr>
            <a:xfrm>
              <a:off x="8039595" y="803325"/>
              <a:ext cx="3360716" cy="461665"/>
            </a:xfrm>
            <a:prstGeom prst="rect">
              <a:avLst/>
            </a:prstGeom>
            <a:noFill/>
          </p:spPr>
          <p:txBody>
            <a:bodyPr wrap="square" rtlCol="0">
              <a:spAutoFit/>
            </a:bodyPr>
            <a:lstStyle/>
            <a:p>
              <a:pPr algn="ctr"/>
              <a:r>
                <a:rPr lang="en-US" altLang="zh-TW" sz="2400" dirty="0" err="1" smtClean="0"/>
                <a:t>estIntraPredChromaQT</a:t>
              </a:r>
              <a:r>
                <a:rPr lang="en-US" altLang="zh-TW" sz="2400" dirty="0"/>
                <a:t>( )</a:t>
              </a:r>
              <a:endParaRPr lang="zh-TW" altLang="en-US" sz="2400" dirty="0"/>
            </a:p>
          </p:txBody>
        </p:sp>
      </p:grpSp>
    </p:spTree>
    <p:extLst>
      <p:ext uri="{BB962C8B-B14F-4D97-AF65-F5344CB8AC3E}">
        <p14:creationId xmlns:p14="http://schemas.microsoft.com/office/powerpoint/2010/main" val="23415089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CA" altLang="zh-TW" dirty="0" smtClean="0"/>
              <a:t>Proposed Fast Chroma BDPCM</a:t>
            </a:r>
            <a:endParaRPr lang="zh-TW" altLang="en-US" dirty="0"/>
          </a:p>
        </p:txBody>
      </p:sp>
      <p:sp>
        <p:nvSpPr>
          <p:cNvPr id="3" name="內容版面配置區 2"/>
          <p:cNvSpPr>
            <a:spLocks noGrp="1"/>
          </p:cNvSpPr>
          <p:nvPr>
            <p:ph idx="1"/>
          </p:nvPr>
        </p:nvSpPr>
        <p:spPr>
          <a:xfrm>
            <a:off x="252981" y="753150"/>
            <a:ext cx="11825604" cy="1675132"/>
          </a:xfrm>
        </p:spPr>
        <p:txBody>
          <a:bodyPr>
            <a:noAutofit/>
          </a:bodyPr>
          <a:lstStyle/>
          <a:p>
            <a:pPr>
              <a:lnSpc>
                <a:spcPct val="100000"/>
              </a:lnSpc>
              <a:spcBef>
                <a:spcPts val="0"/>
              </a:spcBef>
            </a:pPr>
            <a:r>
              <a:rPr lang="en-US" altLang="zh-TW" dirty="0"/>
              <a:t>When </a:t>
            </a:r>
            <a:r>
              <a:rPr lang="en-US" altLang="zh-TW" dirty="0" smtClean="0"/>
              <a:t>fastChromaBdpcm ==  1:</a:t>
            </a:r>
          </a:p>
          <a:p>
            <a:pPr lvl="1">
              <a:lnSpc>
                <a:spcPct val="100000"/>
              </a:lnSpc>
              <a:spcBef>
                <a:spcPts val="0"/>
              </a:spcBef>
            </a:pPr>
            <a:r>
              <a:rPr lang="en-CA" altLang="zh-TW" dirty="0"/>
              <a:t>skip </a:t>
            </a:r>
            <a:r>
              <a:rPr lang="en-CA" altLang="zh-TW" dirty="0" smtClean="0"/>
              <a:t>SATD </a:t>
            </a:r>
            <a:r>
              <a:rPr lang="en-CA" altLang="zh-TW" dirty="0"/>
              <a:t>based fast search </a:t>
            </a:r>
            <a:r>
              <a:rPr lang="en-CA" altLang="zh-TW" dirty="0" smtClean="0"/>
              <a:t>in the first round</a:t>
            </a:r>
            <a:r>
              <a:rPr lang="zh-TW" altLang="en-US" dirty="0" smtClean="0"/>
              <a:t> </a:t>
            </a:r>
            <a:r>
              <a:rPr lang="en-US" altLang="zh-TW" dirty="0" smtClean="0"/>
              <a:t>and </a:t>
            </a:r>
            <a:r>
              <a:rPr lang="en-CA" altLang="zh-TW" dirty="0" smtClean="0"/>
              <a:t>set </a:t>
            </a:r>
            <a:r>
              <a:rPr lang="en-CA" altLang="zh-TW" dirty="0"/>
              <a:t>coding mode </a:t>
            </a:r>
            <a:r>
              <a:rPr lang="en-CA" altLang="zh-TW" dirty="0" smtClean="0"/>
              <a:t>to BDPCM</a:t>
            </a:r>
            <a:endParaRPr lang="en-CA" altLang="zh-TW" dirty="0"/>
          </a:p>
          <a:p>
            <a:pPr lvl="1">
              <a:lnSpc>
                <a:spcPct val="100000"/>
              </a:lnSpc>
              <a:spcBef>
                <a:spcPts val="0"/>
              </a:spcBef>
            </a:pPr>
            <a:r>
              <a:rPr lang="en-CA" altLang="zh-TW" dirty="0"/>
              <a:t>set </a:t>
            </a:r>
            <a:r>
              <a:rPr lang="en-CA" altLang="zh-TW" dirty="0" smtClean="0"/>
              <a:t>chroma </a:t>
            </a:r>
            <a:r>
              <a:rPr lang="en-US" altLang="zh-TW" dirty="0" smtClean="0"/>
              <a:t>BDPCM </a:t>
            </a:r>
            <a:r>
              <a:rPr lang="en-US" altLang="zh-TW" dirty="0"/>
              <a:t>prediction direction </a:t>
            </a:r>
            <a:r>
              <a:rPr lang="en-CA" altLang="zh-TW" dirty="0"/>
              <a:t>to co-located </a:t>
            </a:r>
            <a:r>
              <a:rPr lang="en-CA" altLang="zh-TW" dirty="0" smtClean="0"/>
              <a:t>luma BDPCM (</a:t>
            </a:r>
            <a:r>
              <a:rPr lang="en-CA" altLang="zh-TW" dirty="0" err="1" smtClean="0"/>
              <a:t>lumaBdpcmDirFlag</a:t>
            </a:r>
            <a:r>
              <a:rPr lang="en-CA" altLang="zh-TW" dirty="0" smtClean="0"/>
              <a:t>)</a:t>
            </a:r>
          </a:p>
          <a:p>
            <a:pPr lvl="1">
              <a:lnSpc>
                <a:spcPct val="100000"/>
              </a:lnSpc>
              <a:spcBef>
                <a:spcPts val="0"/>
              </a:spcBef>
            </a:pPr>
            <a:r>
              <a:rPr lang="en-CA" altLang="zh-TW" dirty="0" smtClean="0"/>
              <a:t>in the second round, only 1 candidate with BDPCM mode is evaluated</a:t>
            </a:r>
            <a:endParaRPr lang="en-US" altLang="zh-TW" dirty="0" smtClean="0"/>
          </a:p>
          <a:p>
            <a:pPr marL="0" indent="0">
              <a:lnSpc>
                <a:spcPct val="100000"/>
              </a:lnSpc>
              <a:spcBef>
                <a:spcPts val="0"/>
              </a:spcBef>
              <a:buNone/>
            </a:pPr>
            <a:endParaRPr lang="en-US" altLang="zh-TW" dirty="0" smtClean="0"/>
          </a:p>
        </p:txBody>
      </p:sp>
      <p:sp>
        <p:nvSpPr>
          <p:cNvPr id="31" name="矩形 30"/>
          <p:cNvSpPr/>
          <p:nvPr/>
        </p:nvSpPr>
        <p:spPr>
          <a:xfrm>
            <a:off x="6802868" y="3264554"/>
            <a:ext cx="4001984" cy="3469941"/>
          </a:xfrm>
          <a:prstGeom prst="rect">
            <a:avLst/>
          </a:prstGeom>
          <a:solidFill>
            <a:schemeClr val="bg1"/>
          </a:solidFill>
          <a:ln>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51" name="矩形 50"/>
          <p:cNvSpPr/>
          <p:nvPr/>
        </p:nvSpPr>
        <p:spPr>
          <a:xfrm>
            <a:off x="1961158" y="3264554"/>
            <a:ext cx="3194852" cy="3469941"/>
          </a:xfrm>
          <a:prstGeom prst="rect">
            <a:avLst/>
          </a:prstGeom>
          <a:solidFill>
            <a:schemeClr val="bg1"/>
          </a:solidFill>
          <a:ln w="28575">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solidFill>
                <a:srgbClr val="FF0000"/>
              </a:solidFill>
            </a:endParaRPr>
          </a:p>
        </p:txBody>
      </p:sp>
      <p:sp>
        <p:nvSpPr>
          <p:cNvPr id="15" name="矩形 14"/>
          <p:cNvSpPr/>
          <p:nvPr/>
        </p:nvSpPr>
        <p:spPr>
          <a:xfrm>
            <a:off x="7243954" y="3471931"/>
            <a:ext cx="3337385" cy="638074"/>
          </a:xfrm>
          <a:prstGeom prst="rect">
            <a:avLst/>
          </a:prstGeom>
          <a:ln w="28575"/>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algn="ctr"/>
            <a:r>
              <a:rPr lang="en-US" altLang="zh-TW" dirty="0" smtClean="0">
                <a:solidFill>
                  <a:schemeClr val="tx1"/>
                </a:solidFill>
              </a:rPr>
              <a:t>1</a:t>
            </a:r>
            <a:r>
              <a:rPr lang="en-US" altLang="zh-TW" baseline="30000" dirty="0" smtClean="0">
                <a:solidFill>
                  <a:schemeClr val="tx1"/>
                </a:solidFill>
              </a:rPr>
              <a:t>st</a:t>
            </a:r>
            <a:r>
              <a:rPr lang="en-US" altLang="zh-TW" dirty="0" smtClean="0">
                <a:solidFill>
                  <a:schemeClr val="tx1"/>
                </a:solidFill>
              </a:rPr>
              <a:t> Loop: SATD </a:t>
            </a:r>
            <a:r>
              <a:rPr lang="en-US" altLang="zh-TW" dirty="0">
                <a:solidFill>
                  <a:schemeClr val="tx1"/>
                </a:solidFill>
              </a:rPr>
              <a:t>based fast </a:t>
            </a:r>
            <a:r>
              <a:rPr lang="en-US" altLang="zh-TW" dirty="0" smtClean="0">
                <a:solidFill>
                  <a:schemeClr val="tx1"/>
                </a:solidFill>
              </a:rPr>
              <a:t>search for angular modes</a:t>
            </a:r>
            <a:endParaRPr lang="zh-TW" altLang="en-US" dirty="0">
              <a:solidFill>
                <a:schemeClr val="tx1"/>
              </a:solidFill>
            </a:endParaRPr>
          </a:p>
        </p:txBody>
      </p:sp>
      <p:sp>
        <p:nvSpPr>
          <p:cNvPr id="16" name="矩形 15"/>
          <p:cNvSpPr/>
          <p:nvPr/>
        </p:nvSpPr>
        <p:spPr>
          <a:xfrm>
            <a:off x="7243953" y="5228311"/>
            <a:ext cx="3337386" cy="669912"/>
          </a:xfrm>
          <a:prstGeom prst="rect">
            <a:avLst/>
          </a:prstGeom>
          <a:ln w="28575"/>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algn="ctr"/>
            <a:r>
              <a:rPr lang="en-US" altLang="zh-TW" dirty="0" smtClean="0">
                <a:solidFill>
                  <a:schemeClr val="tx1"/>
                </a:solidFill>
              </a:rPr>
              <a:t>2</a:t>
            </a:r>
            <a:r>
              <a:rPr lang="en-US" altLang="zh-TW" baseline="30000" dirty="0" smtClean="0">
                <a:solidFill>
                  <a:schemeClr val="tx1"/>
                </a:solidFill>
              </a:rPr>
              <a:t>nd</a:t>
            </a:r>
            <a:r>
              <a:rPr lang="en-US" altLang="zh-TW" dirty="0" smtClean="0">
                <a:solidFill>
                  <a:schemeClr val="tx1"/>
                </a:solidFill>
              </a:rPr>
              <a:t> Loop: RD cost calculations for searching best mode</a:t>
            </a:r>
            <a:endParaRPr lang="zh-TW" altLang="en-US" dirty="0">
              <a:solidFill>
                <a:schemeClr val="tx1"/>
              </a:solidFill>
            </a:endParaRPr>
          </a:p>
        </p:txBody>
      </p:sp>
      <p:sp>
        <p:nvSpPr>
          <p:cNvPr id="21" name="橢圓 20"/>
          <p:cNvSpPr/>
          <p:nvPr/>
        </p:nvSpPr>
        <p:spPr>
          <a:xfrm>
            <a:off x="6968415" y="4436846"/>
            <a:ext cx="1793119" cy="529464"/>
          </a:xfrm>
          <a:prstGeom prst="ellipse">
            <a:avLst/>
          </a:prstGeom>
          <a:ln w="28575"/>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algn="ctr"/>
            <a:endParaRPr lang="en-US" altLang="zh-TW" dirty="0" smtClean="0"/>
          </a:p>
        </p:txBody>
      </p:sp>
      <p:sp>
        <p:nvSpPr>
          <p:cNvPr id="23" name="橢圓 22"/>
          <p:cNvSpPr/>
          <p:nvPr/>
        </p:nvSpPr>
        <p:spPr>
          <a:xfrm>
            <a:off x="7864974" y="6123135"/>
            <a:ext cx="2103257" cy="509480"/>
          </a:xfrm>
          <a:prstGeom prst="ellipse">
            <a:avLst/>
          </a:prstGeom>
          <a:ln w="28575"/>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algn="ctr"/>
            <a:r>
              <a:rPr lang="en-US" altLang="zh-TW" dirty="0" smtClean="0"/>
              <a:t>Best mode</a:t>
            </a:r>
            <a:endParaRPr lang="zh-TW" altLang="en-US" dirty="0">
              <a:solidFill>
                <a:schemeClr val="tx1"/>
              </a:solidFill>
            </a:endParaRPr>
          </a:p>
        </p:txBody>
      </p:sp>
      <p:cxnSp>
        <p:nvCxnSpPr>
          <p:cNvPr id="24" name="直線單箭頭接點 23"/>
          <p:cNvCxnSpPr>
            <a:stCxn id="21" idx="4"/>
          </p:cNvCxnSpPr>
          <p:nvPr/>
        </p:nvCxnSpPr>
        <p:spPr>
          <a:xfrm flipH="1">
            <a:off x="7850577" y="4966310"/>
            <a:ext cx="0" cy="2880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直線單箭頭接點 24"/>
          <p:cNvCxnSpPr/>
          <p:nvPr/>
        </p:nvCxnSpPr>
        <p:spPr>
          <a:xfrm flipH="1">
            <a:off x="8912645" y="5899225"/>
            <a:ext cx="1" cy="2909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直線單箭頭接點 25"/>
          <p:cNvCxnSpPr/>
          <p:nvPr/>
        </p:nvCxnSpPr>
        <p:spPr>
          <a:xfrm flipH="1">
            <a:off x="9807544" y="4969162"/>
            <a:ext cx="0" cy="2880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直線單箭頭接點 26"/>
          <p:cNvCxnSpPr>
            <a:endCxn id="21" idx="0"/>
          </p:cNvCxnSpPr>
          <p:nvPr/>
        </p:nvCxnSpPr>
        <p:spPr>
          <a:xfrm>
            <a:off x="7864974" y="4121536"/>
            <a:ext cx="1" cy="31531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0" name="群組 9"/>
          <p:cNvGrpSpPr/>
          <p:nvPr/>
        </p:nvGrpSpPr>
        <p:grpSpPr>
          <a:xfrm>
            <a:off x="4480993" y="2428282"/>
            <a:ext cx="2885703" cy="744387"/>
            <a:chOff x="4610104" y="1289297"/>
            <a:chExt cx="2885703" cy="631709"/>
          </a:xfrm>
        </p:grpSpPr>
        <p:sp>
          <p:nvSpPr>
            <p:cNvPr id="9" name="流程圖: 決策 8"/>
            <p:cNvSpPr/>
            <p:nvPr/>
          </p:nvSpPr>
          <p:spPr>
            <a:xfrm>
              <a:off x="4610104" y="1289297"/>
              <a:ext cx="2885703" cy="631709"/>
            </a:xfrm>
            <a:prstGeom prst="flowChartDecision">
              <a:avLst/>
            </a:prstGeom>
            <a:ln w="28575">
              <a:solidFill>
                <a:srgbClr val="FF0000"/>
              </a:solidFill>
            </a:ln>
          </p:spPr>
          <p:style>
            <a:lnRef idx="2">
              <a:schemeClr val="accent6"/>
            </a:lnRef>
            <a:fillRef idx="1">
              <a:schemeClr val="lt1"/>
            </a:fillRef>
            <a:effectRef idx="0">
              <a:schemeClr val="accent6"/>
            </a:effectRef>
            <a:fontRef idx="minor">
              <a:schemeClr val="dk1"/>
            </a:fontRef>
          </p:style>
          <p:txBody>
            <a:bodyPr lIns="0" tIns="0" rIns="0" bIns="0" rtlCol="0" anchor="ctr"/>
            <a:lstStyle/>
            <a:p>
              <a:pPr algn="ctr"/>
              <a:endParaRPr lang="zh-TW" altLang="en-US" sz="2000" dirty="0"/>
            </a:p>
          </p:txBody>
        </p:sp>
        <p:sp>
          <p:nvSpPr>
            <p:cNvPr id="30" name="文字方塊 29"/>
            <p:cNvSpPr txBox="1"/>
            <p:nvPr/>
          </p:nvSpPr>
          <p:spPr>
            <a:xfrm>
              <a:off x="4965668" y="1428594"/>
              <a:ext cx="2289956" cy="400110"/>
            </a:xfrm>
            <a:prstGeom prst="rect">
              <a:avLst/>
            </a:prstGeom>
            <a:noFill/>
          </p:spPr>
          <p:txBody>
            <a:bodyPr wrap="square" rtlCol="0">
              <a:spAutoFit/>
            </a:bodyPr>
            <a:lstStyle/>
            <a:p>
              <a:pPr algn="ctr"/>
              <a:r>
                <a:rPr lang="en-US" altLang="zh-TW" sz="2000" dirty="0" smtClean="0"/>
                <a:t>fastChromaBdpcm</a:t>
              </a:r>
              <a:endParaRPr lang="zh-TW" altLang="en-US" sz="2000" dirty="0"/>
            </a:p>
          </p:txBody>
        </p:sp>
      </p:grpSp>
      <p:sp>
        <p:nvSpPr>
          <p:cNvPr id="40" name="文字方塊 39"/>
          <p:cNvSpPr txBox="1"/>
          <p:nvPr/>
        </p:nvSpPr>
        <p:spPr>
          <a:xfrm>
            <a:off x="7126513" y="2501772"/>
            <a:ext cx="795637" cy="400110"/>
          </a:xfrm>
          <a:prstGeom prst="rect">
            <a:avLst/>
          </a:prstGeom>
          <a:noFill/>
        </p:spPr>
        <p:txBody>
          <a:bodyPr wrap="square" rtlCol="0">
            <a:spAutoFit/>
          </a:bodyPr>
          <a:lstStyle/>
          <a:p>
            <a:pPr algn="ctr"/>
            <a:r>
              <a:rPr lang="en-US" altLang="zh-TW" sz="2000" dirty="0" smtClean="0"/>
              <a:t>0</a:t>
            </a:r>
            <a:endParaRPr lang="zh-TW" altLang="en-US" sz="2000" dirty="0"/>
          </a:p>
        </p:txBody>
      </p:sp>
      <p:sp>
        <p:nvSpPr>
          <p:cNvPr id="42" name="矩形 41"/>
          <p:cNvSpPr/>
          <p:nvPr/>
        </p:nvSpPr>
        <p:spPr>
          <a:xfrm>
            <a:off x="2306786" y="4735390"/>
            <a:ext cx="2571009" cy="693736"/>
          </a:xfrm>
          <a:prstGeom prst="rect">
            <a:avLst/>
          </a:prstGeom>
          <a:ln w="28575"/>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algn="ctr"/>
            <a:r>
              <a:rPr lang="en-US" altLang="zh-TW" dirty="0" smtClean="0">
                <a:solidFill>
                  <a:schemeClr val="tx1"/>
                </a:solidFill>
              </a:rPr>
              <a:t>Only 1 RD cost calculation for this BDPCM mode</a:t>
            </a:r>
            <a:endParaRPr lang="zh-TW" altLang="en-US" dirty="0">
              <a:solidFill>
                <a:schemeClr val="tx1"/>
              </a:solidFill>
            </a:endParaRPr>
          </a:p>
        </p:txBody>
      </p:sp>
      <p:sp>
        <p:nvSpPr>
          <p:cNvPr id="43" name="橢圓 42"/>
          <p:cNvSpPr/>
          <p:nvPr/>
        </p:nvSpPr>
        <p:spPr>
          <a:xfrm>
            <a:off x="2317159" y="5865516"/>
            <a:ext cx="2571008" cy="568893"/>
          </a:xfrm>
          <a:prstGeom prst="ellipse">
            <a:avLst/>
          </a:prstGeom>
          <a:ln w="28575"/>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algn="ctr"/>
            <a:endParaRPr lang="zh-TW" altLang="en-US" dirty="0">
              <a:solidFill>
                <a:schemeClr val="tx1"/>
              </a:solidFill>
            </a:endParaRPr>
          </a:p>
        </p:txBody>
      </p:sp>
      <p:cxnSp>
        <p:nvCxnSpPr>
          <p:cNvPr id="44" name="直線單箭頭接點 43"/>
          <p:cNvCxnSpPr>
            <a:stCxn id="42" idx="2"/>
            <a:endCxn id="43" idx="0"/>
          </p:cNvCxnSpPr>
          <p:nvPr/>
        </p:nvCxnSpPr>
        <p:spPr>
          <a:xfrm>
            <a:off x="3592291" y="5429126"/>
            <a:ext cx="10372" cy="43639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直線單箭頭接點 44"/>
          <p:cNvCxnSpPr>
            <a:stCxn id="41" idx="4"/>
            <a:endCxn id="42" idx="0"/>
          </p:cNvCxnSpPr>
          <p:nvPr/>
        </p:nvCxnSpPr>
        <p:spPr>
          <a:xfrm>
            <a:off x="3592291" y="4388622"/>
            <a:ext cx="0" cy="34676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文字方塊 48"/>
          <p:cNvSpPr txBox="1"/>
          <p:nvPr/>
        </p:nvSpPr>
        <p:spPr>
          <a:xfrm>
            <a:off x="4249067" y="2473666"/>
            <a:ext cx="397819" cy="400110"/>
          </a:xfrm>
          <a:prstGeom prst="rect">
            <a:avLst/>
          </a:prstGeom>
          <a:noFill/>
        </p:spPr>
        <p:txBody>
          <a:bodyPr wrap="square" rtlCol="0">
            <a:spAutoFit/>
          </a:bodyPr>
          <a:lstStyle/>
          <a:p>
            <a:pPr algn="ctr"/>
            <a:r>
              <a:rPr lang="en-US" altLang="zh-TW" sz="2000" dirty="0" smtClean="0"/>
              <a:t>1</a:t>
            </a:r>
            <a:endParaRPr lang="zh-TW" altLang="en-US" sz="2000" dirty="0"/>
          </a:p>
        </p:txBody>
      </p:sp>
      <p:grpSp>
        <p:nvGrpSpPr>
          <p:cNvPr id="46" name="群組 45"/>
          <p:cNvGrpSpPr/>
          <p:nvPr/>
        </p:nvGrpSpPr>
        <p:grpSpPr>
          <a:xfrm>
            <a:off x="2317159" y="3537574"/>
            <a:ext cx="2559660" cy="851048"/>
            <a:chOff x="4660021" y="2130915"/>
            <a:chExt cx="2559660" cy="851048"/>
          </a:xfrm>
        </p:grpSpPr>
        <p:sp>
          <p:nvSpPr>
            <p:cNvPr id="41" name="橢圓 40"/>
            <p:cNvSpPr/>
            <p:nvPr/>
          </p:nvSpPr>
          <p:spPr>
            <a:xfrm>
              <a:off x="4660021" y="2130915"/>
              <a:ext cx="2550264" cy="851048"/>
            </a:xfrm>
            <a:prstGeom prst="ellipse">
              <a:avLst/>
            </a:prstGeom>
            <a:ln w="28575"/>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algn="ctr"/>
              <a:endParaRPr lang="zh-TW" altLang="en-US" dirty="0">
                <a:solidFill>
                  <a:schemeClr val="tx1"/>
                </a:solidFill>
              </a:endParaRPr>
            </a:p>
          </p:txBody>
        </p:sp>
        <p:sp>
          <p:nvSpPr>
            <p:cNvPr id="39" name="矩形 38"/>
            <p:cNvSpPr/>
            <p:nvPr/>
          </p:nvSpPr>
          <p:spPr>
            <a:xfrm>
              <a:off x="4801583" y="2223677"/>
              <a:ext cx="2418098" cy="615553"/>
            </a:xfrm>
            <a:prstGeom prst="rect">
              <a:avLst/>
            </a:prstGeom>
          </p:spPr>
          <p:txBody>
            <a:bodyPr wrap="none">
              <a:spAutoFit/>
            </a:bodyPr>
            <a:lstStyle/>
            <a:p>
              <a:pPr algn="ctr"/>
              <a:r>
                <a:rPr lang="en-US" altLang="zh-TW" dirty="0"/>
                <a:t>BDPCM mode </a:t>
              </a:r>
              <a:endParaRPr lang="en-US" altLang="zh-TW" dirty="0" smtClean="0"/>
            </a:p>
            <a:p>
              <a:pPr algn="ctr"/>
              <a:r>
                <a:rPr lang="en-US" altLang="zh-TW" sz="1600" dirty="0" smtClean="0"/>
                <a:t>(=co-located </a:t>
              </a:r>
              <a:r>
                <a:rPr lang="en-US" altLang="zh-TW" sz="1600" dirty="0"/>
                <a:t>luma </a:t>
              </a:r>
              <a:r>
                <a:rPr lang="en-US" altLang="zh-TW" sz="1600" dirty="0" smtClean="0"/>
                <a:t>BDPCM)</a:t>
              </a:r>
              <a:endParaRPr lang="zh-TW" altLang="en-US" sz="1600" dirty="0"/>
            </a:p>
          </p:txBody>
        </p:sp>
      </p:grpSp>
      <p:cxnSp>
        <p:nvCxnSpPr>
          <p:cNvPr id="53" name="肘形接點 52"/>
          <p:cNvCxnSpPr>
            <a:stCxn id="9" idx="1"/>
            <a:endCxn id="41" idx="0"/>
          </p:cNvCxnSpPr>
          <p:nvPr/>
        </p:nvCxnSpPr>
        <p:spPr>
          <a:xfrm rot="10800000" flipV="1">
            <a:off x="3592291" y="2800476"/>
            <a:ext cx="888702" cy="737098"/>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肘形接點 55"/>
          <p:cNvCxnSpPr>
            <a:stCxn id="9" idx="3"/>
            <a:endCxn id="15" idx="0"/>
          </p:cNvCxnSpPr>
          <p:nvPr/>
        </p:nvCxnSpPr>
        <p:spPr>
          <a:xfrm>
            <a:off x="7366696" y="2800476"/>
            <a:ext cx="1545951" cy="671455"/>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966408" y="4522631"/>
            <a:ext cx="1747594" cy="369332"/>
          </a:xfrm>
          <a:prstGeom prst="rect">
            <a:avLst/>
          </a:prstGeom>
        </p:spPr>
        <p:txBody>
          <a:bodyPr wrap="none">
            <a:spAutoFit/>
          </a:bodyPr>
          <a:lstStyle/>
          <a:p>
            <a:pPr algn="ctr"/>
            <a:r>
              <a:rPr lang="en-US" altLang="zh-TW" dirty="0"/>
              <a:t>5 angular modes</a:t>
            </a:r>
          </a:p>
        </p:txBody>
      </p:sp>
      <p:sp>
        <p:nvSpPr>
          <p:cNvPr id="47" name="橢圓 46"/>
          <p:cNvSpPr/>
          <p:nvPr/>
        </p:nvSpPr>
        <p:spPr>
          <a:xfrm>
            <a:off x="8803860" y="4427300"/>
            <a:ext cx="1842287" cy="529464"/>
          </a:xfrm>
          <a:prstGeom prst="ellipse">
            <a:avLst/>
          </a:prstGeom>
          <a:ln w="28575"/>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algn="ctr"/>
            <a:endParaRPr lang="en-US" altLang="zh-TW" dirty="0" smtClean="0"/>
          </a:p>
        </p:txBody>
      </p:sp>
      <p:sp>
        <p:nvSpPr>
          <p:cNvPr id="29" name="矩形 28"/>
          <p:cNvSpPr/>
          <p:nvPr/>
        </p:nvSpPr>
        <p:spPr>
          <a:xfrm>
            <a:off x="8835414" y="4522631"/>
            <a:ext cx="1800493" cy="369332"/>
          </a:xfrm>
          <a:prstGeom prst="rect">
            <a:avLst/>
          </a:prstGeom>
        </p:spPr>
        <p:txBody>
          <a:bodyPr wrap="none">
            <a:spAutoFit/>
          </a:bodyPr>
          <a:lstStyle/>
          <a:p>
            <a:pPr algn="ctr"/>
            <a:r>
              <a:rPr lang="en-US" altLang="zh-TW" dirty="0"/>
              <a:t>2  BDPCM modes</a:t>
            </a:r>
            <a:endParaRPr lang="zh-TW" altLang="en-US" dirty="0"/>
          </a:p>
        </p:txBody>
      </p:sp>
      <p:sp>
        <p:nvSpPr>
          <p:cNvPr id="57" name="矩形 56"/>
          <p:cNvSpPr/>
          <p:nvPr/>
        </p:nvSpPr>
        <p:spPr>
          <a:xfrm>
            <a:off x="2125132" y="5987207"/>
            <a:ext cx="2884832" cy="369332"/>
          </a:xfrm>
          <a:prstGeom prst="rect">
            <a:avLst/>
          </a:prstGeom>
        </p:spPr>
        <p:txBody>
          <a:bodyPr wrap="square">
            <a:spAutoFit/>
          </a:bodyPr>
          <a:lstStyle/>
          <a:p>
            <a:pPr algn="ctr"/>
            <a:r>
              <a:rPr lang="en-US" altLang="zh-TW" dirty="0"/>
              <a:t>Best </a:t>
            </a:r>
            <a:r>
              <a:rPr lang="en-US" altLang="zh-TW" dirty="0" smtClean="0"/>
              <a:t>mode is </a:t>
            </a:r>
            <a:r>
              <a:rPr lang="en-US" altLang="zh-TW" dirty="0"/>
              <a:t>BDPCM</a:t>
            </a:r>
            <a:endParaRPr lang="zh-TW" altLang="en-US" dirty="0"/>
          </a:p>
        </p:txBody>
      </p:sp>
    </p:spTree>
    <p:extLst>
      <p:ext uri="{BB962C8B-B14F-4D97-AF65-F5344CB8AC3E}">
        <p14:creationId xmlns:p14="http://schemas.microsoft.com/office/powerpoint/2010/main" val="42503497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CA" altLang="zh-TW" dirty="0" smtClean="0"/>
              <a:t>Proposed Methods</a:t>
            </a:r>
            <a:endParaRPr lang="zh-TW" altLang="en-US" dirty="0"/>
          </a:p>
        </p:txBody>
      </p:sp>
      <p:sp>
        <p:nvSpPr>
          <p:cNvPr id="3" name="內容版面配置區 2"/>
          <p:cNvSpPr>
            <a:spLocks noGrp="1"/>
          </p:cNvSpPr>
          <p:nvPr>
            <p:ph idx="1"/>
          </p:nvPr>
        </p:nvSpPr>
        <p:spPr>
          <a:xfrm>
            <a:off x="338352" y="1062932"/>
            <a:ext cx="11853648" cy="5378035"/>
          </a:xfrm>
        </p:spPr>
        <p:txBody>
          <a:bodyPr>
            <a:normAutofit/>
          </a:bodyPr>
          <a:lstStyle/>
          <a:p>
            <a:pPr>
              <a:lnSpc>
                <a:spcPct val="110000"/>
              </a:lnSpc>
              <a:spcBef>
                <a:spcPts val="0"/>
              </a:spcBef>
            </a:pPr>
            <a:r>
              <a:rPr lang="en-CA" altLang="zh-TW" sz="2400" dirty="0" smtClean="0"/>
              <a:t>Two encoder optimization methods were proposed to derive </a:t>
            </a:r>
            <a:r>
              <a:rPr lang="en-US" altLang="zh-TW" sz="2400" dirty="0" smtClean="0"/>
              <a:t>fastChromaBdpcm</a:t>
            </a:r>
            <a:endParaRPr lang="en-CA" altLang="zh-TW" sz="2400" dirty="0" smtClean="0"/>
          </a:p>
          <a:p>
            <a:pPr>
              <a:lnSpc>
                <a:spcPct val="110000"/>
              </a:lnSpc>
              <a:spcBef>
                <a:spcPts val="0"/>
              </a:spcBef>
            </a:pPr>
            <a:endParaRPr lang="en-CA" altLang="zh-TW" sz="1800" dirty="0" smtClean="0"/>
          </a:p>
          <a:p>
            <a:pPr>
              <a:lnSpc>
                <a:spcPct val="110000"/>
              </a:lnSpc>
              <a:spcBef>
                <a:spcPts val="0"/>
              </a:spcBef>
            </a:pPr>
            <a:r>
              <a:rPr lang="en-CA" altLang="zh-TW" sz="2400" dirty="0" smtClean="0"/>
              <a:t>Method 1:</a:t>
            </a:r>
            <a:endParaRPr lang="en-US" altLang="zh-TW" sz="2400" dirty="0" smtClean="0"/>
          </a:p>
          <a:p>
            <a:pPr lvl="1" hangingPunct="0">
              <a:lnSpc>
                <a:spcPct val="110000"/>
              </a:lnSpc>
              <a:spcBef>
                <a:spcPts val="0"/>
              </a:spcBef>
            </a:pPr>
            <a:r>
              <a:rPr lang="en-US" altLang="zh-TW" dirty="0" smtClean="0"/>
              <a:t>If </a:t>
            </a:r>
            <a:r>
              <a:rPr lang="en-US" altLang="zh-TW" b="1" dirty="0" err="1"/>
              <a:t>chroma_BDPCM</a:t>
            </a:r>
            <a:r>
              <a:rPr lang="en-US" altLang="zh-TW" b="1" dirty="0"/>
              <a:t> </a:t>
            </a:r>
            <a:r>
              <a:rPr lang="en-US" altLang="zh-TW" b="1" dirty="0" smtClean="0"/>
              <a:t>is enabled</a:t>
            </a:r>
            <a:r>
              <a:rPr lang="en-US" altLang="zh-TW" dirty="0" smtClean="0"/>
              <a:t> and </a:t>
            </a:r>
            <a:r>
              <a:rPr lang="en-US" altLang="zh-TW" b="1" dirty="0" err="1"/>
              <a:t>lumaBdpcmFlag</a:t>
            </a:r>
            <a:r>
              <a:rPr lang="en-US" altLang="zh-TW" b="1" dirty="0"/>
              <a:t> </a:t>
            </a:r>
            <a:r>
              <a:rPr lang="en-US" altLang="zh-TW" b="1" dirty="0" smtClean="0"/>
              <a:t>== 1</a:t>
            </a:r>
            <a:r>
              <a:rPr lang="en-US" altLang="zh-TW" dirty="0" smtClean="0"/>
              <a:t>, then fastChromaBdpcm == 1</a:t>
            </a:r>
            <a:endParaRPr lang="zh-TW" altLang="zh-TW" dirty="0"/>
          </a:p>
          <a:p>
            <a:pPr lvl="1" hangingPunct="0">
              <a:lnSpc>
                <a:spcPct val="110000"/>
              </a:lnSpc>
              <a:spcBef>
                <a:spcPts val="0"/>
              </a:spcBef>
            </a:pPr>
            <a:r>
              <a:rPr lang="en-US" altLang="zh-TW" dirty="0" smtClean="0"/>
              <a:t>Otherwise</a:t>
            </a:r>
            <a:r>
              <a:rPr lang="en-US" altLang="zh-TW" dirty="0"/>
              <a:t>, fastChromaBdpcm </a:t>
            </a:r>
            <a:r>
              <a:rPr lang="en-US" altLang="zh-TW" dirty="0" smtClean="0"/>
              <a:t>= 0</a:t>
            </a:r>
          </a:p>
          <a:p>
            <a:pPr>
              <a:lnSpc>
                <a:spcPct val="110000"/>
              </a:lnSpc>
              <a:spcBef>
                <a:spcPts val="0"/>
              </a:spcBef>
            </a:pPr>
            <a:endParaRPr lang="en-CA" altLang="zh-TW" sz="1600" dirty="0" smtClean="0"/>
          </a:p>
          <a:p>
            <a:pPr>
              <a:lnSpc>
                <a:spcPct val="110000"/>
              </a:lnSpc>
              <a:spcBef>
                <a:spcPts val="0"/>
              </a:spcBef>
            </a:pPr>
            <a:r>
              <a:rPr lang="en-CA" altLang="zh-TW" sz="2400" dirty="0" smtClean="0"/>
              <a:t>Method 2:</a:t>
            </a:r>
            <a:endParaRPr lang="en-US" altLang="zh-TW" sz="2400" dirty="0"/>
          </a:p>
          <a:p>
            <a:pPr lvl="1" hangingPunct="0">
              <a:lnSpc>
                <a:spcPct val="110000"/>
              </a:lnSpc>
              <a:spcBef>
                <a:spcPts val="0"/>
              </a:spcBef>
            </a:pPr>
            <a:r>
              <a:rPr lang="en-US" altLang="zh-TW" dirty="0"/>
              <a:t>If </a:t>
            </a:r>
            <a:r>
              <a:rPr lang="en-US" altLang="zh-TW" b="1" dirty="0" err="1"/>
              <a:t>chroma_BDPCM</a:t>
            </a:r>
            <a:r>
              <a:rPr lang="en-US" altLang="zh-TW" b="1" dirty="0"/>
              <a:t> is </a:t>
            </a:r>
            <a:r>
              <a:rPr lang="en-US" altLang="zh-TW" b="1" dirty="0" smtClean="0"/>
              <a:t>enabled</a:t>
            </a:r>
            <a:r>
              <a:rPr lang="en-US" altLang="zh-TW" dirty="0" smtClean="0"/>
              <a:t>, </a:t>
            </a:r>
            <a:r>
              <a:rPr lang="en-US" altLang="zh-TW" b="1" dirty="0" err="1" smtClean="0"/>
              <a:t>lumaBdpcmFlag</a:t>
            </a:r>
            <a:r>
              <a:rPr lang="en-US" altLang="zh-TW" b="1" dirty="0" smtClean="0"/>
              <a:t> == 1 </a:t>
            </a:r>
            <a:r>
              <a:rPr lang="en-US" altLang="zh-TW" dirty="0" smtClean="0"/>
              <a:t>and </a:t>
            </a:r>
            <a:r>
              <a:rPr lang="en-US" altLang="zh-TW" b="1" dirty="0">
                <a:solidFill>
                  <a:srgbClr val="0000FF"/>
                </a:solidFill>
              </a:rPr>
              <a:t>(width * height) </a:t>
            </a:r>
            <a:r>
              <a:rPr lang="en-US" altLang="zh-TW" b="1" dirty="0" smtClean="0">
                <a:solidFill>
                  <a:srgbClr val="0000FF"/>
                </a:solidFill>
              </a:rPr>
              <a:t>≤ 64</a:t>
            </a:r>
            <a:r>
              <a:rPr lang="en-US" altLang="zh-TW" dirty="0" smtClean="0"/>
              <a:t>, then fastChromaBdpcm = 1</a:t>
            </a:r>
            <a:endParaRPr lang="zh-TW" altLang="zh-TW" dirty="0"/>
          </a:p>
          <a:p>
            <a:pPr lvl="1" hangingPunct="0">
              <a:lnSpc>
                <a:spcPct val="110000"/>
              </a:lnSpc>
              <a:spcBef>
                <a:spcPts val="0"/>
              </a:spcBef>
            </a:pPr>
            <a:r>
              <a:rPr lang="en-US" altLang="zh-TW" dirty="0" smtClean="0"/>
              <a:t>Otherwise</a:t>
            </a:r>
            <a:r>
              <a:rPr lang="en-US" altLang="zh-TW" dirty="0"/>
              <a:t>, fastChromaBdpcm is set equal to </a:t>
            </a:r>
            <a:r>
              <a:rPr lang="en-US" altLang="zh-TW" dirty="0" smtClean="0"/>
              <a:t>0</a:t>
            </a:r>
          </a:p>
          <a:p>
            <a:pPr hangingPunct="0">
              <a:lnSpc>
                <a:spcPct val="110000"/>
              </a:lnSpc>
              <a:spcBef>
                <a:spcPts val="0"/>
              </a:spcBef>
            </a:pPr>
            <a:endParaRPr lang="en-US" altLang="zh-TW" sz="1600" dirty="0" smtClean="0"/>
          </a:p>
          <a:p>
            <a:pPr hangingPunct="0">
              <a:lnSpc>
                <a:spcPct val="110000"/>
              </a:lnSpc>
              <a:spcBef>
                <a:spcPts val="0"/>
              </a:spcBef>
            </a:pPr>
            <a:r>
              <a:rPr lang="en-US" altLang="zh-TW" sz="2400" dirty="0" smtClean="0"/>
              <a:t>Both methods were tested over CE3-2.2 and CE3-2.4a under lossless </a:t>
            </a:r>
            <a:r>
              <a:rPr lang="en-US" altLang="zh-TW" sz="2400" dirty="0" smtClean="0"/>
              <a:t>condition</a:t>
            </a:r>
            <a:endParaRPr lang="en-US" altLang="zh-TW" sz="2400" dirty="0"/>
          </a:p>
        </p:txBody>
      </p:sp>
    </p:spTree>
    <p:extLst>
      <p:ext uri="{BB962C8B-B14F-4D97-AF65-F5344CB8AC3E}">
        <p14:creationId xmlns:p14="http://schemas.microsoft.com/office/powerpoint/2010/main" val="29604788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Results – Tests 1 and 2 over VTM-7.0</a:t>
            </a:r>
            <a:endParaRPr lang="zh-TW" altLang="en-US" dirty="0"/>
          </a:p>
        </p:txBody>
      </p:sp>
      <p:sp>
        <p:nvSpPr>
          <p:cNvPr id="15" name="矩形 14"/>
          <p:cNvSpPr/>
          <p:nvPr/>
        </p:nvSpPr>
        <p:spPr>
          <a:xfrm>
            <a:off x="139267" y="1937184"/>
            <a:ext cx="5717755" cy="400110"/>
          </a:xfrm>
          <a:prstGeom prst="rect">
            <a:avLst/>
          </a:prstGeom>
        </p:spPr>
        <p:txBody>
          <a:bodyPr wrap="square">
            <a:spAutoFit/>
          </a:bodyPr>
          <a:lstStyle/>
          <a:p>
            <a:pPr algn="ctr"/>
            <a:r>
              <a:rPr lang="en-CA" altLang="zh-TW" sz="2000" dirty="0" smtClean="0"/>
              <a:t>Test 1</a:t>
            </a:r>
            <a:r>
              <a:rPr lang="en-US" altLang="zh-TW" sz="2000" dirty="0" smtClean="0"/>
              <a:t>: Method 1 on top of CE3-2.2 (anchor: VTM-7.0)</a:t>
            </a:r>
            <a:endParaRPr lang="zh-TW" altLang="en-US" sz="2000" dirty="0"/>
          </a:p>
        </p:txBody>
      </p:sp>
      <p:sp>
        <p:nvSpPr>
          <p:cNvPr id="16" name="矩形 15"/>
          <p:cNvSpPr/>
          <p:nvPr/>
        </p:nvSpPr>
        <p:spPr>
          <a:xfrm>
            <a:off x="6320150" y="1937184"/>
            <a:ext cx="5717755" cy="400110"/>
          </a:xfrm>
          <a:prstGeom prst="rect">
            <a:avLst/>
          </a:prstGeom>
        </p:spPr>
        <p:txBody>
          <a:bodyPr wrap="square">
            <a:spAutoFit/>
          </a:bodyPr>
          <a:lstStyle/>
          <a:p>
            <a:pPr algn="ctr"/>
            <a:r>
              <a:rPr lang="en-CA" altLang="zh-TW" sz="2000" dirty="0"/>
              <a:t>Test </a:t>
            </a:r>
            <a:r>
              <a:rPr lang="en-CA" altLang="zh-TW" sz="2000" dirty="0" smtClean="0"/>
              <a:t>2</a:t>
            </a:r>
            <a:r>
              <a:rPr lang="en-US" altLang="zh-TW" sz="2000" dirty="0" smtClean="0"/>
              <a:t>: </a:t>
            </a:r>
            <a:r>
              <a:rPr lang="en-US" altLang="zh-TW" sz="2000" dirty="0"/>
              <a:t>Method </a:t>
            </a:r>
            <a:r>
              <a:rPr lang="en-US" altLang="zh-TW" sz="2000" dirty="0" smtClean="0"/>
              <a:t>2 </a:t>
            </a:r>
            <a:r>
              <a:rPr lang="en-US" altLang="zh-TW" sz="2000" dirty="0"/>
              <a:t>on top of </a:t>
            </a:r>
            <a:r>
              <a:rPr lang="en-US" altLang="zh-TW" sz="2000" dirty="0" smtClean="0"/>
              <a:t>CE3-2.2 (</a:t>
            </a:r>
            <a:r>
              <a:rPr lang="en-US" altLang="zh-TW" sz="2000" dirty="0"/>
              <a:t>anchor: VTM-7.0)</a:t>
            </a:r>
            <a:endParaRPr lang="zh-TW" altLang="en-US" sz="2000" dirty="0"/>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67" y="2337295"/>
            <a:ext cx="5759450" cy="363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78455" y="2337294"/>
            <a:ext cx="5759450" cy="363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54064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Results – Tests 1 and 2 over CE3-2.2</a:t>
            </a:r>
            <a:endParaRPr lang="zh-TW" altLang="en-US" dirty="0"/>
          </a:p>
        </p:txBody>
      </p:sp>
      <p:sp>
        <p:nvSpPr>
          <p:cNvPr id="15" name="矩形 14"/>
          <p:cNvSpPr/>
          <p:nvPr/>
        </p:nvSpPr>
        <p:spPr>
          <a:xfrm>
            <a:off x="139267" y="1937181"/>
            <a:ext cx="5717755" cy="400110"/>
          </a:xfrm>
          <a:prstGeom prst="rect">
            <a:avLst/>
          </a:prstGeom>
        </p:spPr>
        <p:txBody>
          <a:bodyPr wrap="square">
            <a:spAutoFit/>
          </a:bodyPr>
          <a:lstStyle/>
          <a:p>
            <a:pPr algn="ctr"/>
            <a:r>
              <a:rPr lang="en-CA" altLang="zh-TW" sz="2000" dirty="0" smtClean="0"/>
              <a:t>Test 1</a:t>
            </a:r>
            <a:r>
              <a:rPr lang="en-US" altLang="zh-TW" sz="2000" dirty="0" smtClean="0"/>
              <a:t>: Method 1 on top of CE3-2.2 (anchor: CE3-2.2)</a:t>
            </a:r>
            <a:endParaRPr lang="zh-TW" altLang="en-US" sz="2000" dirty="0"/>
          </a:p>
        </p:txBody>
      </p:sp>
      <p:sp>
        <p:nvSpPr>
          <p:cNvPr id="16" name="矩形 15"/>
          <p:cNvSpPr/>
          <p:nvPr/>
        </p:nvSpPr>
        <p:spPr>
          <a:xfrm>
            <a:off x="6284525" y="1937181"/>
            <a:ext cx="5717755" cy="400110"/>
          </a:xfrm>
          <a:prstGeom prst="rect">
            <a:avLst/>
          </a:prstGeom>
        </p:spPr>
        <p:txBody>
          <a:bodyPr wrap="square">
            <a:spAutoFit/>
          </a:bodyPr>
          <a:lstStyle/>
          <a:p>
            <a:pPr algn="ctr"/>
            <a:r>
              <a:rPr lang="en-CA" altLang="zh-TW" sz="2000" dirty="0"/>
              <a:t>Test </a:t>
            </a:r>
            <a:r>
              <a:rPr lang="en-CA" altLang="zh-TW" sz="2000" dirty="0" smtClean="0"/>
              <a:t>2</a:t>
            </a:r>
            <a:r>
              <a:rPr lang="en-US" altLang="zh-TW" sz="2000" dirty="0" smtClean="0"/>
              <a:t>: </a:t>
            </a:r>
            <a:r>
              <a:rPr lang="en-US" altLang="zh-TW" sz="2000" dirty="0"/>
              <a:t>Method </a:t>
            </a:r>
            <a:r>
              <a:rPr lang="en-US" altLang="zh-TW" sz="2000" dirty="0" smtClean="0"/>
              <a:t>2 </a:t>
            </a:r>
            <a:r>
              <a:rPr lang="en-US" altLang="zh-TW" sz="2000" dirty="0"/>
              <a:t>on top of </a:t>
            </a:r>
            <a:r>
              <a:rPr lang="en-US" altLang="zh-TW" sz="2000" dirty="0" smtClean="0"/>
              <a:t>CE3-2.2  (</a:t>
            </a:r>
            <a:r>
              <a:rPr lang="en-US" altLang="zh-TW" sz="2000" dirty="0"/>
              <a:t>anchor: CE3-2.2</a:t>
            </a:r>
            <a:r>
              <a:rPr lang="en-US" altLang="zh-TW" sz="2000" dirty="0" smtClean="0"/>
              <a:t>)</a:t>
            </a:r>
            <a:endParaRPr lang="zh-TW" altLang="en-US" sz="2000"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67" y="2337293"/>
            <a:ext cx="5759450" cy="363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4525" y="2337291"/>
            <a:ext cx="5759450" cy="363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72954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Results – Tests 3 and 4 over VTM-7.0</a:t>
            </a:r>
            <a:endParaRPr lang="zh-TW" altLang="en-US" dirty="0"/>
          </a:p>
        </p:txBody>
      </p:sp>
      <p:sp>
        <p:nvSpPr>
          <p:cNvPr id="15" name="矩形 14"/>
          <p:cNvSpPr/>
          <p:nvPr/>
        </p:nvSpPr>
        <p:spPr>
          <a:xfrm>
            <a:off x="139267" y="1945214"/>
            <a:ext cx="5868545" cy="400110"/>
          </a:xfrm>
          <a:prstGeom prst="rect">
            <a:avLst/>
          </a:prstGeom>
        </p:spPr>
        <p:txBody>
          <a:bodyPr wrap="square">
            <a:spAutoFit/>
          </a:bodyPr>
          <a:lstStyle/>
          <a:p>
            <a:pPr algn="ctr"/>
            <a:r>
              <a:rPr lang="en-CA" altLang="zh-TW" sz="2000" dirty="0" smtClean="0"/>
              <a:t>Test 3</a:t>
            </a:r>
            <a:r>
              <a:rPr lang="en-US" altLang="zh-TW" sz="2000" dirty="0" smtClean="0"/>
              <a:t>: Method 1 on top of CE3-2.4a (</a:t>
            </a:r>
            <a:r>
              <a:rPr lang="en-US" altLang="zh-TW" sz="2000" dirty="0"/>
              <a:t>anchor: VTM-7.0)</a:t>
            </a:r>
            <a:endParaRPr lang="zh-TW" altLang="en-US" sz="2000" dirty="0"/>
          </a:p>
        </p:txBody>
      </p:sp>
      <p:sp>
        <p:nvSpPr>
          <p:cNvPr id="16" name="矩形 15"/>
          <p:cNvSpPr/>
          <p:nvPr/>
        </p:nvSpPr>
        <p:spPr>
          <a:xfrm>
            <a:off x="6177933" y="1945214"/>
            <a:ext cx="5824347" cy="400110"/>
          </a:xfrm>
          <a:prstGeom prst="rect">
            <a:avLst/>
          </a:prstGeom>
        </p:spPr>
        <p:txBody>
          <a:bodyPr wrap="square">
            <a:spAutoFit/>
          </a:bodyPr>
          <a:lstStyle/>
          <a:p>
            <a:pPr algn="ctr"/>
            <a:r>
              <a:rPr lang="en-CA" altLang="zh-TW" sz="2000" dirty="0"/>
              <a:t>Test </a:t>
            </a:r>
            <a:r>
              <a:rPr lang="en-CA" altLang="zh-TW" sz="2000" dirty="0" smtClean="0"/>
              <a:t>4</a:t>
            </a:r>
            <a:r>
              <a:rPr lang="en-US" altLang="zh-TW" sz="2000" dirty="0" smtClean="0"/>
              <a:t>: </a:t>
            </a:r>
            <a:r>
              <a:rPr lang="en-US" altLang="zh-TW" sz="2000" dirty="0"/>
              <a:t>Method </a:t>
            </a:r>
            <a:r>
              <a:rPr lang="en-US" altLang="zh-TW" sz="2000" dirty="0" smtClean="0"/>
              <a:t>2 </a:t>
            </a:r>
            <a:r>
              <a:rPr lang="en-US" altLang="zh-TW" sz="2000" dirty="0"/>
              <a:t>on top of </a:t>
            </a:r>
            <a:r>
              <a:rPr lang="en-US" altLang="zh-TW" sz="2000" dirty="0" smtClean="0"/>
              <a:t>CE3-2.4a (</a:t>
            </a:r>
            <a:r>
              <a:rPr lang="en-US" altLang="zh-TW" sz="2000" dirty="0"/>
              <a:t>anchor: VTM-7.0)</a:t>
            </a:r>
            <a:endParaRPr lang="zh-TW" altLang="en-US" sz="2000"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67" y="2345325"/>
            <a:ext cx="5759450" cy="363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4525" y="2345324"/>
            <a:ext cx="5759450" cy="363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08939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Results – Tests 3 and 4 over CE3-2.4a</a:t>
            </a:r>
            <a:endParaRPr lang="zh-TW" altLang="en-US" dirty="0"/>
          </a:p>
        </p:txBody>
      </p:sp>
      <p:sp>
        <p:nvSpPr>
          <p:cNvPr id="15" name="矩形 14"/>
          <p:cNvSpPr/>
          <p:nvPr/>
        </p:nvSpPr>
        <p:spPr>
          <a:xfrm>
            <a:off x="80057" y="1936597"/>
            <a:ext cx="5877869" cy="400110"/>
          </a:xfrm>
          <a:prstGeom prst="rect">
            <a:avLst/>
          </a:prstGeom>
        </p:spPr>
        <p:txBody>
          <a:bodyPr wrap="square">
            <a:spAutoFit/>
          </a:bodyPr>
          <a:lstStyle/>
          <a:p>
            <a:pPr algn="ctr"/>
            <a:r>
              <a:rPr lang="en-CA" altLang="zh-TW" sz="2000" dirty="0" smtClean="0"/>
              <a:t>Test 3</a:t>
            </a:r>
            <a:r>
              <a:rPr lang="en-US" altLang="zh-TW" sz="2000" dirty="0" smtClean="0"/>
              <a:t>: Method 1 on top of CE3-2.4a (</a:t>
            </a:r>
            <a:r>
              <a:rPr lang="en-US" altLang="zh-TW" sz="2000" dirty="0"/>
              <a:t>anchor: </a:t>
            </a:r>
            <a:r>
              <a:rPr lang="en-US" altLang="zh-TW" sz="2000" dirty="0" smtClean="0"/>
              <a:t>CE3-2.4a)</a:t>
            </a:r>
            <a:endParaRPr lang="zh-TW" altLang="en-US" sz="2000" dirty="0"/>
          </a:p>
        </p:txBody>
      </p:sp>
      <p:sp>
        <p:nvSpPr>
          <p:cNvPr id="16" name="矩形 15"/>
          <p:cNvSpPr/>
          <p:nvPr/>
        </p:nvSpPr>
        <p:spPr>
          <a:xfrm>
            <a:off x="6284525" y="1936597"/>
            <a:ext cx="5907475" cy="400110"/>
          </a:xfrm>
          <a:prstGeom prst="rect">
            <a:avLst/>
          </a:prstGeom>
        </p:spPr>
        <p:txBody>
          <a:bodyPr wrap="square">
            <a:spAutoFit/>
          </a:bodyPr>
          <a:lstStyle/>
          <a:p>
            <a:pPr algn="ctr"/>
            <a:r>
              <a:rPr lang="en-CA" altLang="zh-TW" sz="2000" dirty="0"/>
              <a:t>Test 4</a:t>
            </a:r>
            <a:r>
              <a:rPr lang="en-US" altLang="zh-TW" sz="2000" dirty="0" smtClean="0"/>
              <a:t>: </a:t>
            </a:r>
            <a:r>
              <a:rPr lang="en-US" altLang="zh-TW" sz="2000" dirty="0"/>
              <a:t>Method </a:t>
            </a:r>
            <a:r>
              <a:rPr lang="en-US" altLang="zh-TW" sz="2000" dirty="0" smtClean="0"/>
              <a:t>2 </a:t>
            </a:r>
            <a:r>
              <a:rPr lang="en-US" altLang="zh-TW" sz="2000" dirty="0"/>
              <a:t>on top of </a:t>
            </a:r>
            <a:r>
              <a:rPr lang="en-US" altLang="zh-TW" sz="2000" dirty="0" smtClean="0"/>
              <a:t>CE3-2.4a (</a:t>
            </a:r>
            <a:r>
              <a:rPr lang="en-US" altLang="zh-TW" sz="2000" dirty="0"/>
              <a:t>anchor: </a:t>
            </a:r>
            <a:r>
              <a:rPr lang="en-US" altLang="zh-TW" sz="2000" dirty="0" smtClean="0"/>
              <a:t>CE3-2.4a)</a:t>
            </a:r>
            <a:endParaRPr lang="zh-TW" altLang="en-US" sz="2000"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67" y="2336708"/>
            <a:ext cx="5759450" cy="363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4525" y="2336707"/>
            <a:ext cx="5762625" cy="363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01187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Conclusion</a:t>
            </a:r>
            <a:endParaRPr lang="zh-TW" altLang="en-US" dirty="0"/>
          </a:p>
        </p:txBody>
      </p:sp>
      <p:sp>
        <p:nvSpPr>
          <p:cNvPr id="3" name="內容版面配置區 2"/>
          <p:cNvSpPr>
            <a:spLocks noGrp="1"/>
          </p:cNvSpPr>
          <p:nvPr>
            <p:ph idx="1"/>
          </p:nvPr>
        </p:nvSpPr>
        <p:spPr>
          <a:xfrm>
            <a:off x="557839" y="1028119"/>
            <a:ext cx="11175125" cy="2135287"/>
          </a:xfrm>
        </p:spPr>
        <p:txBody>
          <a:bodyPr>
            <a:normAutofit/>
          </a:bodyPr>
          <a:lstStyle/>
          <a:p>
            <a:pPr>
              <a:lnSpc>
                <a:spcPct val="100000"/>
              </a:lnSpc>
              <a:spcBef>
                <a:spcPts val="600"/>
              </a:spcBef>
            </a:pPr>
            <a:r>
              <a:rPr lang="en-US" altLang="zh-TW" dirty="0"/>
              <a:t>This contribution proposed two </a:t>
            </a:r>
            <a:r>
              <a:rPr lang="en-US" altLang="zh-TW" dirty="0" smtClean="0"/>
              <a:t>encoder-only methods </a:t>
            </a:r>
            <a:r>
              <a:rPr lang="en-US" altLang="zh-TW" dirty="0"/>
              <a:t>to reduce encoding time for chroma </a:t>
            </a:r>
            <a:r>
              <a:rPr lang="en-US" altLang="zh-TW" dirty="0" smtClean="0"/>
              <a:t>BDPCM</a:t>
            </a:r>
          </a:p>
          <a:p>
            <a:pPr>
              <a:lnSpc>
                <a:spcPct val="100000"/>
              </a:lnSpc>
              <a:spcBef>
                <a:spcPts val="600"/>
              </a:spcBef>
            </a:pPr>
            <a:r>
              <a:rPr lang="en-US" altLang="zh-TW" dirty="0" smtClean="0"/>
              <a:t>It </a:t>
            </a:r>
            <a:r>
              <a:rPr lang="en-US" altLang="zh-TW" dirty="0"/>
              <a:t>is suggested to adopt the proposed method 2 into VTM </a:t>
            </a:r>
            <a:r>
              <a:rPr lang="en-US" altLang="zh-TW" dirty="0" smtClean="0"/>
              <a:t>software</a:t>
            </a:r>
            <a:endParaRPr lang="en-CA" altLang="zh-TW" dirty="0" smtClean="0"/>
          </a:p>
          <a:p>
            <a:pPr>
              <a:lnSpc>
                <a:spcPct val="100000"/>
              </a:lnSpc>
              <a:spcBef>
                <a:spcPts val="600"/>
              </a:spcBef>
            </a:pPr>
            <a:r>
              <a:rPr lang="en-CA" altLang="zh-TW" dirty="0" smtClean="0"/>
              <a:t>Thanks </a:t>
            </a:r>
            <a:r>
              <a:rPr lang="en-CA" altLang="zh-TW" dirty="0" err="1" smtClean="0"/>
              <a:t>MediaTek</a:t>
            </a:r>
            <a:r>
              <a:rPr lang="en-CA" altLang="zh-TW" dirty="0" smtClean="0"/>
              <a:t> </a:t>
            </a:r>
            <a:r>
              <a:rPr lang="en-CA" altLang="zh-TW" dirty="0"/>
              <a:t>for performing the </a:t>
            </a:r>
            <a:r>
              <a:rPr lang="en-CA" altLang="zh-TW" dirty="0" smtClean="0"/>
              <a:t>crosscheck</a:t>
            </a:r>
            <a:endParaRPr lang="zh-TW" altLang="en-US" dirty="0"/>
          </a:p>
        </p:txBody>
      </p:sp>
      <p:sp>
        <p:nvSpPr>
          <p:cNvPr id="4" name="矩形 3"/>
          <p:cNvSpPr/>
          <p:nvPr/>
        </p:nvSpPr>
        <p:spPr>
          <a:xfrm>
            <a:off x="9856204" y="2794074"/>
            <a:ext cx="1762021" cy="369332"/>
          </a:xfrm>
          <a:prstGeom prst="rect">
            <a:avLst/>
          </a:prstGeom>
        </p:spPr>
        <p:txBody>
          <a:bodyPr wrap="none">
            <a:spAutoFit/>
          </a:bodyPr>
          <a:lstStyle/>
          <a:p>
            <a:r>
              <a:rPr lang="en-US" altLang="zh-TW" dirty="0" smtClean="0"/>
              <a:t>Anchor: VTM 7.0</a:t>
            </a:r>
            <a:endParaRPr lang="zh-TW" altLang="en-US" dirty="0"/>
          </a:p>
        </p:txBody>
      </p:sp>
      <p:graphicFrame>
        <p:nvGraphicFramePr>
          <p:cNvPr id="5" name="表格 4"/>
          <p:cNvGraphicFramePr>
            <a:graphicFrameLocks noGrp="1"/>
          </p:cNvGraphicFramePr>
          <p:nvPr>
            <p:extLst>
              <p:ext uri="{D42A27DB-BD31-4B8C-83A1-F6EECF244321}">
                <p14:modId xmlns:p14="http://schemas.microsoft.com/office/powerpoint/2010/main" val="300560917"/>
              </p:ext>
            </p:extLst>
          </p:nvPr>
        </p:nvGraphicFramePr>
        <p:xfrm>
          <a:off x="867815" y="3163406"/>
          <a:ext cx="10750410" cy="3332481"/>
        </p:xfrm>
        <a:graphic>
          <a:graphicData uri="http://schemas.openxmlformats.org/drawingml/2006/table">
            <a:tbl>
              <a:tblPr firstRow="1" firstCol="1" bandRow="1"/>
              <a:tblGrid>
                <a:gridCol w="4164672">
                  <a:extLst>
                    <a:ext uri="{9D8B030D-6E8A-4147-A177-3AD203B41FA5}">
                      <a16:colId xmlns:a16="http://schemas.microsoft.com/office/drawing/2014/main" val="20000"/>
                    </a:ext>
                  </a:extLst>
                </a:gridCol>
                <a:gridCol w="1097623">
                  <a:extLst>
                    <a:ext uri="{9D8B030D-6E8A-4147-A177-3AD203B41FA5}">
                      <a16:colId xmlns:a16="http://schemas.microsoft.com/office/drawing/2014/main" val="20001"/>
                    </a:ext>
                  </a:extLst>
                </a:gridCol>
                <a:gridCol w="1097623">
                  <a:extLst>
                    <a:ext uri="{9D8B030D-6E8A-4147-A177-3AD203B41FA5}">
                      <a16:colId xmlns:a16="http://schemas.microsoft.com/office/drawing/2014/main" val="20002"/>
                    </a:ext>
                  </a:extLst>
                </a:gridCol>
                <a:gridCol w="1097623">
                  <a:extLst>
                    <a:ext uri="{9D8B030D-6E8A-4147-A177-3AD203B41FA5}">
                      <a16:colId xmlns:a16="http://schemas.microsoft.com/office/drawing/2014/main" val="20003"/>
                    </a:ext>
                  </a:extLst>
                </a:gridCol>
                <a:gridCol w="1097623">
                  <a:extLst>
                    <a:ext uri="{9D8B030D-6E8A-4147-A177-3AD203B41FA5}">
                      <a16:colId xmlns:a16="http://schemas.microsoft.com/office/drawing/2014/main" val="20004"/>
                    </a:ext>
                  </a:extLst>
                </a:gridCol>
                <a:gridCol w="1097623">
                  <a:extLst>
                    <a:ext uri="{9D8B030D-6E8A-4147-A177-3AD203B41FA5}">
                      <a16:colId xmlns:a16="http://schemas.microsoft.com/office/drawing/2014/main" val="20005"/>
                    </a:ext>
                  </a:extLst>
                </a:gridCol>
                <a:gridCol w="1097623">
                  <a:extLst>
                    <a:ext uri="{9D8B030D-6E8A-4147-A177-3AD203B41FA5}">
                      <a16:colId xmlns:a16="http://schemas.microsoft.com/office/drawing/2014/main" val="20006"/>
                    </a:ext>
                  </a:extLst>
                </a:gridCol>
              </a:tblGrid>
              <a:tr h="447712">
                <a:tc rowSpan="2">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 </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smtClean="0">
                          <a:effectLst/>
                          <a:latin typeface="+mn-lt"/>
                          <a:ea typeface="新細明體"/>
                        </a:rPr>
                        <a:t>Over VTM-7.0, Lossless</a:t>
                      </a:r>
                      <a:r>
                        <a:rPr lang="en-CA" sz="2000" dirty="0">
                          <a:effectLst/>
                          <a:latin typeface="+mn-lt"/>
                          <a:ea typeface="新細明體"/>
                        </a:rPr>
                        <a:t>, AI</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hMerge="1">
                  <a:txBody>
                    <a:bodyPr/>
                    <a:lstStyle/>
                    <a:p>
                      <a:endParaRPr lang="zh-TW" altLang="en-US"/>
                    </a:p>
                  </a:txBody>
                  <a:tcPr/>
                </a:tc>
                <a:tc hMerge="1">
                  <a:txBody>
                    <a:bodyPr/>
                    <a:lstStyle/>
                    <a:p>
                      <a:endParaRPr lang="zh-TW" altLang="en-US"/>
                    </a:p>
                  </a:txBody>
                  <a:tcPr/>
                </a:tc>
                <a:tc gridSpan="3">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Over VTM-7.0, Lossless, RA</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721193">
                <a:tc vMerge="1">
                  <a:txBody>
                    <a:bodyPr/>
                    <a:lstStyle/>
                    <a:p>
                      <a:endParaRPr lang="zh-TW" altLang="en-US"/>
                    </a:p>
                  </a:txBody>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bit-rate savings</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err="1">
                          <a:effectLst/>
                          <a:latin typeface="+mn-lt"/>
                          <a:ea typeface="新細明體"/>
                        </a:rPr>
                        <a:t>EncT</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err="1">
                          <a:effectLst/>
                          <a:latin typeface="+mn-lt"/>
                          <a:ea typeface="新細明體"/>
                        </a:rPr>
                        <a:t>DecT</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bit-rate savings</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err="1">
                          <a:effectLst/>
                          <a:latin typeface="+mn-lt"/>
                          <a:ea typeface="新細明體"/>
                        </a:rPr>
                        <a:t>EncT</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err="1">
                          <a:effectLst/>
                          <a:latin typeface="+mn-lt"/>
                          <a:ea typeface="新細明體"/>
                        </a:rPr>
                        <a:t>DecT</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360596">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CE3-2.2</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a:effectLst/>
                          <a:latin typeface="+mn-lt"/>
                          <a:ea typeface="新細明體"/>
                        </a:rPr>
                        <a:t>-2.73%</a:t>
                      </a:r>
                      <a:endParaRPr lang="zh-TW" sz="200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116%</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90%</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-0.76%</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106%</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a:effectLst/>
                          <a:latin typeface="+mn-lt"/>
                          <a:ea typeface="新細明體"/>
                        </a:rPr>
                        <a:t>97%</a:t>
                      </a:r>
                      <a:endParaRPr lang="zh-TW" sz="200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0596">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smtClean="0">
                          <a:effectLst/>
                          <a:latin typeface="+mn-lt"/>
                          <a:ea typeface="新細明體"/>
                        </a:rPr>
                        <a:t>Test 1 (method </a:t>
                      </a:r>
                      <a:r>
                        <a:rPr lang="en-CA" sz="2000" dirty="0">
                          <a:effectLst/>
                          <a:latin typeface="+mn-lt"/>
                          <a:ea typeface="新細明體"/>
                        </a:rPr>
                        <a:t>1 on top of </a:t>
                      </a:r>
                      <a:r>
                        <a:rPr lang="en-CA" sz="2000" dirty="0" smtClean="0">
                          <a:effectLst/>
                          <a:latin typeface="+mn-lt"/>
                          <a:ea typeface="新細明體"/>
                        </a:rPr>
                        <a:t>CE3-2.2)</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a:effectLst/>
                          <a:latin typeface="+mn-lt"/>
                          <a:ea typeface="新細明體"/>
                        </a:rPr>
                        <a:t>-1.89%</a:t>
                      </a:r>
                      <a:endParaRPr lang="zh-TW" sz="200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a:effectLst/>
                          <a:latin typeface="+mn-lt"/>
                          <a:ea typeface="新細明體"/>
                        </a:rPr>
                        <a:t>102%</a:t>
                      </a:r>
                      <a:endParaRPr lang="zh-TW" sz="200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89%</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-0.52%</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a:effectLst/>
                          <a:latin typeface="+mn-lt"/>
                          <a:ea typeface="新細明體"/>
                        </a:rPr>
                        <a:t>104%</a:t>
                      </a:r>
                      <a:endParaRPr lang="zh-TW" sz="200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a:effectLst/>
                          <a:latin typeface="+mn-lt"/>
                          <a:ea typeface="新細明體"/>
                        </a:rPr>
                        <a:t>97%</a:t>
                      </a:r>
                      <a:endParaRPr lang="zh-TW" sz="200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60596">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smtClean="0">
                          <a:effectLst/>
                          <a:latin typeface="+mn-lt"/>
                          <a:ea typeface="新細明體"/>
                        </a:rPr>
                        <a:t>Test 2 (method </a:t>
                      </a:r>
                      <a:r>
                        <a:rPr lang="en-CA" sz="2000" dirty="0">
                          <a:effectLst/>
                          <a:latin typeface="+mn-lt"/>
                          <a:ea typeface="新細明體"/>
                        </a:rPr>
                        <a:t>2 on top of </a:t>
                      </a:r>
                      <a:r>
                        <a:rPr lang="en-CA" sz="2000" dirty="0" smtClean="0">
                          <a:effectLst/>
                          <a:latin typeface="+mn-lt"/>
                          <a:ea typeface="新細明體"/>
                        </a:rPr>
                        <a:t>CE3-2.2)</a:t>
                      </a:r>
                      <a:endParaRPr lang="zh-TW" sz="2000" dirty="0">
                        <a:effectLst/>
                        <a:latin typeface="+mn-lt"/>
                        <a:ea typeface="游明朝"/>
                      </a:endParaRPr>
                    </a:p>
                  </a:txBody>
                  <a:tcPr marL="68580" marR="68580" marT="0" marB="0" anchor="ctr">
                    <a:lnL w="28575" cap="flat" cmpd="sng" algn="ctr">
                      <a:solidFill>
                        <a:srgbClr val="FF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-2.38%</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106%</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87%</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-0.55%</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105%</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97%</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60596">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CE3-2.4a</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-7.70%</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107%</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a:effectLst/>
                          <a:latin typeface="+mn-lt"/>
                          <a:ea typeface="新細明體"/>
                        </a:rPr>
                        <a:t>94%</a:t>
                      </a:r>
                      <a:endParaRPr lang="zh-TW" sz="200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-6.21%</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a:effectLst/>
                          <a:latin typeface="+mn-lt"/>
                          <a:ea typeface="新細明體"/>
                        </a:rPr>
                        <a:t>102%</a:t>
                      </a:r>
                      <a:endParaRPr lang="zh-TW" sz="200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97%</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60596">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smtClean="0">
                          <a:effectLst/>
                          <a:latin typeface="+mn-lt"/>
                          <a:ea typeface="新細明體"/>
                        </a:rPr>
                        <a:t>Test 3 (method </a:t>
                      </a:r>
                      <a:r>
                        <a:rPr lang="en-CA" sz="2000" dirty="0">
                          <a:effectLst/>
                          <a:latin typeface="+mn-lt"/>
                          <a:ea typeface="新細明體"/>
                        </a:rPr>
                        <a:t>1 on top of </a:t>
                      </a:r>
                      <a:r>
                        <a:rPr lang="en-CA" sz="2000" dirty="0" smtClean="0">
                          <a:effectLst/>
                          <a:latin typeface="+mn-lt"/>
                          <a:ea typeface="新細明體"/>
                        </a:rPr>
                        <a:t>CE3-2.4a)</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-6.93%</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99%</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92%</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-6.05%</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101%</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97%</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60596">
                <a:tc>
                  <a:txBody>
                    <a:bodyPr/>
                    <a:lstStyle/>
                    <a:p>
                      <a:pPr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Test 4 </a:t>
                      </a:r>
                      <a:r>
                        <a:rPr lang="en-CA" sz="2000" dirty="0" smtClean="0">
                          <a:effectLst/>
                          <a:latin typeface="+mn-lt"/>
                          <a:ea typeface="新細明體"/>
                        </a:rPr>
                        <a:t>(</a:t>
                      </a:r>
                      <a:r>
                        <a:rPr lang="en-CA" sz="2000" dirty="0">
                          <a:effectLst/>
                          <a:latin typeface="+mn-lt"/>
                          <a:ea typeface="新細明體"/>
                        </a:rPr>
                        <a:t>method 2 on top of CE3-2.4a)</a:t>
                      </a:r>
                      <a:endParaRPr lang="zh-TW" sz="2000" dirty="0">
                        <a:effectLst/>
                        <a:latin typeface="+mn-lt"/>
                        <a:ea typeface="游明朝"/>
                      </a:endParaRPr>
                    </a:p>
                  </a:txBody>
                  <a:tcPr marL="68580" marR="68580" marT="0" marB="0" anchor="ctr">
                    <a:lnL w="28575" cap="flat" cmpd="sng" algn="ctr">
                      <a:solidFill>
                        <a:srgbClr val="FF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-7.35%</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102%</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90%</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-6.08%</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102%</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15950" algn="l"/>
                          <a:tab pos="914400" algn="l"/>
                          <a:tab pos="1143000" algn="l"/>
                          <a:tab pos="1371600" algn="l"/>
                          <a:tab pos="1600200" algn="l"/>
                          <a:tab pos="1828800" algn="l"/>
                          <a:tab pos="2057400" algn="l"/>
                          <a:tab pos="2286000" algn="l"/>
                          <a:tab pos="2514600" algn="l"/>
                          <a:tab pos="2743200" algn="l"/>
                        </a:tabLst>
                      </a:pPr>
                      <a:r>
                        <a:rPr lang="en-CA" sz="2000" dirty="0">
                          <a:effectLst/>
                          <a:latin typeface="+mn-lt"/>
                          <a:ea typeface="新細明體"/>
                        </a:rPr>
                        <a:t>97%</a:t>
                      </a:r>
                      <a:endParaRPr lang="zh-TW" sz="2000" dirty="0">
                        <a:effectLst/>
                        <a:latin typeface="+mn-lt"/>
                        <a:ea typeface="游明朝"/>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092995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ITRI-108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RI-1080" id="{2C45D5FA-4F75-4CD7-B9DD-E19E0B1035DF}" vid="{387D6F75-9A1B-467D-92C0-9838E70EFCBC}"/>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20181101_新世代5G專網先驅應用系統 _溝通版</Template>
  <TotalTime>7356</TotalTime>
  <Words>1208</Words>
  <Application>Microsoft Office PowerPoint</Application>
  <PresentationFormat>寬螢幕</PresentationFormat>
  <Paragraphs>148</Paragraphs>
  <Slides>12</Slides>
  <Notes>8</Notes>
  <HiddenSlides>0</HiddenSlides>
  <MMClips>0</MMClips>
  <ScaleCrop>false</ScaleCrop>
  <HeadingPairs>
    <vt:vector size="6" baseType="variant">
      <vt:variant>
        <vt:lpstr>使用字型</vt:lpstr>
      </vt:variant>
      <vt:variant>
        <vt:i4>8</vt:i4>
      </vt:variant>
      <vt:variant>
        <vt:lpstr>佈景主題</vt:lpstr>
      </vt:variant>
      <vt:variant>
        <vt:i4>1</vt:i4>
      </vt:variant>
      <vt:variant>
        <vt:lpstr>投影片標題</vt:lpstr>
      </vt:variant>
      <vt:variant>
        <vt:i4>12</vt:i4>
      </vt:variant>
    </vt:vector>
  </HeadingPairs>
  <TitlesOfParts>
    <vt:vector size="21" baseType="lpstr">
      <vt:lpstr>游明朝</vt:lpstr>
      <vt:lpstr>微軟正黑體</vt:lpstr>
      <vt:lpstr>新細明體</vt:lpstr>
      <vt:lpstr>標楷體</vt:lpstr>
      <vt:lpstr>Arial</vt:lpstr>
      <vt:lpstr>Calibri</vt:lpstr>
      <vt:lpstr>Maiandra GD</vt:lpstr>
      <vt:lpstr>Wingdings</vt:lpstr>
      <vt:lpstr>ITRI-1080</vt:lpstr>
      <vt:lpstr>JVET-Q0323 Non-CE3: Encoder optimization for chroma BDPCM</vt:lpstr>
      <vt:lpstr>Introduction</vt:lpstr>
      <vt:lpstr>Proposed Fast Chroma BDPCM</vt:lpstr>
      <vt:lpstr>Proposed Methods</vt:lpstr>
      <vt:lpstr>Results – Tests 1 and 2 over VTM-7.0</vt:lpstr>
      <vt:lpstr>Results – Tests 1 and 2 over CE3-2.2</vt:lpstr>
      <vt:lpstr>Results – Tests 3 and 4 over VTM-7.0</vt:lpstr>
      <vt:lpstr>Results – Tests 3 and 4 over CE3-2.4a</vt:lpstr>
      <vt:lpstr>Conclusion</vt:lpstr>
      <vt:lpstr>PowerPoint 簡報</vt:lpstr>
      <vt:lpstr>Proposed Methods</vt:lpstr>
      <vt:lpstr>Proposed Methods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HIS-CCLM</dc:title>
  <dc:creator>王聖博</dc:creator>
  <cp:lastModifiedBy>samperwang</cp:lastModifiedBy>
  <cp:revision>201</cp:revision>
  <dcterms:created xsi:type="dcterms:W3CDTF">2018-05-31T03:25:35Z</dcterms:created>
  <dcterms:modified xsi:type="dcterms:W3CDTF">2020-01-09T10:26:02Z</dcterms:modified>
</cp:coreProperties>
</file>