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1"/>
  </p:notesMasterIdLst>
  <p:sldIdLst>
    <p:sldId id="256" r:id="rId2"/>
    <p:sldId id="258" r:id="rId3"/>
    <p:sldId id="285" r:id="rId4"/>
    <p:sldId id="290" r:id="rId5"/>
    <p:sldId id="291" r:id="rId6"/>
    <p:sldId id="288" r:id="rId7"/>
    <p:sldId id="292" r:id="rId8"/>
    <p:sldId id="293" r:id="rId9"/>
    <p:sldId id="259" r:id="rId10"/>
  </p:sldIdLst>
  <p:sldSz cx="9906000" cy="6858000" type="A4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12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CC3300"/>
    <a:srgbClr val="000066"/>
    <a:srgbClr val="4D4D4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073A0DAA-6AF3-43AB-8588-CEC1D06C72B9}" styleName="보통 스타일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616DA210-FB5B-4158-B5E0-FEB733F419BA}" styleName="밝은 스타일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633" autoAdjust="0"/>
    <p:restoredTop sz="89271" autoAdjust="0"/>
  </p:normalViewPr>
  <p:slideViewPr>
    <p:cSldViewPr snapToGrid="0">
      <p:cViewPr varScale="1">
        <p:scale>
          <a:sx n="104" d="100"/>
          <a:sy n="104" d="100"/>
        </p:scale>
        <p:origin x="1746" y="96"/>
      </p:cViewPr>
      <p:guideLst>
        <p:guide orient="horz" pos="2160"/>
        <p:guide pos="312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90" d="100"/>
          <a:sy n="90" d="100"/>
        </p:scale>
        <p:origin x="3696" y="7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A1A92C-A653-40AE-BE97-4D1148334BCE}" type="datetimeFigureOut">
              <a:rPr lang="ko-KR" altLang="en-US" smtClean="0"/>
              <a:t>2020-01-08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2B42D62-479E-4C3A-BBBB-AA219B04AD4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726961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1221176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4610762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6796789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6874174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0117393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354887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32619" y="1268413"/>
            <a:ext cx="8640762" cy="1296987"/>
          </a:xfrm>
          <a:solidFill>
            <a:srgbClr val="EAEAEA"/>
          </a:solidFill>
          <a:ln w="9525">
            <a:solidFill>
              <a:srgbClr val="C0C0C0"/>
            </a:solidFill>
            <a:miter lim="800000"/>
            <a:headEnd/>
            <a:tailEnd/>
          </a:ln>
        </p:spPr>
        <p:txBody>
          <a:bodyPr wrap="none" anchor="ctr"/>
          <a:lstStyle>
            <a:lvl1pPr algn="ctr">
              <a:defRPr kumimoji="1" lang="en-US" sz="2400" b="1" dirty="0">
                <a:latin typeface="Times New Roman" pitchFamily="18" charset="0"/>
                <a:ea typeface="돋움" pitchFamily="50" charset="-127"/>
                <a:cs typeface="Times New Roman" pitchFamily="18" charset="0"/>
              </a:defRPr>
            </a:lvl1pPr>
          </a:lstStyle>
          <a:p>
            <a:pPr marL="0" lvl="0" algn="ctr"/>
            <a:r>
              <a:rPr lang="ko-KR" altLang="en-US" dirty="0" smtClean="0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568909"/>
          </a:xfrm>
        </p:spPr>
        <p:txBody>
          <a:bodyPr anchor="ctr">
            <a:normAutofit/>
          </a:bodyPr>
          <a:lstStyle>
            <a:lvl1pPr marL="0" indent="0" algn="ctr">
              <a:buNone/>
              <a:defRPr sz="1400" b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 dirty="0" smtClean="0"/>
              <a:t>마스터 부제목 스타일 편집</a:t>
            </a:r>
            <a:endParaRPr lang="en-US" dirty="0"/>
          </a:p>
        </p:txBody>
      </p:sp>
      <p:pic>
        <p:nvPicPr>
          <p:cNvPr id="9" name="그림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291512" y="5874334"/>
            <a:ext cx="1245519" cy="6828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47281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2020-01-08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940216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2020-01-08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560677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0738" y="64168"/>
            <a:ext cx="9344526" cy="409074"/>
          </a:xfrm>
        </p:spPr>
        <p:txBody>
          <a:bodyPr>
            <a:noAutofit/>
          </a:bodyPr>
          <a:lstStyle>
            <a:lvl1pPr algn="ctr">
              <a:defRPr sz="2400" b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ko-KR" altLang="en-US" dirty="0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0737" y="631825"/>
            <a:ext cx="9344528" cy="5545138"/>
          </a:xfrm>
        </p:spPr>
        <p:txBody>
          <a:bodyPr/>
          <a:lstStyle>
            <a:lvl1pPr>
              <a:defRPr sz="200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685800" indent="-228600">
              <a:buFont typeface="Times New Roman" panose="02020603050405020304" pitchFamily="18" charset="0"/>
              <a:buChar char="–"/>
              <a:defRPr sz="1800"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143000" indent="-228600">
              <a:buFont typeface="Times New Roman" panose="02020603050405020304" pitchFamily="18" charset="0"/>
              <a:buChar char="&gt;"/>
              <a:defRPr sz="1600"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>
              <a:buFont typeface="Times New Roman" panose="02020603050405020304" pitchFamily="18" charset="0"/>
              <a:buChar char="–"/>
              <a:defRPr sz="1600"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>
              <a:defRPr sz="1600"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</a:lstStyle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  <a:p>
            <a:pPr lvl="3"/>
            <a:r>
              <a:rPr lang="ko-KR" altLang="en-US" dirty="0" smtClean="0"/>
              <a:t>넷째 수준</a:t>
            </a:r>
          </a:p>
          <a:p>
            <a:pPr lvl="4"/>
            <a:r>
              <a:rPr lang="ko-KR" altLang="en-US" dirty="0" smtClean="0"/>
              <a:t>다섯째 수준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996113" y="6476667"/>
            <a:ext cx="2228850" cy="365125"/>
          </a:xfrm>
        </p:spPr>
        <p:txBody>
          <a:bodyPr/>
          <a:lstStyle>
            <a:lvl1pPr>
              <a:defRPr sz="1400" b="0">
                <a:solidFill>
                  <a:srgbClr val="4D4D4D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fld id="{792A98D5-73AC-4510-8D37-2EB4115E4570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7" name="Line 21"/>
          <p:cNvSpPr>
            <a:spLocks noChangeShapeType="1"/>
          </p:cNvSpPr>
          <p:nvPr userDrawn="1"/>
        </p:nvSpPr>
        <p:spPr bwMode="auto">
          <a:xfrm>
            <a:off x="0" y="6453188"/>
            <a:ext cx="9906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ko-KR" altLang="en-US" dirty="0"/>
          </a:p>
        </p:txBody>
      </p:sp>
      <p:sp>
        <p:nvSpPr>
          <p:cNvPr id="8" name="Line 14"/>
          <p:cNvSpPr>
            <a:spLocks noChangeShapeType="1"/>
          </p:cNvSpPr>
          <p:nvPr userDrawn="1"/>
        </p:nvSpPr>
        <p:spPr bwMode="auto">
          <a:xfrm>
            <a:off x="0" y="534988"/>
            <a:ext cx="9906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ko-KR" altLang="en-US"/>
          </a:p>
        </p:txBody>
      </p:sp>
      <p:pic>
        <p:nvPicPr>
          <p:cNvPr id="9" name="그림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8919" y="6572780"/>
            <a:ext cx="1148514" cy="1924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7598927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2020-01-08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264455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2020-01-08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583251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7"/>
            <a:ext cx="8543925" cy="1325563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2020-01-08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175640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2020-01-08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189789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2020-01-08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202827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7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2020-01-08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847641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7"/>
            <a:ext cx="5014913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 smtClean="0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2020-01-08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798265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1E291F-1E57-488E-9A38-CB6EA5750F89}" type="datetimeFigureOut">
              <a:rPr lang="ko-KR" altLang="en-US" smtClean="0"/>
              <a:t>2020-01-08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615702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411639" y="1268413"/>
            <a:ext cx="9084036" cy="1296987"/>
          </a:xfrm>
        </p:spPr>
        <p:txBody>
          <a:bodyPr>
            <a:normAutofit/>
          </a:bodyPr>
          <a:lstStyle/>
          <a:p>
            <a:r>
              <a:rPr lang="en-US" altLang="ko-KR" dirty="0"/>
              <a:t>Simplified contexts in intra prediction</a:t>
            </a:r>
            <a:r>
              <a:rPr lang="en-CA" altLang="ko-KR" dirty="0" smtClean="0"/>
              <a:t/>
            </a:r>
            <a:br>
              <a:rPr lang="en-CA" altLang="ko-KR" dirty="0" smtClean="0"/>
            </a:br>
            <a:r>
              <a:rPr lang="en-CA" altLang="ko-KR" dirty="0" smtClean="0"/>
              <a:t> </a:t>
            </a:r>
            <a:br>
              <a:rPr lang="en-CA" altLang="ko-KR" dirty="0" smtClean="0"/>
            </a:br>
            <a:r>
              <a:rPr lang="en-US" altLang="ko-KR" dirty="0" smtClean="0"/>
              <a:t>(</a:t>
            </a:r>
            <a:r>
              <a:rPr lang="en-US" altLang="ko-KR" dirty="0" smtClean="0"/>
              <a:t>JVET-Q0302)</a:t>
            </a:r>
            <a:endParaRPr lang="en-US" altLang="ko-KR" dirty="0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411639" y="3602038"/>
            <a:ext cx="9084035" cy="568909"/>
          </a:xfrm>
        </p:spPr>
        <p:txBody>
          <a:bodyPr>
            <a:normAutofit/>
          </a:bodyPr>
          <a:lstStyle/>
          <a:p>
            <a:r>
              <a:rPr lang="en-US" altLang="ko-KR" sz="1600" dirty="0" err="1" smtClean="0"/>
              <a:t>Jangwon</a:t>
            </a:r>
            <a:r>
              <a:rPr lang="en-US" altLang="ko-KR" sz="1600" dirty="0" smtClean="0"/>
              <a:t> Choi</a:t>
            </a:r>
            <a:endParaRPr lang="ko-KR" altLang="en-US" sz="1600" dirty="0"/>
          </a:p>
        </p:txBody>
      </p:sp>
    </p:spTree>
    <p:extLst>
      <p:ext uri="{BB962C8B-B14F-4D97-AF65-F5344CB8AC3E}">
        <p14:creationId xmlns:p14="http://schemas.microsoft.com/office/powerpoint/2010/main" val="26846730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Summary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280736" y="631824"/>
            <a:ext cx="9625263" cy="5844843"/>
          </a:xfrm>
        </p:spPr>
        <p:txBody>
          <a:bodyPr>
            <a:normAutofit/>
          </a:bodyPr>
          <a:lstStyle/>
          <a:p>
            <a:r>
              <a:rPr lang="en-US" altLang="ko-KR" dirty="0" smtClean="0"/>
              <a:t>Background and problem statement</a:t>
            </a:r>
          </a:p>
          <a:p>
            <a:pPr lvl="1"/>
            <a:r>
              <a:rPr lang="en-US" altLang="ko-KR" dirty="0"/>
              <a:t>Theoretically, context coded bins provides better coding performance compared to bypass coded bins because it can estimate the probability more accurately. </a:t>
            </a:r>
            <a:endParaRPr lang="en-US" altLang="ko-KR" dirty="0" smtClean="0"/>
          </a:p>
          <a:p>
            <a:pPr lvl="1"/>
            <a:r>
              <a:rPr lang="en-US" altLang="ko-KR" dirty="0" smtClean="0"/>
              <a:t>However</a:t>
            </a:r>
            <a:r>
              <a:rPr lang="en-US" altLang="ko-KR" dirty="0"/>
              <a:t>, it requires more computational complex and delay to estimate the probability so that the number of context coded bins determines throughput efficiency of the system </a:t>
            </a:r>
            <a:endParaRPr lang="en-US" altLang="ko-KR" dirty="0" smtClean="0"/>
          </a:p>
          <a:p>
            <a:pPr lvl="2"/>
            <a:endParaRPr lang="en-US" altLang="ko-KR" dirty="0" smtClean="0"/>
          </a:p>
          <a:p>
            <a:r>
              <a:rPr lang="en-US" altLang="ko-KR" dirty="0" smtClean="0"/>
              <a:t>Proposed method</a:t>
            </a:r>
          </a:p>
          <a:p>
            <a:pPr lvl="1"/>
            <a:r>
              <a:rPr lang="en-US" altLang="ko-KR" dirty="0" smtClean="0"/>
              <a:t>Simplify </a:t>
            </a:r>
            <a:r>
              <a:rPr lang="en-US" altLang="ko-KR" dirty="0" smtClean="0"/>
              <a:t>contexts in </a:t>
            </a:r>
            <a:r>
              <a:rPr lang="en-US" altLang="ko-KR" dirty="0"/>
              <a:t>some </a:t>
            </a:r>
            <a:r>
              <a:rPr lang="en-US" altLang="ko-KR" dirty="0" smtClean="0"/>
              <a:t>intra </a:t>
            </a:r>
            <a:r>
              <a:rPr lang="en-US" altLang="ko-KR" dirty="0"/>
              <a:t>prediction tools</a:t>
            </a:r>
            <a:endParaRPr lang="en-US" altLang="ko-KR" dirty="0" smtClean="0"/>
          </a:p>
          <a:p>
            <a:pPr lvl="2"/>
            <a:r>
              <a:rPr lang="en-US" altLang="ko-KR" dirty="0" smtClean="0"/>
              <a:t>Method </a:t>
            </a:r>
            <a:r>
              <a:rPr lang="en-US" altLang="ko-KR" dirty="0"/>
              <a:t>1: all bins of </a:t>
            </a:r>
            <a:r>
              <a:rPr lang="en-US" altLang="ko-KR" b="1" dirty="0" err="1"/>
              <a:t>cclm_mode_idx</a:t>
            </a:r>
            <a:r>
              <a:rPr lang="en-US" altLang="ko-KR" dirty="0"/>
              <a:t> are coded in bypass </a:t>
            </a:r>
            <a:r>
              <a:rPr lang="en-US" altLang="ko-KR" dirty="0" smtClean="0"/>
              <a:t>mode</a:t>
            </a:r>
            <a:endParaRPr lang="en-US" altLang="ko-KR" dirty="0"/>
          </a:p>
          <a:p>
            <a:pPr lvl="2"/>
            <a:r>
              <a:rPr lang="en-US" altLang="ko-KR" dirty="0" smtClean="0"/>
              <a:t>Method </a:t>
            </a:r>
            <a:r>
              <a:rPr lang="en-US" altLang="ko-KR" dirty="0"/>
              <a:t>2: second bin of </a:t>
            </a:r>
            <a:r>
              <a:rPr lang="en-US" altLang="ko-KR" b="1" dirty="0" err="1"/>
              <a:t>intra_luma_ref_idx</a:t>
            </a:r>
            <a:r>
              <a:rPr lang="en-US" altLang="ko-KR" dirty="0"/>
              <a:t> is coded in bypass </a:t>
            </a:r>
            <a:r>
              <a:rPr lang="en-US" altLang="ko-KR" dirty="0" smtClean="0"/>
              <a:t>mode</a:t>
            </a:r>
            <a:endParaRPr lang="en-US" altLang="ko-KR" dirty="0"/>
          </a:p>
          <a:p>
            <a:pPr lvl="2"/>
            <a:r>
              <a:rPr lang="en-US" altLang="ko-KR" dirty="0" smtClean="0"/>
              <a:t>Method </a:t>
            </a:r>
            <a:r>
              <a:rPr lang="en-US" altLang="ko-KR" dirty="0"/>
              <a:t>3: </a:t>
            </a:r>
            <a:r>
              <a:rPr lang="en-US" altLang="ko-KR" b="1" dirty="0" err="1"/>
              <a:t>intra_subpartitions_split_flag</a:t>
            </a:r>
            <a:r>
              <a:rPr lang="en-US" altLang="ko-KR" dirty="0"/>
              <a:t> is coded in bypass </a:t>
            </a:r>
            <a:r>
              <a:rPr lang="en-US" altLang="ko-KR" dirty="0" smtClean="0"/>
              <a:t>mode</a:t>
            </a:r>
            <a:endParaRPr lang="en-US" altLang="ko-KR" dirty="0"/>
          </a:p>
          <a:p>
            <a:pPr lvl="2"/>
            <a:endParaRPr lang="en-US" altLang="ko-KR" dirty="0" smtClean="0"/>
          </a:p>
          <a:p>
            <a:r>
              <a:rPr lang="en-US" altLang="ko-KR" sz="1800" dirty="0" smtClean="0"/>
              <a:t>Experimental </a:t>
            </a:r>
            <a:r>
              <a:rPr lang="en-US" altLang="ko-KR" sz="1800" dirty="0" smtClean="0"/>
              <a:t>results (AI, based on VTM7.0 anchor)</a:t>
            </a:r>
          </a:p>
          <a:p>
            <a:pPr lvl="2"/>
            <a:r>
              <a:rPr lang="en-US" altLang="ko-KR" dirty="0" smtClean="0"/>
              <a:t>Method </a:t>
            </a:r>
            <a:r>
              <a:rPr lang="en-US" altLang="ko-KR" dirty="0"/>
              <a:t>1: Y 0.01%, </a:t>
            </a:r>
            <a:r>
              <a:rPr lang="en-US" altLang="ko-KR" dirty="0" err="1"/>
              <a:t>Cb</a:t>
            </a:r>
            <a:r>
              <a:rPr lang="en-US" altLang="ko-KR" dirty="0"/>
              <a:t> -0.08%, Cr -0.06%</a:t>
            </a:r>
          </a:p>
          <a:p>
            <a:pPr lvl="2"/>
            <a:r>
              <a:rPr lang="en-US" altLang="ko-KR" dirty="0" smtClean="0"/>
              <a:t>Method </a:t>
            </a:r>
            <a:r>
              <a:rPr lang="en-US" altLang="ko-KR" dirty="0"/>
              <a:t>2: Y 0.01%, </a:t>
            </a:r>
            <a:r>
              <a:rPr lang="en-US" altLang="ko-KR" dirty="0" err="1"/>
              <a:t>Cb</a:t>
            </a:r>
            <a:r>
              <a:rPr lang="en-US" altLang="ko-KR" dirty="0"/>
              <a:t> -0.05%. Cr 0.02%</a:t>
            </a:r>
          </a:p>
          <a:p>
            <a:pPr lvl="2"/>
            <a:r>
              <a:rPr lang="en-US" altLang="ko-KR" dirty="0" smtClean="0"/>
              <a:t>Method </a:t>
            </a:r>
            <a:r>
              <a:rPr lang="en-US" altLang="ko-KR" dirty="0"/>
              <a:t>3: Y 0.01%, </a:t>
            </a:r>
            <a:r>
              <a:rPr lang="en-US" altLang="ko-KR" dirty="0" err="1"/>
              <a:t>Cb</a:t>
            </a:r>
            <a:r>
              <a:rPr lang="en-US" altLang="ko-KR" dirty="0"/>
              <a:t> 0.00%. Cr 0.02%</a:t>
            </a:r>
          </a:p>
          <a:p>
            <a:endParaRPr lang="en-US" altLang="ko-KR" dirty="0" smtClean="0"/>
          </a:p>
          <a:p>
            <a:r>
              <a:rPr lang="en-US" altLang="ko-KR" dirty="0" smtClean="0"/>
              <a:t>Thanks </a:t>
            </a:r>
            <a:r>
              <a:rPr lang="en-US" altLang="ko-KR" dirty="0" smtClean="0"/>
              <a:t>to </a:t>
            </a:r>
            <a:r>
              <a:rPr lang="en-US" altLang="ko-KR" dirty="0" err="1" smtClean="0"/>
              <a:t>Tencent</a:t>
            </a:r>
            <a:r>
              <a:rPr lang="en-US" altLang="ko-KR" dirty="0" smtClean="0"/>
              <a:t> for cross-checking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2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803138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Proposed </a:t>
            </a:r>
            <a:r>
              <a:rPr lang="en-US" altLang="ko-KR" dirty="0" smtClean="0"/>
              <a:t>method 1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 smtClean="0"/>
              <a:t>All </a:t>
            </a:r>
            <a:r>
              <a:rPr lang="en-US" altLang="ko-KR" dirty="0"/>
              <a:t>bins of </a:t>
            </a:r>
            <a:r>
              <a:rPr lang="en-US" altLang="ko-KR" b="1" dirty="0" err="1"/>
              <a:t>cclm_mode_idx</a:t>
            </a:r>
            <a:r>
              <a:rPr lang="en-US" altLang="ko-KR" dirty="0"/>
              <a:t> are coded in the bypass </a:t>
            </a:r>
            <a:r>
              <a:rPr lang="en-US" altLang="ko-KR" dirty="0" smtClean="0"/>
              <a:t>mode</a:t>
            </a:r>
          </a:p>
          <a:p>
            <a:pPr lvl="1"/>
            <a:r>
              <a:rPr lang="en-US" altLang="ko-KR" sz="1600" dirty="0" smtClean="0"/>
              <a:t>In </a:t>
            </a:r>
            <a:r>
              <a:rPr lang="en-US" altLang="ko-KR" sz="1600" dirty="0"/>
              <a:t>the current VVC, first bin of </a:t>
            </a:r>
            <a:r>
              <a:rPr lang="en-US" altLang="ko-KR" sz="1600" dirty="0" err="1"/>
              <a:t>cclm_mode_idx</a:t>
            </a:r>
            <a:r>
              <a:rPr lang="en-US" altLang="ko-KR" sz="1600" dirty="0"/>
              <a:t> is coded with 1 context model, and the second bin is coded with bypass </a:t>
            </a:r>
            <a:r>
              <a:rPr lang="en-US" altLang="ko-KR" sz="1600" dirty="0" smtClean="0"/>
              <a:t>mode</a:t>
            </a:r>
          </a:p>
          <a:p>
            <a:pPr lvl="1"/>
            <a:r>
              <a:rPr lang="en-US" altLang="ko-KR" sz="1600" dirty="0" smtClean="0"/>
              <a:t>To </a:t>
            </a:r>
            <a:r>
              <a:rPr lang="en-US" altLang="ko-KR" sz="1600" dirty="0"/>
              <a:t>simplify the contexts of </a:t>
            </a:r>
            <a:r>
              <a:rPr lang="en-US" altLang="ko-KR" sz="1600" dirty="0" err="1"/>
              <a:t>cclm_mode_idx</a:t>
            </a:r>
            <a:r>
              <a:rPr lang="en-US" altLang="ko-KR" sz="1600" dirty="0"/>
              <a:t>, two bins of </a:t>
            </a:r>
            <a:r>
              <a:rPr lang="en-US" altLang="ko-KR" sz="1600" dirty="0" err="1"/>
              <a:t>cclm_mode_idx</a:t>
            </a:r>
            <a:r>
              <a:rPr lang="en-US" altLang="ko-KR" sz="1600" dirty="0"/>
              <a:t> are coded in bypass </a:t>
            </a:r>
            <a:r>
              <a:rPr lang="en-US" altLang="ko-KR" sz="1600" dirty="0" smtClean="0"/>
              <a:t>mode</a:t>
            </a:r>
            <a:endParaRPr lang="ko-KR" altLang="en-US" sz="1200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3</a:t>
            </a:fld>
            <a:endParaRPr lang="ko-KR" altLang="en-US" dirty="0"/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90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pic>
        <p:nvPicPr>
          <p:cNvPr id="11" name="그림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66171" y="1801090"/>
            <a:ext cx="7480101" cy="52785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41494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Proposed </a:t>
            </a:r>
            <a:r>
              <a:rPr lang="en-US" altLang="ko-KR" dirty="0" smtClean="0"/>
              <a:t>method 2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 smtClean="0"/>
              <a:t>Second </a:t>
            </a:r>
            <a:r>
              <a:rPr lang="en-US" altLang="ko-KR" dirty="0"/>
              <a:t>bin of </a:t>
            </a:r>
            <a:r>
              <a:rPr lang="en-US" altLang="ko-KR" b="1" dirty="0" err="1"/>
              <a:t>intra_luma_ref_idx</a:t>
            </a:r>
            <a:r>
              <a:rPr lang="en-US" altLang="ko-KR" dirty="0"/>
              <a:t> is coded in the bypass </a:t>
            </a:r>
            <a:r>
              <a:rPr lang="en-US" altLang="ko-KR" dirty="0" smtClean="0"/>
              <a:t>mode</a:t>
            </a:r>
          </a:p>
          <a:p>
            <a:pPr lvl="1"/>
            <a:r>
              <a:rPr lang="en-US" altLang="ko-KR" sz="1600" dirty="0" smtClean="0"/>
              <a:t>In </a:t>
            </a:r>
            <a:r>
              <a:rPr lang="en-US" altLang="ko-KR" sz="1600" dirty="0"/>
              <a:t>the current VVC, first bin of </a:t>
            </a:r>
            <a:r>
              <a:rPr lang="en-US" altLang="ko-KR" sz="1600" dirty="0" err="1"/>
              <a:t>intra_luma_ref_idx</a:t>
            </a:r>
            <a:r>
              <a:rPr lang="en-US" altLang="ko-KR" sz="1600" dirty="0"/>
              <a:t> is coded with 1 context model, and the second bin is also coded with 1 context </a:t>
            </a:r>
            <a:r>
              <a:rPr lang="en-US" altLang="ko-KR" sz="1600" dirty="0" smtClean="0"/>
              <a:t>model</a:t>
            </a:r>
          </a:p>
          <a:p>
            <a:pPr lvl="1"/>
            <a:r>
              <a:rPr lang="en-US" altLang="ko-KR" sz="1600" dirty="0" smtClean="0"/>
              <a:t>To </a:t>
            </a:r>
            <a:r>
              <a:rPr lang="en-US" altLang="ko-KR" sz="1600" dirty="0"/>
              <a:t>simplify the contexts of </a:t>
            </a:r>
            <a:r>
              <a:rPr lang="en-US" altLang="ko-KR" sz="1600" dirty="0" err="1"/>
              <a:t>intra_luma_ref_idx</a:t>
            </a:r>
            <a:r>
              <a:rPr lang="en-US" altLang="ko-KR" sz="1600" dirty="0"/>
              <a:t> without coding loss, second bin of </a:t>
            </a:r>
            <a:r>
              <a:rPr lang="en-US" altLang="ko-KR" sz="1600" dirty="0" err="1"/>
              <a:t>intra_luma_ref_idx</a:t>
            </a:r>
            <a:r>
              <a:rPr lang="en-US" altLang="ko-KR" sz="1600" dirty="0"/>
              <a:t> is coded in bypass </a:t>
            </a:r>
            <a:r>
              <a:rPr lang="en-US" altLang="ko-KR" sz="1600" dirty="0" smtClean="0"/>
              <a:t>mode</a:t>
            </a:r>
            <a:endParaRPr lang="ko-KR" altLang="en-US" sz="900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4</a:t>
            </a:fld>
            <a:endParaRPr lang="ko-KR" altLang="en-US" dirty="0"/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90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pic>
        <p:nvPicPr>
          <p:cNvPr id="6" name="그림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41663" y="2004291"/>
            <a:ext cx="7158747" cy="50390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16809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Proposed </a:t>
            </a:r>
            <a:r>
              <a:rPr lang="en-US" altLang="ko-KR" dirty="0" smtClean="0"/>
              <a:t>method 3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hangingPunct="0"/>
            <a:r>
              <a:rPr lang="en-US" altLang="ko-KR" b="1" dirty="0" err="1" smtClean="0"/>
              <a:t>intra_subpartitions_split_flag</a:t>
            </a:r>
            <a:r>
              <a:rPr lang="en-US" altLang="ko-KR" dirty="0" smtClean="0"/>
              <a:t> </a:t>
            </a:r>
            <a:r>
              <a:rPr lang="en-US" altLang="ko-KR" dirty="0"/>
              <a:t>is coded in the bypass </a:t>
            </a:r>
            <a:r>
              <a:rPr lang="en-US" altLang="ko-KR" dirty="0" smtClean="0"/>
              <a:t>mode</a:t>
            </a:r>
          </a:p>
          <a:p>
            <a:pPr lvl="1" hangingPunct="0"/>
            <a:r>
              <a:rPr lang="en-US" altLang="ko-KR" sz="1600" dirty="0" smtClean="0"/>
              <a:t>In </a:t>
            </a:r>
            <a:r>
              <a:rPr lang="en-US" altLang="ko-KR" sz="1600" dirty="0"/>
              <a:t>the current VVC, </a:t>
            </a:r>
            <a:r>
              <a:rPr lang="en-US" altLang="ko-KR" sz="1600" dirty="0" err="1"/>
              <a:t>intra_subpartitions_split_flag</a:t>
            </a:r>
            <a:r>
              <a:rPr lang="en-US" altLang="ko-KR" sz="1600" dirty="0"/>
              <a:t> is coded with 1 context </a:t>
            </a:r>
            <a:r>
              <a:rPr lang="en-US" altLang="ko-KR" sz="1600" dirty="0" smtClean="0"/>
              <a:t>model</a:t>
            </a:r>
          </a:p>
          <a:p>
            <a:pPr lvl="1" hangingPunct="0"/>
            <a:r>
              <a:rPr lang="en-US" altLang="ko-KR" sz="1600" dirty="0" smtClean="0"/>
              <a:t>To </a:t>
            </a:r>
            <a:r>
              <a:rPr lang="en-US" altLang="ko-KR" sz="1600" dirty="0"/>
              <a:t>simplify the contexts of </a:t>
            </a:r>
            <a:r>
              <a:rPr lang="en-US" altLang="ko-KR" sz="1600" dirty="0" err="1"/>
              <a:t>intra_subpartitions_split_flag</a:t>
            </a:r>
            <a:r>
              <a:rPr lang="en-US" altLang="ko-KR" sz="1600" dirty="0"/>
              <a:t>, it is coded in bypass </a:t>
            </a:r>
            <a:r>
              <a:rPr lang="en-US" altLang="ko-KR" sz="1600" dirty="0" smtClean="0"/>
              <a:t>mode</a:t>
            </a:r>
            <a:endParaRPr lang="ko-KR" altLang="ko-KR" sz="160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5</a:t>
            </a:fld>
            <a:endParaRPr lang="ko-KR" altLang="en-US" dirty="0"/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90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pic>
        <p:nvPicPr>
          <p:cNvPr id="6" name="그림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81442" y="1594968"/>
            <a:ext cx="7491645" cy="53969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56430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Experimental </a:t>
            </a:r>
            <a:r>
              <a:rPr lang="en-US" altLang="ko-KR" dirty="0" smtClean="0"/>
              <a:t>Results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ko-KR" sz="1800" dirty="0" smtClean="0"/>
              <a:t>Method 1</a:t>
            </a:r>
            <a:endParaRPr lang="en-US" altLang="ko-KR" sz="1800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6</a:t>
            </a:fld>
            <a:endParaRPr lang="ko-KR" altLang="en-US" dirty="0"/>
          </a:p>
        </p:txBody>
      </p:sp>
      <p:pic>
        <p:nvPicPr>
          <p:cNvPr id="6" name="그림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43626" y="631824"/>
            <a:ext cx="6997967" cy="2695651"/>
          </a:xfrm>
          <a:prstGeom prst="rect">
            <a:avLst/>
          </a:prstGeom>
        </p:spPr>
      </p:pic>
      <p:pic>
        <p:nvPicPr>
          <p:cNvPr id="8" name="그림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43626" y="3327475"/>
            <a:ext cx="6981337" cy="26892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9637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Experimental </a:t>
            </a:r>
            <a:r>
              <a:rPr lang="en-US" altLang="ko-KR" dirty="0" smtClean="0"/>
              <a:t>Results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ko-KR" sz="1800" dirty="0" smtClean="0"/>
              <a:t>Method 2</a:t>
            </a:r>
            <a:endParaRPr lang="en-US" altLang="ko-KR" sz="1800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7</a:t>
            </a:fld>
            <a:endParaRPr lang="ko-KR" altLang="en-US" dirty="0"/>
          </a:p>
        </p:txBody>
      </p:sp>
      <p:pic>
        <p:nvPicPr>
          <p:cNvPr id="7" name="그림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43626" y="631825"/>
            <a:ext cx="6997965" cy="2695650"/>
          </a:xfrm>
          <a:prstGeom prst="rect">
            <a:avLst/>
          </a:prstGeom>
        </p:spPr>
      </p:pic>
      <p:pic>
        <p:nvPicPr>
          <p:cNvPr id="10" name="그림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60254" y="3327475"/>
            <a:ext cx="6981337" cy="26892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15960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Experimental </a:t>
            </a:r>
            <a:r>
              <a:rPr lang="en-US" altLang="ko-KR" dirty="0" smtClean="0"/>
              <a:t>Results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ko-KR" sz="1800" dirty="0" smtClean="0"/>
              <a:t>Method 3</a:t>
            </a:r>
            <a:endParaRPr lang="en-US" altLang="ko-KR" sz="1800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8</a:t>
            </a:fld>
            <a:endParaRPr lang="ko-KR" altLang="en-US" dirty="0"/>
          </a:p>
        </p:txBody>
      </p:sp>
      <p:pic>
        <p:nvPicPr>
          <p:cNvPr id="7" name="그림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43626" y="631825"/>
            <a:ext cx="6997965" cy="2695650"/>
          </a:xfrm>
          <a:prstGeom prst="rect">
            <a:avLst/>
          </a:prstGeom>
        </p:spPr>
      </p:pic>
      <p:pic>
        <p:nvPicPr>
          <p:cNvPr id="10" name="그림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43626" y="3193070"/>
            <a:ext cx="7032533" cy="27089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41020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Conclusion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280737" y="631824"/>
            <a:ext cx="9344528" cy="5844843"/>
          </a:xfrm>
        </p:spPr>
        <p:txBody>
          <a:bodyPr>
            <a:normAutofit/>
          </a:bodyPr>
          <a:lstStyle/>
          <a:p>
            <a:pPr hangingPunct="0"/>
            <a:r>
              <a:rPr lang="en-CA" altLang="ko-KR" dirty="0"/>
              <a:t>In this proposal, </a:t>
            </a:r>
            <a:r>
              <a:rPr lang="en-US" altLang="ko-KR" dirty="0"/>
              <a:t>three methods of simplified context are proposed to reduce the CABAC data throughput in the parsing of intra prediction syntax with the negligible coding performance change.</a:t>
            </a:r>
            <a:endParaRPr lang="ko-KR" altLang="ko-KR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9</a:t>
            </a:fld>
            <a:endParaRPr lang="ko-KR" altLang="en-US" dirty="0"/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604008" y="1385455"/>
            <a:ext cx="8078999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246930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4539</TotalTime>
  <Words>364</Words>
  <Application>Microsoft Office PowerPoint</Application>
  <PresentationFormat>A4 용지(210x297mm)</PresentationFormat>
  <Paragraphs>53</Paragraphs>
  <Slides>9</Slides>
  <Notes>6</Notes>
  <HiddenSlides>0</HiddenSlides>
  <MMClips>0</MMClips>
  <ScaleCrop>false</ScaleCrop>
  <HeadingPairs>
    <vt:vector size="6" baseType="variant">
      <vt:variant>
        <vt:lpstr>사용한 글꼴</vt:lpstr>
      </vt:variant>
      <vt:variant>
        <vt:i4>6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9</vt:i4>
      </vt:variant>
    </vt:vector>
  </HeadingPairs>
  <TitlesOfParts>
    <vt:vector size="16" baseType="lpstr">
      <vt:lpstr>돋움</vt:lpstr>
      <vt:lpstr>맑은 고딕</vt:lpstr>
      <vt:lpstr>Arial</vt:lpstr>
      <vt:lpstr>Calibri</vt:lpstr>
      <vt:lpstr>Calibri Light</vt:lpstr>
      <vt:lpstr>Times New Roman</vt:lpstr>
      <vt:lpstr>Office 테마</vt:lpstr>
      <vt:lpstr>Simplified contexts in intra prediction   (JVET-Q0302)</vt:lpstr>
      <vt:lpstr>Summary</vt:lpstr>
      <vt:lpstr>Proposed method 1</vt:lpstr>
      <vt:lpstr>Proposed method 2</vt:lpstr>
      <vt:lpstr>Proposed method 3</vt:lpstr>
      <vt:lpstr>Experimental Results</vt:lpstr>
      <vt:lpstr>Experimental Results</vt:lpstr>
      <vt:lpstr>Experimental Results</vt:lpstr>
      <vt:lpstr>Conclusion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Simplification of</dc:title>
  <dc:creator>유선미/주임연구원/차세대표준(연)ABM팀(sunmi.yoo@lge.com)</dc:creator>
  <cp:lastModifiedBy>최장원/선임연구원/차세대표준(연)AMT팀(jangwon84.choi@lge.com)</cp:lastModifiedBy>
  <cp:revision>253</cp:revision>
  <dcterms:created xsi:type="dcterms:W3CDTF">2016-10-06T06:23:02Z</dcterms:created>
  <dcterms:modified xsi:type="dcterms:W3CDTF">2020-01-08T09:27:04Z</dcterms:modified>
</cp:coreProperties>
</file>