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0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0"/>
  </p:notesMasterIdLst>
  <p:handoutMasterIdLst>
    <p:handoutMasterId r:id="rId11"/>
  </p:handoutMasterIdLst>
  <p:sldIdLst>
    <p:sldId id="282" r:id="rId5"/>
    <p:sldId id="336" r:id="rId6"/>
    <p:sldId id="355" r:id="rId7"/>
    <p:sldId id="356" r:id="rId8"/>
    <p:sldId id="280" r:id="rId9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6"/>
            <p14:sldId id="355"/>
            <p14:sldId id="356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53530"/>
    <a:srgbClr val="4D4D4C"/>
    <a:srgbClr val="575756"/>
    <a:srgbClr val="4B4C4B"/>
    <a:srgbClr val="C7000B"/>
    <a:srgbClr val="DD4654"/>
    <a:srgbClr val="FFFFFF"/>
    <a:srgbClr val="F3D2D5"/>
    <a:srgbClr val="E6A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17" autoAdjust="0"/>
    <p:restoredTop sz="95467"/>
  </p:normalViewPr>
  <p:slideViewPr>
    <p:cSldViewPr snapToGrid="0" snapToObjects="1">
      <p:cViewPr varScale="1">
        <p:scale>
          <a:sx n="111" d="100"/>
          <a:sy n="111" d="100"/>
        </p:scale>
        <p:origin x="666" y="114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908050"/>
            <a:ext cx="11332826" cy="5218113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47026" y="-4207"/>
            <a:ext cx="3100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l"/>
            <a:r>
              <a:rPr lang="en-US" dirty="0" smtClean="0"/>
              <a:t>JVET-P0197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55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511" y="1175110"/>
            <a:ext cx="9915450" cy="101659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dirty="0"/>
              <a:t>AHG9: Miscellaneous fixes for HLS in Specification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995" y="2280669"/>
            <a:ext cx="6649117" cy="1148459"/>
          </a:xfrm>
        </p:spPr>
        <p:txBody>
          <a:bodyPr/>
          <a:lstStyle/>
          <a:p>
            <a:endParaRPr kumimoji="1" lang="en-US" altLang="zh-CN" sz="1600" dirty="0" smtClean="0"/>
          </a:p>
          <a:p>
            <a:r>
              <a:rPr lang="en-US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Biao Wang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Anand Meher Kotra, Semih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Esenlik, Han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Gao,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Elena Alshina</a:t>
            </a:r>
          </a:p>
          <a:p>
            <a:endParaRPr kumimoji="1" lang="en-US" altLang="zh-CN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909638" y="6284220"/>
          <a:ext cx="1981200" cy="126797"/>
        </p:xfrm>
        <a:graphic>
          <a:graphicData uri="http://schemas.openxmlformats.org/drawingml/2006/table">
            <a:tbl>
              <a:tblPr/>
              <a:tblGrid>
                <a:gridCol w="1981200"/>
              </a:tblGrid>
              <a:tr h="126797">
                <a:tc>
                  <a:txBody>
                    <a:bodyPr/>
                    <a:lstStyle/>
                    <a:p>
                      <a:pPr algn="l"/>
                      <a:r>
                        <a:rPr lang="en-US" sz="500" dirty="0">
                          <a:effectLst/>
                          <a:latin typeface="Arial" panose="020B0604020202020204" pitchFamily="34" charset="0"/>
                        </a:rPr>
                        <a:t>AHG9: Miscellaneous fixes for HLS in Specification</a:t>
                      </a:r>
                    </a:p>
                  </a:txBody>
                  <a:tcPr marL="47549" marR="47549" marT="23774" marB="2377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09638" y="6284913"/>
            <a:ext cx="1219676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09638" y="6284220"/>
          <a:ext cx="1981200" cy="126797"/>
        </p:xfrm>
        <a:graphic>
          <a:graphicData uri="http://schemas.openxmlformats.org/drawingml/2006/table">
            <a:tbl>
              <a:tblPr/>
              <a:tblGrid>
                <a:gridCol w="1981200"/>
              </a:tblGrid>
              <a:tr h="126797">
                <a:tc>
                  <a:txBody>
                    <a:bodyPr/>
                    <a:lstStyle/>
                    <a:p>
                      <a:pPr algn="l"/>
                      <a:r>
                        <a:rPr lang="en-US" sz="500" dirty="0">
                          <a:effectLst/>
                          <a:latin typeface="Arial" panose="020B0604020202020204" pitchFamily="34" charset="0"/>
                        </a:rPr>
                        <a:t>AHG9: Miscellaneous fixes for HLS in Specification</a:t>
                      </a:r>
                    </a:p>
                  </a:txBody>
                  <a:tcPr marL="47549" marR="47549" marT="23774" marB="2377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09638" y="6284913"/>
            <a:ext cx="1219676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384138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Overall summary </a:t>
            </a:r>
            <a:endParaRPr lang="en-US" sz="4400" b="1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563880" y="1260360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aspect fix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In </a:t>
            </a:r>
            <a:r>
              <a:rPr lang="en-US" altLang="zh-CN" dirty="0" smtClean="0"/>
              <a:t>the SH and PH header, semantics related to </a:t>
            </a:r>
            <a:r>
              <a:rPr lang="en-US" altLang="zh-CN" b="1" dirty="0" err="1" smtClean="0">
                <a:solidFill>
                  <a:schemeClr val="accent1"/>
                </a:solidFill>
              </a:rPr>
              <a:t>ref_pic_list_sps_flag</a:t>
            </a:r>
            <a:r>
              <a:rPr lang="en-US" altLang="zh-CN" dirty="0" smtClean="0"/>
              <a:t> and </a:t>
            </a:r>
            <a:r>
              <a:rPr lang="en-US" altLang="zh-CN" b="1" dirty="0" err="1" smtClean="0">
                <a:solidFill>
                  <a:schemeClr val="accent1"/>
                </a:solidFill>
              </a:rPr>
              <a:t>ref_pic_list_idx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are broken.</a:t>
            </a:r>
          </a:p>
          <a:p>
            <a:r>
              <a:rPr lang="en-US" altLang="zh-CN" b="1" dirty="0" err="1" smtClean="0"/>
              <a:t>ref_pic_list_sps_flag</a:t>
            </a:r>
            <a:r>
              <a:rPr lang="en-US" altLang="zh-CN" b="1" dirty="0" smtClean="0"/>
              <a:t> </a:t>
            </a:r>
            <a:r>
              <a:rPr lang="en-US" altLang="zh-CN" dirty="0"/>
              <a:t>has been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replaced by</a:t>
            </a:r>
          </a:p>
          <a:p>
            <a:pPr lvl="1"/>
            <a:r>
              <a:rPr lang="en-US" altLang="zh-CN" dirty="0" err="1"/>
              <a:t>s</a:t>
            </a:r>
            <a:r>
              <a:rPr lang="en-US" altLang="zh-CN" dirty="0" err="1" smtClean="0"/>
              <a:t>lice_rpl_sps_flag</a:t>
            </a:r>
            <a:r>
              <a:rPr lang="en-US" altLang="zh-CN" dirty="0" smtClean="0"/>
              <a:t> in SH</a:t>
            </a:r>
          </a:p>
          <a:p>
            <a:pPr lvl="1"/>
            <a:r>
              <a:rPr lang="en-US" altLang="zh-CN" dirty="0" err="1" smtClean="0"/>
              <a:t>pic_rpl_sps_flag</a:t>
            </a:r>
            <a:r>
              <a:rPr lang="en-US" altLang="zh-CN" dirty="0" smtClean="0"/>
              <a:t> in PH</a:t>
            </a:r>
          </a:p>
          <a:p>
            <a:r>
              <a:rPr lang="en-US" altLang="zh-CN" dirty="0" smtClean="0"/>
              <a:t> </a:t>
            </a:r>
            <a:r>
              <a:rPr lang="en-US" altLang="zh-CN" b="1" dirty="0" err="1" smtClean="0"/>
              <a:t>ref_pic_list_idx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has been </a:t>
            </a:r>
            <a:r>
              <a:rPr lang="en-US" altLang="zh-CN" dirty="0"/>
              <a:t>replaced </a:t>
            </a:r>
            <a:r>
              <a:rPr lang="en-US" altLang="zh-CN" dirty="0" smtClean="0"/>
              <a:t>by</a:t>
            </a:r>
          </a:p>
          <a:p>
            <a:pPr lvl="1"/>
            <a:r>
              <a:rPr lang="en-US" altLang="zh-CN" dirty="0" err="1" smtClean="0"/>
              <a:t>slice_rpl_idx</a:t>
            </a:r>
            <a:r>
              <a:rPr lang="en-US" altLang="zh-CN" dirty="0" smtClean="0"/>
              <a:t> in SH</a:t>
            </a:r>
          </a:p>
          <a:p>
            <a:pPr lvl="1"/>
            <a:r>
              <a:rPr lang="en-US" altLang="zh-CN" dirty="0" err="1" smtClean="0"/>
              <a:t>pic_rpl_idx</a:t>
            </a:r>
            <a:r>
              <a:rPr lang="en-US" altLang="zh-CN" dirty="0" smtClean="0"/>
              <a:t> in PH</a:t>
            </a:r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aspect fix</a:t>
            </a:r>
          </a:p>
          <a:p>
            <a:r>
              <a:rPr lang="en-US" altLang="zh-CN" b="1" dirty="0" err="1" smtClean="0"/>
              <a:t>ph_poc_msb_cycle_present_flag</a:t>
            </a:r>
            <a:r>
              <a:rPr lang="en-US" altLang="zh-CN" b="1" dirty="0" smtClean="0"/>
              <a:t> </a:t>
            </a:r>
            <a:r>
              <a:rPr lang="en-US" altLang="zh-CN" dirty="0"/>
              <a:t>has been replaced </a:t>
            </a:r>
            <a:r>
              <a:rPr lang="en-US" altLang="zh-CN" dirty="0" smtClean="0"/>
              <a:t>by</a:t>
            </a:r>
          </a:p>
          <a:p>
            <a:pPr lvl="1"/>
            <a:r>
              <a:rPr lang="en-US" altLang="zh-CN" b="1" dirty="0" smtClean="0"/>
              <a:t> </a:t>
            </a:r>
            <a:r>
              <a:rPr lang="en-US" altLang="zh-CN" dirty="0" err="1" smtClean="0"/>
              <a:t>ph_poc_msb_present_flag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: a suggestion </a:t>
            </a:r>
            <a:endParaRPr lang="en-US" altLang="zh-CN" dirty="0" smtClean="0"/>
          </a:p>
          <a:p>
            <a:r>
              <a:rPr lang="en-US" altLang="zh-CN" dirty="0" smtClean="0"/>
              <a:t>have a unified prefix in </a:t>
            </a:r>
            <a:r>
              <a:rPr lang="en-US" altLang="zh-CN" dirty="0" smtClean="0"/>
              <a:t>picture header, either </a:t>
            </a:r>
            <a:r>
              <a:rPr lang="en-US" altLang="zh-CN" dirty="0" err="1" smtClean="0"/>
              <a:t>ph_XXX</a:t>
            </a:r>
            <a:r>
              <a:rPr lang="en-US" altLang="zh-CN" dirty="0" smtClean="0"/>
              <a:t> or </a:t>
            </a:r>
            <a:r>
              <a:rPr lang="en-US" altLang="zh-CN" dirty="0" err="1" smtClean="0"/>
              <a:t>pic_XXX</a:t>
            </a:r>
            <a:r>
              <a:rPr lang="en-US" altLang="zh-CN" dirty="0" smtClean="0"/>
              <a:t>, but not both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659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384138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Main Semantics Fixed </a:t>
            </a:r>
            <a:endParaRPr lang="en-US" sz="4400" b="1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563880" y="126036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2056" name="Picture 8" descr="C:\Users\b00499426\AppData\Roaming\eSpace_Desktop\UserData\b00499426\imagefiles\20256721-68DD-4E62-88BA-43D4B1CD66A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08" y="1360797"/>
            <a:ext cx="9800516" cy="121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b00499426\AppData\Roaming\eSpace_Desktop\UserData\b00499426\imagefiles\7DC07893-F9FF-458C-B6CD-F662E737C7D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77" y="3170991"/>
            <a:ext cx="9663545" cy="291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37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384138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Main Semantics Fixed </a:t>
            </a:r>
            <a:endParaRPr lang="en-US" sz="4400" b="1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563880" y="126036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3074" name="Picture 2" descr="C:\Users\b00499426\AppData\Roaming\eSpace_Desktop\UserData\b00499426\imagefiles\06FCFD93-D1BC-427C-AC8D-96DF298EF1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96" y="1320745"/>
            <a:ext cx="9438409" cy="3861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52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chemeClr val="tx1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12626</TotalTime>
  <Words>126</Words>
  <Application>Microsoft Office PowerPoint</Application>
  <PresentationFormat>Custom</PresentationFormat>
  <Paragraphs>33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DengXian</vt:lpstr>
      <vt:lpstr>Microsoft YaHei</vt:lpstr>
      <vt:lpstr>SimHei</vt:lpstr>
      <vt:lpstr>Arial</vt:lpstr>
      <vt:lpstr>Calibri</vt:lpstr>
      <vt:lpstr>Calibri Light</vt:lpstr>
      <vt:lpstr>1_Title Slide</vt:lpstr>
      <vt:lpstr>Chart page</vt:lpstr>
      <vt:lpstr>4_Chart page</vt:lpstr>
      <vt:lpstr>End page</vt:lpstr>
      <vt:lpstr>AHG9: Miscellaneous fixes for HLS in Specification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RPL fix</cp:lastModifiedBy>
  <cp:revision>2161</cp:revision>
  <dcterms:created xsi:type="dcterms:W3CDTF">2018-06-21T13:34:14Z</dcterms:created>
  <dcterms:modified xsi:type="dcterms:W3CDTF">2020-01-12T15:37:13Z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1569932754</vt:lpwstr>
  </property>
</Properties>
</file>