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"/>
  </p:sldMasterIdLst>
  <p:notesMasterIdLst>
    <p:notesMasterId r:id="rId64"/>
  </p:notesMasterIdLst>
  <p:handoutMasterIdLst>
    <p:handoutMasterId r:id="rId65"/>
  </p:handoutMasterIdLst>
  <p:sldIdLst>
    <p:sldId id="259" r:id="rId2"/>
    <p:sldId id="270" r:id="rId3"/>
    <p:sldId id="387" r:id="rId4"/>
    <p:sldId id="450" r:id="rId5"/>
    <p:sldId id="397" r:id="rId6"/>
    <p:sldId id="398" r:id="rId7"/>
    <p:sldId id="429" r:id="rId8"/>
    <p:sldId id="399" r:id="rId9"/>
    <p:sldId id="428" r:id="rId10"/>
    <p:sldId id="430" r:id="rId11"/>
    <p:sldId id="431" r:id="rId12"/>
    <p:sldId id="405" r:id="rId13"/>
    <p:sldId id="407" r:id="rId14"/>
    <p:sldId id="406" r:id="rId15"/>
    <p:sldId id="408" r:id="rId16"/>
    <p:sldId id="442" r:id="rId17"/>
    <p:sldId id="411" r:id="rId18"/>
    <p:sldId id="455" r:id="rId19"/>
    <p:sldId id="456" r:id="rId20"/>
    <p:sldId id="412" r:id="rId21"/>
    <p:sldId id="433" r:id="rId22"/>
    <p:sldId id="437" r:id="rId23"/>
    <p:sldId id="434" r:id="rId24"/>
    <p:sldId id="422" r:id="rId25"/>
    <p:sldId id="426" r:id="rId26"/>
    <p:sldId id="425" r:id="rId27"/>
    <p:sldId id="424" r:id="rId28"/>
    <p:sldId id="423" r:id="rId29"/>
    <p:sldId id="444" r:id="rId30"/>
    <p:sldId id="438" r:id="rId31"/>
    <p:sldId id="475" r:id="rId32"/>
    <p:sldId id="482" r:id="rId33"/>
    <p:sldId id="439" r:id="rId34"/>
    <p:sldId id="448" r:id="rId35"/>
    <p:sldId id="451" r:id="rId36"/>
    <p:sldId id="452" r:id="rId37"/>
    <p:sldId id="454" r:id="rId38"/>
    <p:sldId id="445" r:id="rId39"/>
    <p:sldId id="446" r:id="rId40"/>
    <p:sldId id="457" r:id="rId41"/>
    <p:sldId id="458" r:id="rId42"/>
    <p:sldId id="460" r:id="rId43"/>
    <p:sldId id="473" r:id="rId44"/>
    <p:sldId id="461" r:id="rId45"/>
    <p:sldId id="462" r:id="rId46"/>
    <p:sldId id="463" r:id="rId47"/>
    <p:sldId id="474" r:id="rId48"/>
    <p:sldId id="464" r:id="rId49"/>
    <p:sldId id="465" r:id="rId50"/>
    <p:sldId id="466" r:id="rId51"/>
    <p:sldId id="467" r:id="rId52"/>
    <p:sldId id="468" r:id="rId53"/>
    <p:sldId id="469" r:id="rId54"/>
    <p:sldId id="470" r:id="rId55"/>
    <p:sldId id="471" r:id="rId56"/>
    <p:sldId id="472" r:id="rId57"/>
    <p:sldId id="380" r:id="rId58"/>
    <p:sldId id="261" r:id="rId59"/>
    <p:sldId id="447" r:id="rId60"/>
    <p:sldId id="479" r:id="rId61"/>
    <p:sldId id="478" r:id="rId62"/>
    <p:sldId id="480" r:id="rId63"/>
  </p:sldIdLst>
  <p:sldSz cx="12192000" cy="6858000"/>
  <p:notesSz cx="6858000" cy="9144000"/>
  <p:embeddedFontLst>
    <p:embeddedFont>
      <p:font typeface="Cambria Math" panose="02040503050406030204" pitchFamily="18" charset="0"/>
      <p:regular r:id="rId66"/>
    </p:embeddedFont>
    <p:embeddedFont>
      <p:font typeface="Ericsson Hilda" pitchFamily="2" charset="0"/>
      <p:regular r:id="rId67"/>
      <p:bold r:id="rId68"/>
    </p:embeddedFont>
    <p:embeddedFont>
      <p:font typeface="Ericsson Hilda Light" pitchFamily="2" charset="0"/>
      <p:regular r:id="rId69"/>
    </p:embeddedFont>
    <p:embeddedFont>
      <p:font typeface="Ericsson Technical Icons" pitchFamily="2" charset="0"/>
      <p:regular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ob Ström" initials="JS" lastIdx="3" clrIdx="0">
    <p:extLst>
      <p:ext uri="{19B8F6BF-5375-455C-9EA6-DF929625EA0E}">
        <p15:presenceInfo xmlns:p15="http://schemas.microsoft.com/office/powerpoint/2012/main" userId="S::jacob.strom@ericsson.com::94a859b3-bd05-472a-a1d4-1b71f56776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DFFF"/>
    <a:srgbClr val="E1F3FF"/>
    <a:srgbClr val="DCF0FF"/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55" autoAdjust="0"/>
    <p:restoredTop sz="86405" autoAdjust="0"/>
  </p:normalViewPr>
  <p:slideViewPr>
    <p:cSldViewPr snapToGrid="0" snapToObjects="1" showGuides="1">
      <p:cViewPr>
        <p:scale>
          <a:sx n="90" d="100"/>
          <a:sy n="90" d="100"/>
        </p:scale>
        <p:origin x="712" y="176"/>
      </p:cViewPr>
      <p:guideLst/>
    </p:cSldViewPr>
  </p:slideViewPr>
  <p:outlineViewPr>
    <p:cViewPr>
      <p:scale>
        <a:sx n="33" d="100"/>
        <a:sy n="33" d="100"/>
      </p:scale>
      <p:origin x="0" y="-445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452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29E01B2-45FA-F84F-A090-D9900A1E1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41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37E934-0591-7A4F-B841-88CB207411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61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1452B6-D3D2-7846-8A5E-130E88C89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9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5.png"/><Relationship Id="rId5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1.png"/><Relationship Id="rId7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png"/><Relationship Id="rId5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3.png"/><Relationship Id="rId7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png"/><Relationship Id="rId5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0.png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6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6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8.png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9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0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1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60.png"/><Relationship Id="rId7" Type="http://schemas.openxmlformats.org/officeDocument/2006/relationships/image" Target="../media/image5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76250"/>
            <a:ext cx="10932287" cy="3457576"/>
          </a:xfrm>
        </p:spPr>
        <p:txBody>
          <a:bodyPr/>
          <a:lstStyle/>
          <a:p>
            <a:r>
              <a:rPr lang="en-US" noProof="0" dirty="0"/>
              <a:t>JVET-Q0167</a:t>
            </a: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Non-CE5: Multiplication simplification for ALF and CC-ALF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Jacob Ström, </a:t>
            </a:r>
            <a:r>
              <a:rPr lang="en-US" noProof="0" dirty="0" err="1"/>
              <a:t>Zhi</a:t>
            </a:r>
            <a:r>
              <a:rPr lang="en-US" noProof="0" dirty="0"/>
              <a:t> Zhang, Kenneth Andersson</a:t>
            </a:r>
          </a:p>
          <a:p>
            <a:r>
              <a:rPr lang="en-US" noProof="0" dirty="0"/>
              <a:t>Ericsson Research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15719-CA63-FE48-96B2-DEC4896E9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Inspiration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A12176-6753-6C4D-91F5-3C784EA3C51D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noProof="0" dirty="0"/>
                  <a:t>In Geneva, Qualcomm described a simplification of CC-ALF where the multiplications were replaced by shifts. This can be tried also for ALF:</a:t>
                </a:r>
              </a:p>
              <a:p>
                <a:endParaRPr lang="en-US" noProof="0" dirty="0"/>
              </a:p>
              <a:p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0∗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 …</m:t>
                    </m:r>
                  </m:oMath>
                </a14:m>
                <a:endParaRPr lang="en-US" noProof="0" dirty="0"/>
              </a:p>
              <a:p>
                <a:pPr marL="0" indent="0">
                  <a:buNone/>
                </a:pPr>
                <a:endParaRPr lang="en-US" i="1" noProof="0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b="0" noProof="0" dirty="0"/>
                  <a:t>                 </a:t>
                </a:r>
                <a14:m>
                  <m:oMath xmlns:m="http://schemas.openxmlformats.org/officeDocument/2006/math"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0∗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+…</m:t>
                    </m:r>
                  </m:oMath>
                </a14:m>
                <a:r>
                  <a:rPr lang="en-US" i="1" noProof="0" dirty="0">
                    <a:latin typeface="Cambria Math" panose="02040503050406030204" pitchFamily="18" charset="0"/>
                  </a:rPr>
                  <a:t> </a:t>
                </a:r>
              </a:p>
              <a:p>
                <a:endParaRPr lang="en-US" i="1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A12176-6753-6C4D-91F5-3C784EA3C5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678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49254-FBD0-5749-A430-F79E96D5C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9</a:t>
            </a:fld>
            <a:endParaRPr lang="sv-SE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0678F5B-4648-BF49-BF72-69F61A92283C}"/>
              </a:ext>
            </a:extLst>
          </p:cNvPr>
          <p:cNvSpPr/>
          <p:nvPr/>
        </p:nvSpPr>
        <p:spPr bwMode="auto">
          <a:xfrm rot="16200000">
            <a:off x="3729037" y="1600202"/>
            <a:ext cx="178593" cy="2907508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sv-SE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827EEE9-AA60-8C45-BB03-381D09C07751}"/>
                  </a:ext>
                </a:extLst>
              </p:cNvPr>
              <p:cNvSpPr txBox="1"/>
              <p:nvPr/>
            </p:nvSpPr>
            <p:spPr bwMode="auto">
              <a:xfrm>
                <a:off x="3371850" y="255746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 err="1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827EEE9-AA60-8C45-BB03-381D09C077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1850" y="2557465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2760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15719-CA63-FE48-96B2-DEC4896E9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Inspiration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A12176-6753-6C4D-91F5-3C784EA3C51D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noProof="0" dirty="0"/>
                  <a:t>In Geneva, Qualcomm described a simplification of CC-ALF where the multiplications were replaced by shifts. This can be tried also for ALF:</a:t>
                </a:r>
              </a:p>
              <a:p>
                <a:endParaRPr lang="en-US" noProof="0" dirty="0"/>
              </a:p>
              <a:p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0∗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 …</m:t>
                    </m:r>
                  </m:oMath>
                </a14:m>
                <a:endParaRPr lang="en-US" noProof="0" dirty="0"/>
              </a:p>
              <a:p>
                <a:pPr marL="0" indent="0">
                  <a:buNone/>
                </a:pPr>
                <a:endParaRPr lang="en-US" i="1" noProof="0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b="0" noProof="0" dirty="0"/>
                  <a:t>                 </a:t>
                </a:r>
                <a14:m>
                  <m:oMath xmlns:m="http://schemas.openxmlformats.org/officeDocument/2006/math"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0∗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+…</m:t>
                    </m:r>
                  </m:oMath>
                </a14:m>
                <a:r>
                  <a:rPr lang="en-US" i="1" noProof="0" dirty="0">
                    <a:latin typeface="Cambria Math" panose="02040503050406030204" pitchFamily="18" charset="0"/>
                  </a:rPr>
                  <a:t> </a:t>
                </a:r>
              </a:p>
              <a:p>
                <a:endParaRPr lang="en-US" i="1" noProof="0" dirty="0"/>
              </a:p>
              <a:p>
                <a:r>
                  <a:rPr lang="en-US" noProof="0" dirty="0"/>
                  <a:t>is replaced by</a:t>
                </a:r>
              </a:p>
              <a:p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b="0" i="1" noProof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≪</m:t>
                        </m:r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+ … </m:t>
                    </m:r>
                  </m:oMath>
                </a14:m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A12176-6753-6C4D-91F5-3C784EA3C5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678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49254-FBD0-5749-A430-F79E96D5C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10</a:t>
            </a:fld>
            <a:endParaRPr lang="sv-SE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0678F5B-4648-BF49-BF72-69F61A92283C}"/>
              </a:ext>
            </a:extLst>
          </p:cNvPr>
          <p:cNvSpPr/>
          <p:nvPr/>
        </p:nvSpPr>
        <p:spPr bwMode="auto">
          <a:xfrm rot="16200000">
            <a:off x="3729037" y="1600202"/>
            <a:ext cx="178593" cy="2907508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sv-SE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827EEE9-AA60-8C45-BB03-381D09C07751}"/>
                  </a:ext>
                </a:extLst>
              </p:cNvPr>
              <p:cNvSpPr txBox="1"/>
              <p:nvPr/>
            </p:nvSpPr>
            <p:spPr bwMode="auto">
              <a:xfrm>
                <a:off x="3371850" y="255746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 err="1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827EEE9-AA60-8C45-BB03-381D09C077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1850" y="2557465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5D17239A-708A-2B44-9BFF-92331E4A6EBD}"/>
              </a:ext>
            </a:extLst>
          </p:cNvPr>
          <p:cNvSpPr txBox="1"/>
          <p:nvPr/>
        </p:nvSpPr>
        <p:spPr bwMode="auto">
          <a:xfrm>
            <a:off x="2993229" y="5924550"/>
            <a:ext cx="5014912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/>
              <a:t>shift</a:t>
            </a:r>
            <a:endParaRPr lang="sv-SE" sz="2000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45B4214-26D2-E342-92C3-BB2DB02E2591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364579" y="5653088"/>
            <a:ext cx="528638" cy="35718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560438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CDD72-8F2D-8C41-A4BD-9B159D63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Implementation of pure power of two multiplication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18553-BEC0-1343-BD80-B0C39BF6B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11</a:t>
            </a:fld>
            <a:endParaRPr lang="sv-SE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036CD22-BC00-5949-9AB8-F5EF76CC9EB7}"/>
              </a:ext>
            </a:extLst>
          </p:cNvPr>
          <p:cNvCxnSpPr>
            <a:cxnSpLocks/>
          </p:cNvCxnSpPr>
          <p:nvPr/>
        </p:nvCxnSpPr>
        <p:spPr bwMode="auto">
          <a:xfrm>
            <a:off x="671513" y="4315653"/>
            <a:ext cx="670083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1E39AB7-2FD3-514C-902D-63DA1F6FE241}"/>
                  </a:ext>
                </a:extLst>
              </p:cNvPr>
              <p:cNvSpPr txBox="1"/>
              <p:nvPr/>
            </p:nvSpPr>
            <p:spPr bwMode="auto">
              <a:xfrm>
                <a:off x="504346" y="3924574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1E39AB7-2FD3-514C-902D-63DA1F6FE2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924574"/>
                <a:ext cx="914400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502892B5-DADB-6349-978F-D48DBF5967C0}"/>
              </a:ext>
            </a:extLst>
          </p:cNvPr>
          <p:cNvSpPr/>
          <p:nvPr/>
        </p:nvSpPr>
        <p:spPr bwMode="auto">
          <a:xfrm>
            <a:off x="7358065" y="3671257"/>
            <a:ext cx="1514473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4783342-BEEA-2B40-8609-D6537C7525C9}"/>
                  </a:ext>
                </a:extLst>
              </p:cNvPr>
              <p:cNvSpPr txBox="1"/>
              <p:nvPr/>
            </p:nvSpPr>
            <p:spPr bwMode="auto">
              <a:xfrm>
                <a:off x="7715250" y="4129914"/>
                <a:ext cx="1657351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&lt;&lt; </a:t>
                </a:r>
                <a14:m>
                  <m:oMath xmlns:m="http://schemas.openxmlformats.org/officeDocument/2006/math"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sv-SE" sz="2000" dirty="0"/>
                  <a:t> </a:t>
                </a: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4783342-BEEA-2B40-8609-D6537C7525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15250" y="4129914"/>
                <a:ext cx="1657351" cy="914400"/>
              </a:xfrm>
              <a:prstGeom prst="rect">
                <a:avLst/>
              </a:prstGeom>
              <a:blipFill>
                <a:blip r:embed="rId3"/>
                <a:stretch>
                  <a:fillRect l="-5344" t="-411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0A61AF8-99D6-AA4A-BDC2-F437D0B4F1AE}"/>
              </a:ext>
            </a:extLst>
          </p:cNvPr>
          <p:cNvCxnSpPr/>
          <p:nvPr/>
        </p:nvCxnSpPr>
        <p:spPr bwMode="auto">
          <a:xfrm flipV="1">
            <a:off x="8101014" y="4972050"/>
            <a:ext cx="0" cy="50006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471855D-3D5D-684A-9DFB-E40CFE0A95B7}"/>
              </a:ext>
            </a:extLst>
          </p:cNvPr>
          <p:cNvCxnSpPr>
            <a:cxnSpLocks/>
          </p:cNvCxnSpPr>
          <p:nvPr/>
        </p:nvCxnSpPr>
        <p:spPr bwMode="auto">
          <a:xfrm flipH="1">
            <a:off x="671515" y="5472113"/>
            <a:ext cx="742949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63C3C19-F3F3-CD42-AF8F-06CE92A36332}"/>
                  </a:ext>
                </a:extLst>
              </p:cNvPr>
              <p:cNvSpPr txBox="1"/>
              <p:nvPr/>
            </p:nvSpPr>
            <p:spPr bwMode="auto">
              <a:xfrm>
                <a:off x="515311" y="5081033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63C3C19-F3F3-CD42-AF8F-06CE92A363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5311" y="5081033"/>
                <a:ext cx="914400" cy="914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1A3E5C5-3C07-5C46-BA79-2D1A631EE770}"/>
              </a:ext>
            </a:extLst>
          </p:cNvPr>
          <p:cNvCxnSpPr>
            <a:cxnSpLocks/>
          </p:cNvCxnSpPr>
          <p:nvPr/>
        </p:nvCxnSpPr>
        <p:spPr bwMode="auto">
          <a:xfrm>
            <a:off x="8872538" y="4315653"/>
            <a:ext cx="142874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FD14473-A0E7-A149-AF74-4E3D8F84644F}"/>
              </a:ext>
            </a:extLst>
          </p:cNvPr>
          <p:cNvSpPr txBox="1"/>
          <p:nvPr/>
        </p:nvSpPr>
        <p:spPr bwMode="auto">
          <a:xfrm>
            <a:off x="9586912" y="385845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output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0A584C3-29B5-0045-AF6A-447476148BBB}"/>
                  </a:ext>
                </a:extLst>
              </p:cNvPr>
              <p:cNvSpPr txBox="1"/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Possible outputs: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sv-SE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1,2,4,8,16,32,64,128</m:t>
                        </m:r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0A584C3-29B5-0045-AF6A-447476148B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 l="-8219" t="-4110" r="-415068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2262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CDD72-8F2D-8C41-A4BD-9B159D63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Implementation of pure power of two multiplication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18553-BEC0-1343-BD80-B0C39BF6B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12</a:t>
            </a:fld>
            <a:endParaRPr lang="sv-SE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036CD22-BC00-5949-9AB8-F5EF76CC9EB7}"/>
              </a:ext>
            </a:extLst>
          </p:cNvPr>
          <p:cNvCxnSpPr>
            <a:cxnSpLocks/>
            <a:endCxn id="19" idx="1"/>
          </p:cNvCxnSpPr>
          <p:nvPr/>
        </p:nvCxnSpPr>
        <p:spPr bwMode="auto">
          <a:xfrm>
            <a:off x="671513" y="4315653"/>
            <a:ext cx="4516932" cy="624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1E39AB7-2FD3-514C-902D-63DA1F6FE241}"/>
                  </a:ext>
                </a:extLst>
              </p:cNvPr>
              <p:cNvSpPr txBox="1"/>
              <p:nvPr/>
            </p:nvSpPr>
            <p:spPr bwMode="auto">
              <a:xfrm>
                <a:off x="504346" y="3924574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1E39AB7-2FD3-514C-902D-63DA1F6FE2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924574"/>
                <a:ext cx="914400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502892B5-DADB-6349-978F-D48DBF5967C0}"/>
              </a:ext>
            </a:extLst>
          </p:cNvPr>
          <p:cNvSpPr/>
          <p:nvPr/>
        </p:nvSpPr>
        <p:spPr bwMode="auto">
          <a:xfrm>
            <a:off x="7358065" y="3671257"/>
            <a:ext cx="1514473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0A61AF8-99D6-AA4A-BDC2-F437D0B4F1AE}"/>
              </a:ext>
            </a:extLst>
          </p:cNvPr>
          <p:cNvCxnSpPr/>
          <p:nvPr/>
        </p:nvCxnSpPr>
        <p:spPr bwMode="auto">
          <a:xfrm flipV="1">
            <a:off x="8101014" y="4972050"/>
            <a:ext cx="0" cy="50006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471855D-3D5D-684A-9DFB-E40CFE0A95B7}"/>
              </a:ext>
            </a:extLst>
          </p:cNvPr>
          <p:cNvCxnSpPr>
            <a:cxnSpLocks/>
          </p:cNvCxnSpPr>
          <p:nvPr/>
        </p:nvCxnSpPr>
        <p:spPr bwMode="auto">
          <a:xfrm flipH="1">
            <a:off x="671515" y="5472113"/>
            <a:ext cx="742949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938B767-9512-6F4E-8D48-1FB1C533F0C9}"/>
                  </a:ext>
                </a:extLst>
              </p:cNvPr>
              <p:cNvSpPr txBox="1"/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Possible outputs: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sv-SE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4,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8,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16,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32,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64,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12</m:t>
                        </m:r>
                        <m:r>
                          <a:rPr lang="sv-SE" sz="20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938B767-9512-6F4E-8D48-1FB1C533F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 l="-8219" t="-4110" r="-612329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63C3C19-F3F3-CD42-AF8F-06CE92A36332}"/>
                  </a:ext>
                </a:extLst>
              </p:cNvPr>
              <p:cNvSpPr txBox="1"/>
              <p:nvPr/>
            </p:nvSpPr>
            <p:spPr bwMode="auto">
              <a:xfrm>
                <a:off x="515311" y="5081033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63C3C19-F3F3-CD42-AF8F-06CE92A363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5311" y="5081033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1A3E5C5-3C07-5C46-BA79-2D1A631EE770}"/>
              </a:ext>
            </a:extLst>
          </p:cNvPr>
          <p:cNvCxnSpPr>
            <a:cxnSpLocks/>
          </p:cNvCxnSpPr>
          <p:nvPr/>
        </p:nvCxnSpPr>
        <p:spPr bwMode="auto">
          <a:xfrm>
            <a:off x="8872538" y="4315653"/>
            <a:ext cx="142874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FD14473-A0E7-A149-AF74-4E3D8F84644F}"/>
              </a:ext>
            </a:extLst>
          </p:cNvPr>
          <p:cNvSpPr txBox="1"/>
          <p:nvPr/>
        </p:nvSpPr>
        <p:spPr bwMode="auto">
          <a:xfrm>
            <a:off x="9586912" y="385845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output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A8613B-9617-E846-B0BD-121AF55A605C}"/>
              </a:ext>
            </a:extLst>
          </p:cNvPr>
          <p:cNvSpPr/>
          <p:nvPr/>
        </p:nvSpPr>
        <p:spPr bwMode="auto">
          <a:xfrm>
            <a:off x="5188445" y="3671256"/>
            <a:ext cx="1514473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8B32CA-71A9-D74A-86B8-B5DCFD2B98A9}"/>
              </a:ext>
            </a:extLst>
          </p:cNvPr>
          <p:cNvSpPr txBox="1"/>
          <p:nvPr/>
        </p:nvSpPr>
        <p:spPr bwMode="auto">
          <a:xfrm>
            <a:off x="5277324" y="3950743"/>
            <a:ext cx="1657351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/>
              <a:t>conditional</a:t>
            </a:r>
            <a:r>
              <a:rPr lang="sv-SE" sz="2000" dirty="0"/>
              <a:t> </a:t>
            </a:r>
            <a:br>
              <a:rPr lang="sv-SE" sz="2000" dirty="0"/>
            </a:br>
            <a:r>
              <a:rPr lang="sv-SE" sz="2000" dirty="0" err="1"/>
              <a:t>negate</a:t>
            </a:r>
            <a:endParaRPr lang="sv-SE" sz="20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C23B2B4-D10C-B74A-A0D6-D09B57546D4A}"/>
              </a:ext>
            </a:extLst>
          </p:cNvPr>
          <p:cNvCxnSpPr>
            <a:cxnSpLocks/>
          </p:cNvCxnSpPr>
          <p:nvPr/>
        </p:nvCxnSpPr>
        <p:spPr bwMode="auto">
          <a:xfrm>
            <a:off x="6702918" y="4307347"/>
            <a:ext cx="65514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B7BB89-C04F-7B41-A28F-8671245A8811}"/>
                  </a:ext>
                </a:extLst>
              </p:cNvPr>
              <p:cNvSpPr txBox="1"/>
              <p:nvPr/>
            </p:nvSpPr>
            <p:spPr bwMode="auto">
              <a:xfrm>
                <a:off x="744528" y="2157412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sv-SE" sz="2000" dirty="0"/>
                  <a:t> = </a:t>
                </a:r>
                <a:r>
                  <a:rPr lang="sv-SE" sz="2000" dirty="0" err="1"/>
                  <a:t>sign</a:t>
                </a:r>
                <a:r>
                  <a:rPr lang="sv-SE" sz="2000" dirty="0"/>
                  <a:t> </a:t>
                </a:r>
                <a:r>
                  <a:rPr lang="sv-SE" sz="2000" dirty="0" err="1"/>
                  <a:t>of</a:t>
                </a:r>
                <a:r>
                  <a:rPr lang="sv-SE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sv-SE" sz="20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B7BB89-C04F-7B41-A28F-8671245A88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4528" y="2157412"/>
                <a:ext cx="914400" cy="914400"/>
              </a:xfrm>
              <a:prstGeom prst="rect">
                <a:avLst/>
              </a:prstGeom>
              <a:blipFill>
                <a:blip r:embed="rId6"/>
                <a:stretch>
                  <a:fillRect t="-4110" r="-76712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6CC8712-9D7C-7940-BE22-F4204D767AEC}"/>
              </a:ext>
            </a:extLst>
          </p:cNvPr>
          <p:cNvCxnSpPr>
            <a:cxnSpLocks/>
          </p:cNvCxnSpPr>
          <p:nvPr/>
        </p:nvCxnSpPr>
        <p:spPr bwMode="auto">
          <a:xfrm flipH="1">
            <a:off x="671513" y="2520527"/>
            <a:ext cx="524882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4DE6A42-A27E-A446-9C31-3739343D13AA}"/>
              </a:ext>
            </a:extLst>
          </p:cNvPr>
          <p:cNvCxnSpPr>
            <a:cxnSpLocks/>
          </p:cNvCxnSpPr>
          <p:nvPr/>
        </p:nvCxnSpPr>
        <p:spPr bwMode="auto">
          <a:xfrm>
            <a:off x="5920336" y="2520527"/>
            <a:ext cx="0" cy="115072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D75633B-3099-C54D-97A0-B379AAC6E919}"/>
                  </a:ext>
                </a:extLst>
              </p:cNvPr>
              <p:cNvSpPr txBox="1"/>
              <p:nvPr/>
            </p:nvSpPr>
            <p:spPr bwMode="auto">
              <a:xfrm>
                <a:off x="7715250" y="4129914"/>
                <a:ext cx="1657351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&lt;&lt; </a:t>
                </a:r>
                <a14:m>
                  <m:oMath xmlns:m="http://schemas.openxmlformats.org/officeDocument/2006/math"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sv-SE" sz="2000" dirty="0"/>
                  <a:t> </a:t>
                </a:r>
              </a:p>
            </p:txBody>
          </p:sp>
        </mc:Choice>
        <mc:Fallback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D75633B-3099-C54D-97A0-B379AAC6E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15250" y="4129914"/>
                <a:ext cx="1657351" cy="914400"/>
              </a:xfrm>
              <a:prstGeom prst="rect">
                <a:avLst/>
              </a:prstGeom>
              <a:blipFill>
                <a:blip r:embed="rId7"/>
                <a:stretch>
                  <a:fillRect l="-5344" t="-411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7903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CDD72-8F2D-8C41-A4BD-9B159D63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Implementation of pure power of two multiplication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18553-BEC0-1343-BD80-B0C39BF6B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13</a:t>
            </a:fld>
            <a:endParaRPr lang="sv-SE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036CD22-BC00-5949-9AB8-F5EF76CC9EB7}"/>
              </a:ext>
            </a:extLst>
          </p:cNvPr>
          <p:cNvCxnSpPr>
            <a:cxnSpLocks/>
          </p:cNvCxnSpPr>
          <p:nvPr/>
        </p:nvCxnSpPr>
        <p:spPr bwMode="auto">
          <a:xfrm>
            <a:off x="671513" y="4315653"/>
            <a:ext cx="247015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1E39AB7-2FD3-514C-902D-63DA1F6FE241}"/>
                  </a:ext>
                </a:extLst>
              </p:cNvPr>
              <p:cNvSpPr txBox="1"/>
              <p:nvPr/>
            </p:nvSpPr>
            <p:spPr bwMode="auto">
              <a:xfrm>
                <a:off x="504346" y="3924574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1E39AB7-2FD3-514C-902D-63DA1F6FE2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924574"/>
                <a:ext cx="914400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502892B5-DADB-6349-978F-D48DBF5967C0}"/>
              </a:ext>
            </a:extLst>
          </p:cNvPr>
          <p:cNvSpPr/>
          <p:nvPr/>
        </p:nvSpPr>
        <p:spPr bwMode="auto">
          <a:xfrm>
            <a:off x="7358065" y="3671257"/>
            <a:ext cx="1514473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0A61AF8-99D6-AA4A-BDC2-F437D0B4F1AE}"/>
              </a:ext>
            </a:extLst>
          </p:cNvPr>
          <p:cNvCxnSpPr/>
          <p:nvPr/>
        </p:nvCxnSpPr>
        <p:spPr bwMode="auto">
          <a:xfrm flipV="1">
            <a:off x="8101014" y="4972050"/>
            <a:ext cx="0" cy="50006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471855D-3D5D-684A-9DFB-E40CFE0A95B7}"/>
              </a:ext>
            </a:extLst>
          </p:cNvPr>
          <p:cNvCxnSpPr>
            <a:cxnSpLocks/>
          </p:cNvCxnSpPr>
          <p:nvPr/>
        </p:nvCxnSpPr>
        <p:spPr bwMode="auto">
          <a:xfrm flipH="1">
            <a:off x="671515" y="5472113"/>
            <a:ext cx="742949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938B767-9512-6F4E-8D48-1FB1C533F0C9}"/>
                  </a:ext>
                </a:extLst>
              </p:cNvPr>
              <p:cNvSpPr txBox="1"/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Possible outputs: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sv-SE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,±1,±2,±4,±8,±16,±32,±64,±12</m:t>
                        </m:r>
                        <m:r>
                          <a:rPr lang="sv-SE" sz="20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938B767-9512-6F4E-8D48-1FB1C533F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 l="-8219" t="-4110" r="-636986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63C3C19-F3F3-CD42-AF8F-06CE92A36332}"/>
                  </a:ext>
                </a:extLst>
              </p:cNvPr>
              <p:cNvSpPr txBox="1"/>
              <p:nvPr/>
            </p:nvSpPr>
            <p:spPr bwMode="auto">
              <a:xfrm>
                <a:off x="515311" y="5081033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63C3C19-F3F3-CD42-AF8F-06CE92A363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5311" y="5081033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1A3E5C5-3C07-5C46-BA79-2D1A631EE770}"/>
              </a:ext>
            </a:extLst>
          </p:cNvPr>
          <p:cNvCxnSpPr>
            <a:cxnSpLocks/>
          </p:cNvCxnSpPr>
          <p:nvPr/>
        </p:nvCxnSpPr>
        <p:spPr bwMode="auto">
          <a:xfrm>
            <a:off x="8872538" y="4315653"/>
            <a:ext cx="142874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FD14473-A0E7-A149-AF74-4E3D8F84644F}"/>
              </a:ext>
            </a:extLst>
          </p:cNvPr>
          <p:cNvSpPr txBox="1"/>
          <p:nvPr/>
        </p:nvSpPr>
        <p:spPr bwMode="auto">
          <a:xfrm>
            <a:off x="9586912" y="385845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output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A8613B-9617-E846-B0BD-121AF55A605C}"/>
              </a:ext>
            </a:extLst>
          </p:cNvPr>
          <p:cNvSpPr/>
          <p:nvPr/>
        </p:nvSpPr>
        <p:spPr bwMode="auto">
          <a:xfrm>
            <a:off x="5188445" y="3671256"/>
            <a:ext cx="1514473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8B32CA-71A9-D74A-86B8-B5DCFD2B98A9}"/>
              </a:ext>
            </a:extLst>
          </p:cNvPr>
          <p:cNvSpPr txBox="1"/>
          <p:nvPr/>
        </p:nvSpPr>
        <p:spPr bwMode="auto">
          <a:xfrm>
            <a:off x="5277324" y="3950743"/>
            <a:ext cx="1657351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conditional </a:t>
            </a:r>
            <a:br>
              <a:rPr lang="en-US" sz="2000" dirty="0"/>
            </a:br>
            <a:r>
              <a:rPr lang="en-US" sz="2000" dirty="0"/>
              <a:t>negate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C23B2B4-D10C-B74A-A0D6-D09B57546D4A}"/>
              </a:ext>
            </a:extLst>
          </p:cNvPr>
          <p:cNvCxnSpPr>
            <a:cxnSpLocks/>
          </p:cNvCxnSpPr>
          <p:nvPr/>
        </p:nvCxnSpPr>
        <p:spPr bwMode="auto">
          <a:xfrm>
            <a:off x="6702918" y="4307347"/>
            <a:ext cx="65514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5B9718B-3463-F641-B45F-B5D5FF00D007}"/>
              </a:ext>
            </a:extLst>
          </p:cNvPr>
          <p:cNvCxnSpPr>
            <a:cxnSpLocks/>
          </p:cNvCxnSpPr>
          <p:nvPr/>
        </p:nvCxnSpPr>
        <p:spPr bwMode="auto">
          <a:xfrm>
            <a:off x="3891516" y="3207781"/>
            <a:ext cx="0" cy="46347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B7BB89-C04F-7B41-A28F-8671245A8811}"/>
                  </a:ext>
                </a:extLst>
              </p:cNvPr>
              <p:cNvSpPr txBox="1"/>
              <p:nvPr/>
            </p:nvSpPr>
            <p:spPr bwMode="auto">
              <a:xfrm>
                <a:off x="744528" y="2157412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000" dirty="0"/>
                  <a:t> = sign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sz="2000" dirty="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B7BB89-C04F-7B41-A28F-8671245A88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4528" y="2157412"/>
                <a:ext cx="914400" cy="914400"/>
              </a:xfrm>
              <a:prstGeom prst="rect">
                <a:avLst/>
              </a:prstGeom>
              <a:blipFill>
                <a:blip r:embed="rId6"/>
                <a:stretch>
                  <a:fillRect t="-4110" r="-76712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6CC8712-9D7C-7940-BE22-F4204D767AEC}"/>
              </a:ext>
            </a:extLst>
          </p:cNvPr>
          <p:cNvCxnSpPr>
            <a:cxnSpLocks/>
          </p:cNvCxnSpPr>
          <p:nvPr/>
        </p:nvCxnSpPr>
        <p:spPr bwMode="auto">
          <a:xfrm flipH="1">
            <a:off x="671513" y="2520527"/>
            <a:ext cx="524882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5A19451-668F-ED4D-AFFD-3405F73AF95C}"/>
              </a:ext>
            </a:extLst>
          </p:cNvPr>
          <p:cNvSpPr/>
          <p:nvPr/>
        </p:nvSpPr>
        <p:spPr bwMode="auto">
          <a:xfrm>
            <a:off x="3141665" y="3671257"/>
            <a:ext cx="1514473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32FD89-E426-5F4C-A2B8-E375DC4410A6}"/>
              </a:ext>
            </a:extLst>
          </p:cNvPr>
          <p:cNvSpPr txBox="1"/>
          <p:nvPr/>
        </p:nvSpPr>
        <p:spPr bwMode="auto">
          <a:xfrm>
            <a:off x="3173907" y="3944123"/>
            <a:ext cx="1657351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conditional </a:t>
            </a:r>
            <a:br>
              <a:rPr lang="en-US" sz="2000" dirty="0"/>
            </a:br>
            <a:r>
              <a:rPr lang="en-US" sz="2000" dirty="0"/>
              <a:t>zero out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DD2E24D-2BFA-AA44-B9A6-0DD179732C54}"/>
              </a:ext>
            </a:extLst>
          </p:cNvPr>
          <p:cNvCxnSpPr>
            <a:cxnSpLocks/>
          </p:cNvCxnSpPr>
          <p:nvPr/>
        </p:nvCxnSpPr>
        <p:spPr bwMode="auto">
          <a:xfrm>
            <a:off x="4656138" y="4302585"/>
            <a:ext cx="53230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2B3FA9B-D8E5-8948-B1B6-3E55B43A324A}"/>
                  </a:ext>
                </a:extLst>
              </p:cNvPr>
              <p:cNvSpPr txBox="1"/>
              <p:nvPr/>
            </p:nvSpPr>
            <p:spPr bwMode="auto">
              <a:xfrm>
                <a:off x="744528" y="2844666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sv-SE" sz="2000" dirty="0"/>
                  <a:t> = 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0==0)</m:t>
                    </m:r>
                  </m:oMath>
                </a14:m>
                <a:endParaRPr lang="sv-SE" sz="20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2B3FA9B-D8E5-8948-B1B6-3E55B43A3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4528" y="2844666"/>
                <a:ext cx="914400" cy="914400"/>
              </a:xfrm>
              <a:prstGeom prst="rect">
                <a:avLst/>
              </a:prstGeom>
              <a:blipFill>
                <a:blip r:embed="rId7"/>
                <a:stretch>
                  <a:fillRect t="-4110" r="-87671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1BE7046-613E-DA4B-BC42-D2A7228BDA46}"/>
              </a:ext>
            </a:extLst>
          </p:cNvPr>
          <p:cNvCxnSpPr>
            <a:cxnSpLocks/>
          </p:cNvCxnSpPr>
          <p:nvPr/>
        </p:nvCxnSpPr>
        <p:spPr bwMode="auto">
          <a:xfrm flipH="1">
            <a:off x="671514" y="3207781"/>
            <a:ext cx="322000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4DE6A42-A27E-A446-9C31-3739343D13AA}"/>
              </a:ext>
            </a:extLst>
          </p:cNvPr>
          <p:cNvCxnSpPr>
            <a:cxnSpLocks/>
          </p:cNvCxnSpPr>
          <p:nvPr/>
        </p:nvCxnSpPr>
        <p:spPr bwMode="auto">
          <a:xfrm>
            <a:off x="5920336" y="2520527"/>
            <a:ext cx="0" cy="115072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DAD416D-3A59-7E45-A1AB-AC5106100838}"/>
                  </a:ext>
                </a:extLst>
              </p:cNvPr>
              <p:cNvSpPr txBox="1"/>
              <p:nvPr/>
            </p:nvSpPr>
            <p:spPr bwMode="auto">
              <a:xfrm>
                <a:off x="7715250" y="4129914"/>
                <a:ext cx="1657351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&lt;&lt; </a:t>
                </a:r>
                <a14:m>
                  <m:oMath xmlns:m="http://schemas.openxmlformats.org/officeDocument/2006/math"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sv-SE" sz="2000" dirty="0"/>
                  <a:t> </a:t>
                </a:r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DAD416D-3A59-7E45-A1AB-AC51061008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15250" y="4129914"/>
                <a:ext cx="1657351" cy="914400"/>
              </a:xfrm>
              <a:prstGeom prst="rect">
                <a:avLst/>
              </a:prstGeom>
              <a:blipFill>
                <a:blip r:embed="rId8"/>
                <a:stretch>
                  <a:fillRect l="-5344" t="-411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9716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CDD72-8F2D-8C41-A4BD-9B159D63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Implementation of pure power of two multiplication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18553-BEC0-1343-BD80-B0C39BF6B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14</a:t>
            </a:fld>
            <a:endParaRPr lang="sv-SE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036CD22-BC00-5949-9AB8-F5EF76CC9EB7}"/>
              </a:ext>
            </a:extLst>
          </p:cNvPr>
          <p:cNvCxnSpPr>
            <a:cxnSpLocks/>
          </p:cNvCxnSpPr>
          <p:nvPr/>
        </p:nvCxnSpPr>
        <p:spPr bwMode="auto">
          <a:xfrm>
            <a:off x="671513" y="4315653"/>
            <a:ext cx="247015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1E39AB7-2FD3-514C-902D-63DA1F6FE241}"/>
                  </a:ext>
                </a:extLst>
              </p:cNvPr>
              <p:cNvSpPr txBox="1"/>
              <p:nvPr/>
            </p:nvSpPr>
            <p:spPr bwMode="auto">
              <a:xfrm>
                <a:off x="504346" y="3924574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1E39AB7-2FD3-514C-902D-63DA1F6FE2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924574"/>
                <a:ext cx="914400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502892B5-DADB-6349-978F-D48DBF5967C0}"/>
              </a:ext>
            </a:extLst>
          </p:cNvPr>
          <p:cNvSpPr/>
          <p:nvPr/>
        </p:nvSpPr>
        <p:spPr bwMode="auto">
          <a:xfrm>
            <a:off x="7358065" y="3671257"/>
            <a:ext cx="1514473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0A61AF8-99D6-AA4A-BDC2-F437D0B4F1AE}"/>
              </a:ext>
            </a:extLst>
          </p:cNvPr>
          <p:cNvCxnSpPr/>
          <p:nvPr/>
        </p:nvCxnSpPr>
        <p:spPr bwMode="auto">
          <a:xfrm flipV="1">
            <a:off x="8101014" y="4972050"/>
            <a:ext cx="0" cy="50006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471855D-3D5D-684A-9DFB-E40CFE0A95B7}"/>
              </a:ext>
            </a:extLst>
          </p:cNvPr>
          <p:cNvCxnSpPr>
            <a:cxnSpLocks/>
          </p:cNvCxnSpPr>
          <p:nvPr/>
        </p:nvCxnSpPr>
        <p:spPr bwMode="auto">
          <a:xfrm flipH="1">
            <a:off x="671515" y="5472113"/>
            <a:ext cx="742949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938B767-9512-6F4E-8D48-1FB1C533F0C9}"/>
                  </a:ext>
                </a:extLst>
              </p:cNvPr>
              <p:cNvSpPr txBox="1"/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Possible outputs: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sv-SE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0,±1,±2,±4,±8,±16,±32,±64,±12</m:t>
                        </m:r>
                        <m:r>
                          <a:rPr lang="sv-SE" sz="20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938B767-9512-6F4E-8D48-1FB1C533F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 l="-8219" t="-4110" r="-636986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63C3C19-F3F3-CD42-AF8F-06CE92A36332}"/>
                  </a:ext>
                </a:extLst>
              </p:cNvPr>
              <p:cNvSpPr txBox="1"/>
              <p:nvPr/>
            </p:nvSpPr>
            <p:spPr bwMode="auto">
              <a:xfrm>
                <a:off x="515311" y="5081033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63C3C19-F3F3-CD42-AF8F-06CE92A363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5311" y="5081033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1A3E5C5-3C07-5C46-BA79-2D1A631EE770}"/>
              </a:ext>
            </a:extLst>
          </p:cNvPr>
          <p:cNvCxnSpPr>
            <a:cxnSpLocks/>
          </p:cNvCxnSpPr>
          <p:nvPr/>
        </p:nvCxnSpPr>
        <p:spPr bwMode="auto">
          <a:xfrm>
            <a:off x="8872538" y="4315653"/>
            <a:ext cx="142874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FD14473-A0E7-A149-AF74-4E3D8F84644F}"/>
              </a:ext>
            </a:extLst>
          </p:cNvPr>
          <p:cNvSpPr txBox="1"/>
          <p:nvPr/>
        </p:nvSpPr>
        <p:spPr bwMode="auto">
          <a:xfrm>
            <a:off x="9586912" y="385845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output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A8613B-9617-E846-B0BD-121AF55A605C}"/>
              </a:ext>
            </a:extLst>
          </p:cNvPr>
          <p:cNvSpPr/>
          <p:nvPr/>
        </p:nvSpPr>
        <p:spPr bwMode="auto">
          <a:xfrm>
            <a:off x="5188445" y="3671256"/>
            <a:ext cx="1514473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8B32CA-71A9-D74A-86B8-B5DCFD2B98A9}"/>
              </a:ext>
            </a:extLst>
          </p:cNvPr>
          <p:cNvSpPr txBox="1"/>
          <p:nvPr/>
        </p:nvSpPr>
        <p:spPr bwMode="auto">
          <a:xfrm>
            <a:off x="5277324" y="3950743"/>
            <a:ext cx="1657351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conditional </a:t>
            </a:r>
            <a:br>
              <a:rPr lang="en-US" sz="2000" dirty="0"/>
            </a:br>
            <a:r>
              <a:rPr lang="en-US" sz="2000" dirty="0"/>
              <a:t>negate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C23B2B4-D10C-B74A-A0D6-D09B57546D4A}"/>
              </a:ext>
            </a:extLst>
          </p:cNvPr>
          <p:cNvCxnSpPr>
            <a:cxnSpLocks/>
          </p:cNvCxnSpPr>
          <p:nvPr/>
        </p:nvCxnSpPr>
        <p:spPr bwMode="auto">
          <a:xfrm>
            <a:off x="6702918" y="4307347"/>
            <a:ext cx="65514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5B9718B-3463-F641-B45F-B5D5FF00D007}"/>
              </a:ext>
            </a:extLst>
          </p:cNvPr>
          <p:cNvCxnSpPr>
            <a:cxnSpLocks/>
          </p:cNvCxnSpPr>
          <p:nvPr/>
        </p:nvCxnSpPr>
        <p:spPr bwMode="auto">
          <a:xfrm>
            <a:off x="3891516" y="3207781"/>
            <a:ext cx="0" cy="46347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B7BB89-C04F-7B41-A28F-8671245A8811}"/>
                  </a:ext>
                </a:extLst>
              </p:cNvPr>
              <p:cNvSpPr txBox="1"/>
              <p:nvPr/>
            </p:nvSpPr>
            <p:spPr bwMode="auto">
              <a:xfrm>
                <a:off x="744528" y="2157412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000" dirty="0"/>
                  <a:t> = sign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sz="2000" dirty="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B7BB89-C04F-7B41-A28F-8671245A88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4528" y="2157412"/>
                <a:ext cx="914400" cy="914400"/>
              </a:xfrm>
              <a:prstGeom prst="rect">
                <a:avLst/>
              </a:prstGeom>
              <a:blipFill>
                <a:blip r:embed="rId6"/>
                <a:stretch>
                  <a:fillRect t="-4110" r="-76712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6CC8712-9D7C-7940-BE22-F4204D767AEC}"/>
              </a:ext>
            </a:extLst>
          </p:cNvPr>
          <p:cNvCxnSpPr>
            <a:cxnSpLocks/>
          </p:cNvCxnSpPr>
          <p:nvPr/>
        </p:nvCxnSpPr>
        <p:spPr bwMode="auto">
          <a:xfrm flipH="1">
            <a:off x="671513" y="2520527"/>
            <a:ext cx="524882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5A19451-668F-ED4D-AFFD-3405F73AF95C}"/>
              </a:ext>
            </a:extLst>
          </p:cNvPr>
          <p:cNvSpPr/>
          <p:nvPr/>
        </p:nvSpPr>
        <p:spPr bwMode="auto">
          <a:xfrm>
            <a:off x="3141665" y="3671257"/>
            <a:ext cx="1514473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32FD89-E426-5F4C-A2B8-E375DC4410A6}"/>
              </a:ext>
            </a:extLst>
          </p:cNvPr>
          <p:cNvSpPr txBox="1"/>
          <p:nvPr/>
        </p:nvSpPr>
        <p:spPr bwMode="auto">
          <a:xfrm>
            <a:off x="3173907" y="3944123"/>
            <a:ext cx="1657351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conditional </a:t>
            </a:r>
            <a:br>
              <a:rPr lang="en-US" sz="2000" dirty="0"/>
            </a:br>
            <a:r>
              <a:rPr lang="en-US" sz="2000" dirty="0"/>
              <a:t>zero out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DD2E24D-2BFA-AA44-B9A6-0DD179732C54}"/>
              </a:ext>
            </a:extLst>
          </p:cNvPr>
          <p:cNvCxnSpPr>
            <a:cxnSpLocks/>
          </p:cNvCxnSpPr>
          <p:nvPr/>
        </p:nvCxnSpPr>
        <p:spPr bwMode="auto">
          <a:xfrm>
            <a:off x="4656138" y="4302585"/>
            <a:ext cx="53230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2B3FA9B-D8E5-8948-B1B6-3E55B43A324A}"/>
                  </a:ext>
                </a:extLst>
              </p:cNvPr>
              <p:cNvSpPr txBox="1"/>
              <p:nvPr/>
            </p:nvSpPr>
            <p:spPr bwMode="auto">
              <a:xfrm>
                <a:off x="744528" y="2844666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sv-SE" sz="2000" dirty="0"/>
                  <a:t> = 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0==0)</m:t>
                    </m:r>
                  </m:oMath>
                </a14:m>
                <a:endParaRPr lang="sv-SE" sz="20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2B3FA9B-D8E5-8948-B1B6-3E55B43A3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4528" y="2844666"/>
                <a:ext cx="914400" cy="914400"/>
              </a:xfrm>
              <a:prstGeom prst="rect">
                <a:avLst/>
              </a:prstGeom>
              <a:blipFill>
                <a:blip r:embed="rId7"/>
                <a:stretch>
                  <a:fillRect t="-4110" r="-87671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1BE7046-613E-DA4B-BC42-D2A7228BDA46}"/>
              </a:ext>
            </a:extLst>
          </p:cNvPr>
          <p:cNvCxnSpPr>
            <a:cxnSpLocks/>
          </p:cNvCxnSpPr>
          <p:nvPr/>
        </p:nvCxnSpPr>
        <p:spPr bwMode="auto">
          <a:xfrm flipH="1">
            <a:off x="671514" y="3207781"/>
            <a:ext cx="322000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4DE6A42-A27E-A446-9C31-3739343D13AA}"/>
              </a:ext>
            </a:extLst>
          </p:cNvPr>
          <p:cNvCxnSpPr>
            <a:cxnSpLocks/>
          </p:cNvCxnSpPr>
          <p:nvPr/>
        </p:nvCxnSpPr>
        <p:spPr bwMode="auto">
          <a:xfrm>
            <a:off x="5920336" y="2520527"/>
            <a:ext cx="0" cy="115072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B9066C6-F0C2-ED4B-BFFD-DE60FB532C8B}"/>
              </a:ext>
            </a:extLst>
          </p:cNvPr>
          <p:cNvCxnSpPr/>
          <p:nvPr/>
        </p:nvCxnSpPr>
        <p:spPr bwMode="auto">
          <a:xfrm flipH="1">
            <a:off x="8608741" y="3071812"/>
            <a:ext cx="367991" cy="599444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6BE156C-6E55-F347-9405-F99E87DF3EAD}"/>
              </a:ext>
            </a:extLst>
          </p:cNvPr>
          <p:cNvSpPr txBox="1"/>
          <p:nvPr/>
        </p:nvSpPr>
        <p:spPr bwMode="auto">
          <a:xfrm>
            <a:off x="8874319" y="263869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>
                <a:solidFill>
                  <a:srgbClr val="00B050"/>
                </a:solidFill>
              </a:rPr>
              <a:t>cheap</a:t>
            </a:r>
            <a:endParaRPr lang="sv-SE" sz="2000" dirty="0">
              <a:solidFill>
                <a:srgbClr val="00B050"/>
              </a:solidFill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D930B01-B47A-194C-97D7-AAFB5F6F7735}"/>
              </a:ext>
            </a:extLst>
          </p:cNvPr>
          <p:cNvCxnSpPr/>
          <p:nvPr/>
        </p:nvCxnSpPr>
        <p:spPr bwMode="auto">
          <a:xfrm flipH="1">
            <a:off x="6579920" y="3040207"/>
            <a:ext cx="367991" cy="599444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BB0C62F-1BFD-444A-AC34-C9FFFFC46F47}"/>
              </a:ext>
            </a:extLst>
          </p:cNvPr>
          <p:cNvSpPr txBox="1"/>
          <p:nvPr/>
        </p:nvSpPr>
        <p:spPr bwMode="auto">
          <a:xfrm>
            <a:off x="6845498" y="260708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>
                <a:solidFill>
                  <a:srgbClr val="00B050"/>
                </a:solidFill>
              </a:rPr>
              <a:t>cheap</a:t>
            </a:r>
            <a:endParaRPr lang="sv-SE" sz="2000" dirty="0">
              <a:solidFill>
                <a:srgbClr val="00B050"/>
              </a:solidFill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FED2683-6A4C-3547-9477-41731F3F3AAF}"/>
              </a:ext>
            </a:extLst>
          </p:cNvPr>
          <p:cNvCxnSpPr/>
          <p:nvPr/>
        </p:nvCxnSpPr>
        <p:spPr bwMode="auto">
          <a:xfrm flipH="1">
            <a:off x="4497756" y="3055239"/>
            <a:ext cx="367991" cy="599444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AFB70AB-FFE7-9044-9D6E-C33BE8883B60}"/>
              </a:ext>
            </a:extLst>
          </p:cNvPr>
          <p:cNvSpPr txBox="1"/>
          <p:nvPr/>
        </p:nvSpPr>
        <p:spPr bwMode="auto">
          <a:xfrm>
            <a:off x="4763334" y="262211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>
                <a:solidFill>
                  <a:srgbClr val="00B050"/>
                </a:solidFill>
              </a:rPr>
              <a:t>cheap</a:t>
            </a:r>
            <a:endParaRPr lang="sv-SE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314C6E4-8B06-6449-9186-55DC0B22B2BA}"/>
                  </a:ext>
                </a:extLst>
              </p:cNvPr>
              <p:cNvSpPr txBox="1"/>
              <p:nvPr/>
            </p:nvSpPr>
            <p:spPr bwMode="auto">
              <a:xfrm>
                <a:off x="7715250" y="4129914"/>
                <a:ext cx="1657351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&lt;&lt; </a:t>
                </a:r>
                <a14:m>
                  <m:oMath xmlns:m="http://schemas.openxmlformats.org/officeDocument/2006/math"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sv-SE" sz="2000" dirty="0"/>
                  <a:t> </a:t>
                </a:r>
              </a:p>
            </p:txBody>
          </p:sp>
        </mc:Choice>
        <mc:Fallback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314C6E4-8B06-6449-9186-55DC0B22B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15250" y="4129914"/>
                <a:ext cx="1657351" cy="914400"/>
              </a:xfrm>
              <a:prstGeom prst="rect">
                <a:avLst/>
              </a:prstGeom>
              <a:blipFill>
                <a:blip r:embed="rId8"/>
                <a:stretch>
                  <a:fillRect l="-5344" t="-411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22402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8C994-AC26-BE46-8D7B-19E135210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However, BDR figures are not good.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2177E-F714-C945-B63A-B89EE9CFD71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noProof="0" dirty="0"/>
              <a:t>BDR loss for Random Access is about 0.2%</a:t>
            </a:r>
          </a:p>
          <a:p>
            <a:r>
              <a:rPr lang="en-US" noProof="0" dirty="0"/>
              <a:t>Some sequences get BDR penalties of more than 0.4%</a:t>
            </a:r>
          </a:p>
          <a:p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22D5A8-4340-514C-8F2D-16AAF78B0E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77714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3F01F-2BC9-B947-BDF0-51F1E6DDB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Idea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10A348-25D3-2B40-A570-1B3199DF1CE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616575" cy="4392612"/>
          </a:xfrm>
        </p:spPr>
        <p:txBody>
          <a:bodyPr/>
          <a:lstStyle/>
          <a:p>
            <a:r>
              <a:rPr lang="en-US" noProof="0" dirty="0"/>
              <a:t>Pure power of two coefficients too restrictive</a:t>
            </a:r>
          </a:p>
          <a:p>
            <a:r>
              <a:rPr lang="en-US" noProof="0" dirty="0"/>
              <a:t>Our idea is to allow more coefficients but still have low complexity hardware.</a:t>
            </a:r>
          </a:p>
          <a:p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71D7CF-4935-B84B-8B3E-8ED6D1A59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16</a:t>
            </a:fld>
            <a:endParaRPr lang="sv-S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5C38E8-82DC-B645-BB91-8679CDFF7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8592" y="833400"/>
            <a:ext cx="3282866" cy="25956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FC6E5C3-D075-724E-BFBB-8CB5EF2468E9}"/>
                  </a:ext>
                </a:extLst>
              </p:cNvPr>
              <p:cNvSpPr txBox="1"/>
              <p:nvPr/>
            </p:nvSpPr>
            <p:spPr bwMode="auto">
              <a:xfrm>
                <a:off x="7961313" y="329407"/>
                <a:ext cx="2257425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±</m:t>
                      </m:r>
                      <m:sSup>
                        <m:sSupPr>
                          <m:ctrlPr>
                            <a:rPr lang="sv-SE" sz="20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sv-SE" sz="200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sv-SE" sz="200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FC6E5C3-D075-724E-BFBB-8CB5EF2468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61313" y="329407"/>
                <a:ext cx="2257425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60491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3F01F-2BC9-B947-BDF0-51F1E6DDB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Idea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210A348-25D3-2B40-A570-1B3199DF1CE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5"/>
                <a:ext cx="5616575" cy="4392612"/>
              </a:xfrm>
            </p:spPr>
            <p:txBody>
              <a:bodyPr/>
              <a:lstStyle/>
              <a:p>
                <a:r>
                  <a:rPr lang="en-US" noProof="0" dirty="0"/>
                  <a:t>Pure power of two coefficients too restrictive</a:t>
                </a:r>
              </a:p>
              <a:p>
                <a:r>
                  <a:rPr lang="en-US" noProof="0" dirty="0"/>
                  <a:t>Our idea is to allow more coefficients but still have low complexity hardware.</a:t>
                </a:r>
              </a:p>
              <a:p>
                <a:r>
                  <a:rPr lang="en-US" noProof="0" dirty="0"/>
                  <a:t>The best way to cut the distortion in the coefficients is to also have another allowed value between every allowed value</a:t>
                </a:r>
              </a:p>
              <a:p>
                <a:r>
                  <a:rPr lang="en-US" noProof="0" dirty="0"/>
                  <a:t>This happens if we includes not only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noProof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 noProof="0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noProof="0" dirty="0"/>
                  <a:t> but also </a:t>
                </a:r>
                <a14:m>
                  <m:oMath xmlns:m="http://schemas.openxmlformats.org/officeDocument/2006/math">
                    <m:r>
                      <a:rPr lang="en-US" i="1" noProof="0" smtClean="0">
                        <a:latin typeface="Cambria Math" panose="02040503050406030204" pitchFamily="18" charset="0"/>
                      </a:rPr>
                      <m:t>3∗</m:t>
                    </m:r>
                    <m:sSup>
                      <m:sSupPr>
                        <m:ctrlPr>
                          <a:rPr lang="en-US" i="1" noProof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 noProof="0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noProof="0" dirty="0"/>
                  <a:t>.</a:t>
                </a:r>
              </a:p>
              <a:p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210A348-25D3-2B40-A570-1B3199DF1C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5"/>
                <a:ext cx="5616575" cy="4392612"/>
              </a:xfrm>
              <a:blipFill>
                <a:blip r:embed="rId2"/>
                <a:stretch>
                  <a:fillRect l="-1354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71D7CF-4935-B84B-8B3E-8ED6D1A59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17</a:t>
            </a:fld>
            <a:endParaRPr lang="sv-S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5C38E8-82DC-B645-BB91-8679CDFF7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592" y="833400"/>
            <a:ext cx="3282866" cy="25956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FC6E5C3-D075-724E-BFBB-8CB5EF2468E9}"/>
                  </a:ext>
                </a:extLst>
              </p:cNvPr>
              <p:cNvSpPr txBox="1"/>
              <p:nvPr/>
            </p:nvSpPr>
            <p:spPr bwMode="auto">
              <a:xfrm>
                <a:off x="7961313" y="329407"/>
                <a:ext cx="2257425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±</m:t>
                      </m:r>
                      <m:sSup>
                        <m:sSupPr>
                          <m:ctrlPr>
                            <a:rPr lang="sv-SE" sz="20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sv-SE" sz="200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sv-SE" sz="200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FC6E5C3-D075-724E-BFBB-8CB5EF2468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61313" y="329407"/>
                <a:ext cx="2257425" cy="914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8F304BBD-CCD2-E54A-A0B5-715207C9BA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8592" y="3638550"/>
            <a:ext cx="3251823" cy="259873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E4C3A7C-4391-E740-883F-8AEC5F46316C}"/>
                  </a:ext>
                </a:extLst>
              </p:cNvPr>
              <p:cNvSpPr txBox="1"/>
              <p:nvPr/>
            </p:nvSpPr>
            <p:spPr bwMode="auto">
              <a:xfrm>
                <a:off x="7878763" y="6259512"/>
                <a:ext cx="2257425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sv-SE" sz="20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±</m:t>
                          </m:r>
                          <m:sSup>
                            <m:sSupPr>
                              <m:ctrlPr>
                                <a:rPr lang="sv-SE" sz="20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sv-SE" sz="2000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sv-SE" sz="2000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0" dirty="0" smtClean="0">
                              <a:latin typeface="Cambria Math" panose="02040503050406030204" pitchFamily="18" charset="0"/>
                            </a:rPr>
                            <m:t>   </m:t>
                          </m:r>
                          <m:r>
                            <m:rPr>
                              <m:sty m:val="p"/>
                            </m:rPr>
                            <a:rPr lang="en-US" sz="2000" b="0" i="0" dirty="0" smtClean="0">
                              <a:latin typeface="Cambria Math" panose="02040503050406030204" pitchFamily="18" charset="0"/>
                            </a:rPr>
                            <m:t>or</m:t>
                          </m:r>
                          <m:r>
                            <a:rPr lang="en-US" sz="2000" b="0" i="0" dirty="0" smtClean="0">
                              <a:latin typeface="Cambria Math" panose="02040503050406030204" pitchFamily="18" charset="0"/>
                            </a:rPr>
                            <m:t>   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3∗</m:t>
                          </m:r>
                          <m:r>
                            <a:rPr lang="sv-SE" sz="20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sv-SE" sz="2000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E4C3A7C-4391-E740-883F-8AEC5F4631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78763" y="6259512"/>
                <a:ext cx="2257425" cy="9144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1025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3F01F-2BC9-B947-BDF0-51F1E6DDB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Idea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210A348-25D3-2B40-A570-1B3199DF1CE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5"/>
                <a:ext cx="5616575" cy="4392612"/>
              </a:xfrm>
            </p:spPr>
            <p:txBody>
              <a:bodyPr/>
              <a:lstStyle/>
              <a:p>
                <a:r>
                  <a:rPr lang="en-US" noProof="0" dirty="0"/>
                  <a:t>Pure power of two coefficients too restrictive</a:t>
                </a:r>
              </a:p>
              <a:p>
                <a:r>
                  <a:rPr lang="en-US" noProof="0" dirty="0"/>
                  <a:t>Our idea is to allow more coefficients but still have low complexity hardware.</a:t>
                </a:r>
              </a:p>
              <a:p>
                <a:r>
                  <a:rPr lang="en-US" noProof="0" dirty="0"/>
                  <a:t>The best way to cut the distortion in the coefficients is to also have another allowed value between every allowed value</a:t>
                </a:r>
              </a:p>
              <a:p>
                <a:r>
                  <a:rPr lang="en-US" noProof="0" dirty="0"/>
                  <a:t>This happens if we includes not only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noProof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 noProof="0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noProof="0" dirty="0"/>
                  <a:t> but also </a:t>
                </a:r>
                <a14:m>
                  <m:oMath xmlns:m="http://schemas.openxmlformats.org/officeDocument/2006/math">
                    <m:r>
                      <a:rPr lang="en-US" i="1" noProof="0" smtClean="0">
                        <a:latin typeface="Cambria Math" panose="02040503050406030204" pitchFamily="18" charset="0"/>
                      </a:rPr>
                      <m:t>3∗</m:t>
                    </m:r>
                    <m:sSup>
                      <m:sSupPr>
                        <m:ctrlPr>
                          <a:rPr lang="en-US" i="1" noProof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 noProof="0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noProof="0" dirty="0"/>
                  <a:t>.</a:t>
                </a:r>
              </a:p>
              <a:p>
                <a:r>
                  <a:rPr lang="en-US" noProof="0" dirty="0"/>
                  <a:t>The next step to cut distances in half is to include also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sSup>
                      <m:sSupPr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noProof="0" dirty="0"/>
                  <a:t>.</a:t>
                </a:r>
              </a:p>
              <a:p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210A348-25D3-2B40-A570-1B3199DF1C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5"/>
                <a:ext cx="5616575" cy="4392612"/>
              </a:xfrm>
              <a:blipFill>
                <a:blip r:embed="rId2"/>
                <a:stretch>
                  <a:fillRect l="-1354" t="-576" r="-203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71D7CF-4935-B84B-8B3E-8ED6D1A59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18</a:t>
            </a:fld>
            <a:endParaRPr lang="sv-S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5C38E8-82DC-B645-BB91-8679CDFF7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592" y="833400"/>
            <a:ext cx="3282866" cy="2595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304BBD-CCD2-E54A-A0B5-715207C9BA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8592" y="3638550"/>
            <a:ext cx="3251823" cy="259873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3031D1-41CE-3440-AF4E-05EF83C10387}"/>
                  </a:ext>
                </a:extLst>
              </p:cNvPr>
              <p:cNvSpPr txBox="1"/>
              <p:nvPr/>
            </p:nvSpPr>
            <p:spPr bwMode="auto">
              <a:xfrm>
                <a:off x="7961313" y="329407"/>
                <a:ext cx="2257425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±</m:t>
                      </m:r>
                      <m:sSup>
                        <m:sSupPr>
                          <m:ctrlPr>
                            <a:rPr lang="sv-SE" sz="20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sv-SE" sz="200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sv-SE" sz="200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3031D1-41CE-3440-AF4E-05EF83C103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61313" y="329407"/>
                <a:ext cx="2257425" cy="9144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4F5B1C6-7D37-5E41-9E39-FAF6D519E449}"/>
                  </a:ext>
                </a:extLst>
              </p:cNvPr>
              <p:cNvSpPr txBox="1"/>
              <p:nvPr/>
            </p:nvSpPr>
            <p:spPr bwMode="auto">
              <a:xfrm>
                <a:off x="7154863" y="6272212"/>
                <a:ext cx="2257425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sv-SE" sz="20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±</m:t>
                          </m:r>
                          <m:sSup>
                            <m:sSupPr>
                              <m:ctrlPr>
                                <a:rPr lang="sv-SE" sz="20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sv-SE" sz="2000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sv-SE" sz="2000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0" dirty="0" smtClean="0">
                              <a:latin typeface="Cambria Math" panose="02040503050406030204" pitchFamily="18" charset="0"/>
                            </a:rPr>
                            <m:t>   </m:t>
                          </m:r>
                          <m:r>
                            <m:rPr>
                              <m:sty m:val="p"/>
                            </m:rPr>
                            <a:rPr lang="en-US" sz="2000" b="0" i="0" dirty="0" smtClean="0">
                              <a:latin typeface="Cambria Math" panose="02040503050406030204" pitchFamily="18" charset="0"/>
                            </a:rPr>
                            <m:t>or</m:t>
                          </m:r>
                          <m:r>
                            <a:rPr lang="en-US" sz="2000" b="0" i="0" dirty="0" smtClean="0">
                              <a:latin typeface="Cambria Math" panose="02040503050406030204" pitchFamily="18" charset="0"/>
                            </a:rPr>
                            <m:t>   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3∗</m:t>
                          </m:r>
                          <m:r>
                            <a:rPr lang="sv-SE" sz="20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sv-SE" sz="2000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m:rPr>
                          <m:sty m:val="p"/>
                        </m:rPr>
                        <a:rPr lang="en-US" sz="2000" b="0" i="0" dirty="0" smtClean="0"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US" sz="2000" b="0" i="0" dirty="0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5∗</m:t>
                      </m:r>
                      <m:sSup>
                        <m:sSup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4F5B1C6-7D37-5E41-9E39-FAF6D519E4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54863" y="6272212"/>
                <a:ext cx="2257425" cy="914400"/>
              </a:xfrm>
              <a:prstGeom prst="rect">
                <a:avLst/>
              </a:prstGeom>
              <a:blipFill>
                <a:blip r:embed="rId6"/>
                <a:stretch>
                  <a:fillRect l="-559" r="-64804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E4F0B04A-7229-D343-9E0D-4076507B8B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592" y="3676323"/>
            <a:ext cx="3252401" cy="255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2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20826-C608-6E4D-898A-1B531D67A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Background: Adaptive loop filtering (ALF)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1832E-4626-3141-A380-3B94575ABD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293578" cy="4392612"/>
          </a:xfrm>
        </p:spPr>
        <p:txBody>
          <a:bodyPr/>
          <a:lstStyle/>
          <a:p>
            <a:r>
              <a:rPr lang="en-US" noProof="0" dirty="0"/>
              <a:t>ALF Classifies samples into 25 possible classes, and each can have a unique filter. </a:t>
            </a:r>
          </a:p>
          <a:p>
            <a:r>
              <a:rPr lang="en-US" noProof="0" dirty="0"/>
              <a:t>Most often these filters are merged, which is a form of quantization.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61D51-F6A5-0D4E-B009-268E4444E5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</a:t>
            </a:fld>
            <a:endParaRPr lang="sv-SE"/>
          </a:p>
        </p:txBody>
      </p:sp>
      <p:pic>
        <p:nvPicPr>
          <p:cNvPr id="8" name="Picture 7" descr="A screen shot of a smart phone&#10;&#10;Description automatically generated">
            <a:extLst>
              <a:ext uri="{FF2B5EF4-FFF2-40B4-BE49-F238E27FC236}">
                <a16:creationId xmlns:a16="http://schemas.microsoft.com/office/drawing/2014/main" id="{CBFB73E5-3DCD-2B4D-BBAB-66E8B7458B80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68"/>
          <a:stretch/>
        </p:blipFill>
        <p:spPr bwMode="auto">
          <a:xfrm>
            <a:off x="8579639" y="2630218"/>
            <a:ext cx="2835601" cy="28083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9DFE512-F5C2-BC41-A75E-FACCED92FA5C}"/>
              </a:ext>
            </a:extLst>
          </p:cNvPr>
          <p:cNvSpPr txBox="1"/>
          <p:nvPr/>
        </p:nvSpPr>
        <p:spPr bwMode="auto">
          <a:xfrm>
            <a:off x="8425462" y="5511341"/>
            <a:ext cx="3040043" cy="4750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ALF filter support for luma</a:t>
            </a:r>
          </a:p>
        </p:txBody>
      </p:sp>
    </p:spTree>
    <p:extLst>
      <p:ext uri="{BB962C8B-B14F-4D97-AF65-F5344CB8AC3E}">
        <p14:creationId xmlns:p14="http://schemas.microsoft.com/office/powerpoint/2010/main" val="29209405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612CD-2F80-BD4A-B65B-61B1A363A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Multiplication by 3 is very cheap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238F96-8708-314E-823A-1CC596A2D5D0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noProof="0" dirty="0"/>
                  <a:t>We can write </a:t>
                </a:r>
                <a14:m>
                  <m:oMath xmlns:m="http://schemas.openxmlformats.org/officeDocument/2006/math">
                    <m:r>
                      <a:rPr lang="en-US" i="1" noProof="0" smtClean="0">
                        <a:latin typeface="Cambria Math" panose="02040503050406030204" pitchFamily="18" charset="0"/>
                      </a:rPr>
                      <m:t>3∗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 noProof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noProof="0" dirty="0"/>
                  <a:t>as </a:t>
                </a:r>
              </a:p>
              <a:p>
                <a:pPr marL="36988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noProof="0" smtClean="0">
                          <a:latin typeface="Cambria Math" panose="02040503050406030204" pitchFamily="18" charset="0"/>
                        </a:rPr>
                        <m:t>2∗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i="1" noProof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238F96-8708-314E-823A-1CC596A2D5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678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FCC10-6263-C246-877E-6FD3EBDF4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04830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612CD-2F80-BD4A-B65B-61B1A363A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Multiplication by 3 is very cheap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238F96-8708-314E-823A-1CC596A2D5D0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5"/>
                <a:ext cx="11233150" cy="4392612"/>
              </a:xfrm>
            </p:spPr>
            <p:txBody>
              <a:bodyPr/>
              <a:lstStyle/>
              <a:p>
                <a:r>
                  <a:rPr lang="en-US" noProof="0" dirty="0"/>
                  <a:t>We can write </a:t>
                </a:r>
                <a14:m>
                  <m:oMath xmlns:m="http://schemas.openxmlformats.org/officeDocument/2006/math">
                    <m:r>
                      <a:rPr lang="en-US" i="1" noProof="0" smtClean="0">
                        <a:latin typeface="Cambria Math" panose="02040503050406030204" pitchFamily="18" charset="0"/>
                      </a:rPr>
                      <m:t>3∗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 noProof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noProof="0" dirty="0"/>
                  <a:t>as </a:t>
                </a:r>
              </a:p>
              <a:p>
                <a:pPr marL="36988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noProof="0" smtClean="0">
                          <a:latin typeface="Cambria Math" panose="02040503050406030204" pitchFamily="18" charset="0"/>
                        </a:rPr>
                        <m:t>2∗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i="1" noProof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noProof="0" dirty="0"/>
              </a:p>
              <a:p>
                <a:pPr marL="369888" lvl="1" indent="0">
                  <a:buNone/>
                </a:pPr>
                <a:r>
                  <a:rPr lang="en-US" noProof="0" dirty="0"/>
                  <a:t>And that is the same as</a:t>
                </a:r>
              </a:p>
              <a:p>
                <a:pPr marL="36988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noProof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noProof="0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b="0" i="1" noProof="0" smtClean="0">
                              <a:latin typeface="Cambria Math" panose="02040503050406030204" pitchFamily="18" charset="0"/>
                            </a:rPr>
                            <m:t>≪1</m:t>
                          </m:r>
                        </m:e>
                      </m:d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238F96-8708-314E-823A-1CC596A2D5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5"/>
                <a:ext cx="11233150" cy="4392612"/>
              </a:xfrm>
              <a:blipFill>
                <a:blip r:embed="rId2"/>
                <a:stretch>
                  <a:fillRect l="-678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FCC10-6263-C246-877E-6FD3EBDF4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737923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612CD-2F80-BD4A-B65B-61B1A363A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Multiplication by 3 is very cheap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238F96-8708-314E-823A-1CC596A2D5D0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5"/>
                <a:ext cx="11233150" cy="4392612"/>
              </a:xfrm>
            </p:spPr>
            <p:txBody>
              <a:bodyPr/>
              <a:lstStyle/>
              <a:p>
                <a:r>
                  <a:rPr lang="en-US" noProof="0" dirty="0"/>
                  <a:t>We can write </a:t>
                </a:r>
                <a14:m>
                  <m:oMath xmlns:m="http://schemas.openxmlformats.org/officeDocument/2006/math">
                    <m:r>
                      <a:rPr lang="en-US" i="1" noProof="0" smtClean="0">
                        <a:latin typeface="Cambria Math" panose="02040503050406030204" pitchFamily="18" charset="0"/>
                      </a:rPr>
                      <m:t>3∗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 noProof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noProof="0" dirty="0"/>
                  <a:t>as </a:t>
                </a:r>
              </a:p>
              <a:p>
                <a:pPr marL="36988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noProof="0" smtClean="0">
                          <a:latin typeface="Cambria Math" panose="02040503050406030204" pitchFamily="18" charset="0"/>
                        </a:rPr>
                        <m:t>2∗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i="1" noProof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noProof="0" dirty="0"/>
              </a:p>
              <a:p>
                <a:pPr marL="369888" lvl="1" indent="0">
                  <a:buNone/>
                </a:pPr>
                <a:r>
                  <a:rPr lang="en-US" noProof="0" dirty="0"/>
                  <a:t>And that is the same as</a:t>
                </a:r>
              </a:p>
              <a:p>
                <a:pPr marL="36988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noProof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noProof="0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b="0" i="1" noProof="0" smtClean="0">
                              <a:latin typeface="Cambria Math" panose="02040503050406030204" pitchFamily="18" charset="0"/>
                            </a:rPr>
                            <m:t>≪1</m:t>
                          </m:r>
                        </m:e>
                      </m:d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238F96-8708-314E-823A-1CC596A2D5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5"/>
                <a:ext cx="11233150" cy="4392612"/>
              </a:xfrm>
              <a:blipFill>
                <a:blip r:embed="rId2"/>
                <a:stretch>
                  <a:fillRect l="-678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FCC10-6263-C246-877E-6FD3EBDF4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21</a:t>
            </a:fld>
            <a:endParaRPr lang="sv-SE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F29DCC3-859A-7945-8A03-57CE75D6A4BF}"/>
              </a:ext>
            </a:extLst>
          </p:cNvPr>
          <p:cNvGrpSpPr/>
          <p:nvPr/>
        </p:nvGrpSpPr>
        <p:grpSpPr>
          <a:xfrm rot="16200000" flipH="1">
            <a:off x="9285289" y="2841624"/>
            <a:ext cx="1358899" cy="1200150"/>
            <a:chOff x="9168275" y="2724409"/>
            <a:chExt cx="1358899" cy="120015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423C6785-DAAC-D449-8DA6-8A6158392B34}"/>
                </a:ext>
              </a:extLst>
            </p:cNvPr>
            <p:cNvGrpSpPr/>
            <p:nvPr/>
          </p:nvGrpSpPr>
          <p:grpSpPr>
            <a:xfrm>
              <a:off x="9168275" y="2724409"/>
              <a:ext cx="1358899" cy="133350"/>
              <a:chOff x="9461501" y="2824163"/>
              <a:chExt cx="1358899" cy="133350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968ED86A-8BC1-A74E-86A9-8A2F215553AD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4910D68-2F05-BD41-A83D-ABE29899556C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44E39C5F-3A1E-2441-BE99-46A4ADD52972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97FA4E0B-6AC7-4548-AC50-966623100422}"/>
                </a:ext>
              </a:extLst>
            </p:cNvPr>
            <p:cNvGrpSpPr/>
            <p:nvPr/>
          </p:nvGrpSpPr>
          <p:grpSpPr>
            <a:xfrm>
              <a:off x="9168275" y="2876809"/>
              <a:ext cx="1358899" cy="133350"/>
              <a:chOff x="9461501" y="2824163"/>
              <a:chExt cx="1358899" cy="133350"/>
            </a:xfrm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325716BA-D58A-3347-9B64-FE904310AEC8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E08C5D8D-D24E-6C4F-9660-C8A61045D498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6E809930-FF8C-C34E-BBE0-D4F3E5FD3508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B099779C-E740-4647-8299-29DA6286D906}"/>
                </a:ext>
              </a:extLst>
            </p:cNvPr>
            <p:cNvGrpSpPr/>
            <p:nvPr/>
          </p:nvGrpSpPr>
          <p:grpSpPr>
            <a:xfrm>
              <a:off x="9168275" y="3029209"/>
              <a:ext cx="1358899" cy="133350"/>
              <a:chOff x="9461501" y="2824163"/>
              <a:chExt cx="1358899" cy="133350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051C03F7-1BA1-5844-B8A2-7B263E5C723E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BA3B5E2F-9EFC-7D49-A298-0AF4844409C1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0ACA212C-A29A-CF4B-8028-2217B6D2FBF4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AAA85B7E-E238-FA40-ABB8-8C645A3B915A}"/>
                </a:ext>
              </a:extLst>
            </p:cNvPr>
            <p:cNvGrpSpPr/>
            <p:nvPr/>
          </p:nvGrpSpPr>
          <p:grpSpPr>
            <a:xfrm>
              <a:off x="9168275" y="3181609"/>
              <a:ext cx="1358899" cy="133350"/>
              <a:chOff x="9461501" y="2824163"/>
              <a:chExt cx="1358899" cy="133350"/>
            </a:xfrm>
          </p:grpSpPr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314D68D9-86AD-A34D-BA07-B973EEF83FE1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C4D6D952-55FC-BC43-840C-FB7814122F17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831AE32-AEB8-2540-9CDD-447E3151780E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18EF7F7D-ECD1-0E41-BC21-AFD1DD3C15B8}"/>
                </a:ext>
              </a:extLst>
            </p:cNvPr>
            <p:cNvGrpSpPr/>
            <p:nvPr/>
          </p:nvGrpSpPr>
          <p:grpSpPr>
            <a:xfrm>
              <a:off x="9168275" y="3334009"/>
              <a:ext cx="1358899" cy="133350"/>
              <a:chOff x="9461501" y="2824163"/>
              <a:chExt cx="1358899" cy="133350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31779025-18EC-4047-8947-DDC40F4F394A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BC143D5A-3A2E-5641-A253-D52A2D95AAC3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FF5FAD43-ECE0-A441-BCC8-471B98359601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C77E8F99-01AD-3341-AF4D-DEA7A9E03AE0}"/>
                </a:ext>
              </a:extLst>
            </p:cNvPr>
            <p:cNvGrpSpPr/>
            <p:nvPr/>
          </p:nvGrpSpPr>
          <p:grpSpPr>
            <a:xfrm>
              <a:off x="9168275" y="3486409"/>
              <a:ext cx="1358899" cy="133350"/>
              <a:chOff x="9461501" y="2824163"/>
              <a:chExt cx="1358899" cy="133350"/>
            </a:xfrm>
          </p:grpSpPr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F25F783C-B2C3-7F41-8AB0-667C1161BBE9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677B3896-4DAE-F647-A3E5-39A69E63CB7C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5D9A1B51-BED5-BD4F-8C5F-A2F8790BBD4B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6C8A96BD-F4D2-F544-9885-A3F61C3CE132}"/>
                </a:ext>
              </a:extLst>
            </p:cNvPr>
            <p:cNvGrpSpPr/>
            <p:nvPr/>
          </p:nvGrpSpPr>
          <p:grpSpPr>
            <a:xfrm>
              <a:off x="9168275" y="3638809"/>
              <a:ext cx="1358899" cy="133350"/>
              <a:chOff x="9461501" y="2824163"/>
              <a:chExt cx="1358899" cy="133350"/>
            </a:xfrm>
          </p:grpSpPr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7A80E374-3929-344C-A82C-6FF95BE25D21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B7A69FA2-44AF-7446-A2D0-6843EB97B886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33F4F876-53ED-D647-B416-70996785EEB5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47A8F5A3-4112-C941-9E33-1E6FC7A4EBBB}"/>
                </a:ext>
              </a:extLst>
            </p:cNvPr>
            <p:cNvGrpSpPr/>
            <p:nvPr/>
          </p:nvGrpSpPr>
          <p:grpSpPr>
            <a:xfrm>
              <a:off x="9168275" y="3791209"/>
              <a:ext cx="1358899" cy="133350"/>
              <a:chOff x="9461501" y="2824163"/>
              <a:chExt cx="1358899" cy="133350"/>
            </a:xfrm>
          </p:grpSpPr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2C5A59EF-1A5C-2F4E-BFC4-C23A040341CC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6DDF8034-698C-A248-A501-693722FCBD74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1621861E-C750-AB4C-839F-A7DEA239AE48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502FB0A0-0932-8E42-AB72-5A249214D6E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241424" y="3921838"/>
              <a:ext cx="28575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8642528A-B4C4-0743-A92A-1EC8087E5F70}"/>
              </a:ext>
            </a:extLst>
          </p:cNvPr>
          <p:cNvSpPr txBox="1"/>
          <p:nvPr/>
        </p:nvSpPr>
        <p:spPr bwMode="auto">
          <a:xfrm>
            <a:off x="10453236" y="35975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200" dirty="0"/>
              <a:t>0</a:t>
            </a:r>
            <a:endParaRPr lang="sv-SE" sz="20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3313EE8-3A27-704B-925B-334ED277F227}"/>
              </a:ext>
            </a:extLst>
          </p:cNvPr>
          <p:cNvSpPr txBox="1"/>
          <p:nvPr/>
        </p:nvSpPr>
        <p:spPr bwMode="auto">
          <a:xfrm>
            <a:off x="9478965" y="23895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input bits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095C197-E4FC-8D49-A95B-449BB9D50357}"/>
              </a:ext>
            </a:extLst>
          </p:cNvPr>
          <p:cNvSpPr txBox="1"/>
          <p:nvPr/>
        </p:nvSpPr>
        <p:spPr bwMode="auto">
          <a:xfrm>
            <a:off x="9274839" y="413927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output 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ACC5B10-4FEC-DE4F-BB47-CEB0A0F70F20}"/>
                  </a:ext>
                </a:extLst>
              </p:cNvPr>
              <p:cNvSpPr txBox="1"/>
              <p:nvPr/>
            </p:nvSpPr>
            <p:spPr bwMode="auto">
              <a:xfrm>
                <a:off x="8753003" y="1393504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 xmlns:m="http://schemas.openxmlformats.org/officeDocument/2006/math"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≪1</m:t>
                    </m:r>
                  </m:oMath>
                </a14:m>
                <a:r>
                  <a:rPr lang="sv-SE" sz="2000" dirty="0"/>
                  <a:t> is </a:t>
                </a:r>
                <a:r>
                  <a:rPr lang="sv-SE" sz="2000" dirty="0" err="1"/>
                  <a:t>extremely</a:t>
                </a:r>
                <a:r>
                  <a:rPr lang="sv-SE" sz="2000" dirty="0"/>
                  <a:t> </a:t>
                </a:r>
                <a:r>
                  <a:rPr lang="sv-SE" sz="2000" dirty="0" err="1"/>
                  <a:t>cheap</a:t>
                </a:r>
                <a:br>
                  <a:rPr lang="sv-SE" sz="2000" dirty="0"/>
                </a:br>
                <a:r>
                  <a:rPr lang="sv-SE" sz="2000" dirty="0"/>
                  <a:t>in hardware – no </a:t>
                </a:r>
                <a:r>
                  <a:rPr lang="sv-SE" sz="2000" dirty="0" err="1"/>
                  <a:t>cost</a:t>
                </a:r>
                <a:r>
                  <a:rPr lang="sv-SE" sz="2000" dirty="0"/>
                  <a:t>!</a:t>
                </a:r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ACC5B10-4FEC-DE4F-BB47-CEB0A0F70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53003" y="1393504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 l="-8219" t="-4110" r="-19863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55302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612CD-2F80-BD4A-B65B-61B1A363A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Multiplication by 3 is very cheap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238F96-8708-314E-823A-1CC596A2D5D0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noProof="0" dirty="0"/>
                  <a:t>We can write </a:t>
                </a:r>
                <a14:m>
                  <m:oMath xmlns:m="http://schemas.openxmlformats.org/officeDocument/2006/math">
                    <m:r>
                      <a:rPr lang="en-US" i="1" noProof="0" smtClean="0">
                        <a:latin typeface="Cambria Math" panose="02040503050406030204" pitchFamily="18" charset="0"/>
                      </a:rPr>
                      <m:t>3∗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 noProof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noProof="0" dirty="0"/>
                  <a:t>as </a:t>
                </a:r>
              </a:p>
              <a:p>
                <a:pPr marL="36988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noProof="0" smtClean="0">
                          <a:latin typeface="Cambria Math" panose="02040503050406030204" pitchFamily="18" charset="0"/>
                        </a:rPr>
                        <m:t>2∗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i="1" noProof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noProof="0" dirty="0"/>
              </a:p>
              <a:p>
                <a:pPr marL="369888" lvl="1" indent="0">
                  <a:buNone/>
                </a:pPr>
                <a:r>
                  <a:rPr lang="en-US" noProof="0" dirty="0"/>
                  <a:t>And that is the same as</a:t>
                </a:r>
              </a:p>
              <a:p>
                <a:pPr marL="36988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noProof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noProof="0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b="0" i="1" noProof="0" smtClean="0">
                              <a:latin typeface="Cambria Math" panose="02040503050406030204" pitchFamily="18" charset="0"/>
                            </a:rPr>
                            <m:t>≪1</m:t>
                          </m:r>
                        </m:e>
                      </m:d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noProof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238F96-8708-314E-823A-1CC596A2D5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678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FCC10-6263-C246-877E-6FD3EBDF4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22</a:t>
            </a:fld>
            <a:endParaRPr lang="sv-SE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B4E09C9-24D7-9E4B-B516-10EC6C6BDD75}"/>
              </a:ext>
            </a:extLst>
          </p:cNvPr>
          <p:cNvCxnSpPr>
            <a:cxnSpLocks/>
          </p:cNvCxnSpPr>
          <p:nvPr/>
        </p:nvCxnSpPr>
        <p:spPr bwMode="auto">
          <a:xfrm>
            <a:off x="671513" y="4315653"/>
            <a:ext cx="247015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/>
              <p:nvPr/>
            </p:nvSpPr>
            <p:spPr bwMode="auto">
              <a:xfrm>
                <a:off x="504346" y="3924574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924574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5FE0303-63E0-1E48-AE43-19E13ECA4063}"/>
              </a:ext>
            </a:extLst>
          </p:cNvPr>
          <p:cNvCxnSpPr>
            <a:cxnSpLocks/>
          </p:cNvCxnSpPr>
          <p:nvPr/>
        </p:nvCxnSpPr>
        <p:spPr bwMode="auto">
          <a:xfrm>
            <a:off x="1266825" y="5232469"/>
            <a:ext cx="37480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/>
              <p:nvPr/>
            </p:nvSpPr>
            <p:spPr bwMode="auto">
              <a:xfrm>
                <a:off x="4943476" y="4614861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3476" y="4614861"/>
                <a:ext cx="914400" cy="914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9E32D3-1267-A341-8784-4EEC5AE97331}"/>
              </a:ext>
            </a:extLst>
          </p:cNvPr>
          <p:cNvCxnSpPr/>
          <p:nvPr/>
        </p:nvCxnSpPr>
        <p:spPr bwMode="auto">
          <a:xfrm flipV="1">
            <a:off x="1266825" y="4315653"/>
            <a:ext cx="0" cy="91681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E8D04D8-7741-C142-A239-1E9021AE5153}"/>
              </a:ext>
            </a:extLst>
          </p:cNvPr>
          <p:cNvSpPr/>
          <p:nvPr/>
        </p:nvSpPr>
        <p:spPr bwMode="auto">
          <a:xfrm>
            <a:off x="3141665" y="3924559"/>
            <a:ext cx="1101723" cy="69030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/>
              <p:nvPr/>
            </p:nvSpPr>
            <p:spPr bwMode="auto">
              <a:xfrm>
                <a:off x="3166586" y="409571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≪1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66586" y="4095715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2579855-FC5C-6749-A646-36A67635F713}"/>
              </a:ext>
            </a:extLst>
          </p:cNvPr>
          <p:cNvCxnSpPr>
            <a:cxnSpLocks/>
          </p:cNvCxnSpPr>
          <p:nvPr/>
        </p:nvCxnSpPr>
        <p:spPr bwMode="auto">
          <a:xfrm>
            <a:off x="4243388" y="4315653"/>
            <a:ext cx="771525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A52B28B-3D7B-E24D-A914-5EE490B6BBAD}"/>
              </a:ext>
            </a:extLst>
          </p:cNvPr>
          <p:cNvSpPr/>
          <p:nvPr/>
        </p:nvSpPr>
        <p:spPr bwMode="auto">
          <a:xfrm>
            <a:off x="5014914" y="4036622"/>
            <a:ext cx="813912" cy="160693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2C0A295-A10A-9F4B-B3D2-62B0A3CA0F6D}"/>
              </a:ext>
            </a:extLst>
          </p:cNvPr>
          <p:cNvCxnSpPr>
            <a:cxnSpLocks/>
          </p:cNvCxnSpPr>
          <p:nvPr/>
        </p:nvCxnSpPr>
        <p:spPr bwMode="auto">
          <a:xfrm>
            <a:off x="5828826" y="4838974"/>
            <a:ext cx="152923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F29DCC3-859A-7945-8A03-57CE75D6A4BF}"/>
              </a:ext>
            </a:extLst>
          </p:cNvPr>
          <p:cNvGrpSpPr/>
          <p:nvPr/>
        </p:nvGrpSpPr>
        <p:grpSpPr>
          <a:xfrm rot="16200000" flipH="1">
            <a:off x="9285289" y="2841624"/>
            <a:ext cx="1358899" cy="1200150"/>
            <a:chOff x="9168275" y="2724409"/>
            <a:chExt cx="1358899" cy="120015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423C6785-DAAC-D449-8DA6-8A6158392B34}"/>
                </a:ext>
              </a:extLst>
            </p:cNvPr>
            <p:cNvGrpSpPr/>
            <p:nvPr/>
          </p:nvGrpSpPr>
          <p:grpSpPr>
            <a:xfrm>
              <a:off x="9168275" y="2724409"/>
              <a:ext cx="1358899" cy="133350"/>
              <a:chOff x="9461501" y="2824163"/>
              <a:chExt cx="1358899" cy="133350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968ED86A-8BC1-A74E-86A9-8A2F215553AD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4910D68-2F05-BD41-A83D-ABE29899556C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44E39C5F-3A1E-2441-BE99-46A4ADD52972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97FA4E0B-6AC7-4548-AC50-966623100422}"/>
                </a:ext>
              </a:extLst>
            </p:cNvPr>
            <p:cNvGrpSpPr/>
            <p:nvPr/>
          </p:nvGrpSpPr>
          <p:grpSpPr>
            <a:xfrm>
              <a:off x="9168275" y="2876809"/>
              <a:ext cx="1358899" cy="133350"/>
              <a:chOff x="9461501" y="2824163"/>
              <a:chExt cx="1358899" cy="133350"/>
            </a:xfrm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325716BA-D58A-3347-9B64-FE904310AEC8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E08C5D8D-D24E-6C4F-9660-C8A61045D498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6E809930-FF8C-C34E-BBE0-D4F3E5FD3508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B099779C-E740-4647-8299-29DA6286D906}"/>
                </a:ext>
              </a:extLst>
            </p:cNvPr>
            <p:cNvGrpSpPr/>
            <p:nvPr/>
          </p:nvGrpSpPr>
          <p:grpSpPr>
            <a:xfrm>
              <a:off x="9168275" y="3029209"/>
              <a:ext cx="1358899" cy="133350"/>
              <a:chOff x="9461501" y="2824163"/>
              <a:chExt cx="1358899" cy="133350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051C03F7-1BA1-5844-B8A2-7B263E5C723E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BA3B5E2F-9EFC-7D49-A298-0AF4844409C1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0ACA212C-A29A-CF4B-8028-2217B6D2FBF4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AAA85B7E-E238-FA40-ABB8-8C645A3B915A}"/>
                </a:ext>
              </a:extLst>
            </p:cNvPr>
            <p:cNvGrpSpPr/>
            <p:nvPr/>
          </p:nvGrpSpPr>
          <p:grpSpPr>
            <a:xfrm>
              <a:off x="9168275" y="3181609"/>
              <a:ext cx="1358899" cy="133350"/>
              <a:chOff x="9461501" y="2824163"/>
              <a:chExt cx="1358899" cy="133350"/>
            </a:xfrm>
          </p:grpSpPr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314D68D9-86AD-A34D-BA07-B973EEF83FE1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C4D6D952-55FC-BC43-840C-FB7814122F17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831AE32-AEB8-2540-9CDD-447E3151780E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18EF7F7D-ECD1-0E41-BC21-AFD1DD3C15B8}"/>
                </a:ext>
              </a:extLst>
            </p:cNvPr>
            <p:cNvGrpSpPr/>
            <p:nvPr/>
          </p:nvGrpSpPr>
          <p:grpSpPr>
            <a:xfrm>
              <a:off x="9168275" y="3334009"/>
              <a:ext cx="1358899" cy="133350"/>
              <a:chOff x="9461501" y="2824163"/>
              <a:chExt cx="1358899" cy="133350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31779025-18EC-4047-8947-DDC40F4F394A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BC143D5A-3A2E-5641-A253-D52A2D95AAC3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FF5FAD43-ECE0-A441-BCC8-471B98359601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C77E8F99-01AD-3341-AF4D-DEA7A9E03AE0}"/>
                </a:ext>
              </a:extLst>
            </p:cNvPr>
            <p:cNvGrpSpPr/>
            <p:nvPr/>
          </p:nvGrpSpPr>
          <p:grpSpPr>
            <a:xfrm>
              <a:off x="9168275" y="3486409"/>
              <a:ext cx="1358899" cy="133350"/>
              <a:chOff x="9461501" y="2824163"/>
              <a:chExt cx="1358899" cy="133350"/>
            </a:xfrm>
          </p:grpSpPr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F25F783C-B2C3-7F41-8AB0-667C1161BBE9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677B3896-4DAE-F647-A3E5-39A69E63CB7C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5D9A1B51-BED5-BD4F-8C5F-A2F8790BBD4B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6C8A96BD-F4D2-F544-9885-A3F61C3CE132}"/>
                </a:ext>
              </a:extLst>
            </p:cNvPr>
            <p:cNvGrpSpPr/>
            <p:nvPr/>
          </p:nvGrpSpPr>
          <p:grpSpPr>
            <a:xfrm>
              <a:off x="9168275" y="3638809"/>
              <a:ext cx="1358899" cy="133350"/>
              <a:chOff x="9461501" y="2824163"/>
              <a:chExt cx="1358899" cy="133350"/>
            </a:xfrm>
          </p:grpSpPr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7A80E374-3929-344C-A82C-6FF95BE25D21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B7A69FA2-44AF-7446-A2D0-6843EB97B886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33F4F876-53ED-D647-B416-70996785EEB5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47A8F5A3-4112-C941-9E33-1E6FC7A4EBBB}"/>
                </a:ext>
              </a:extLst>
            </p:cNvPr>
            <p:cNvGrpSpPr/>
            <p:nvPr/>
          </p:nvGrpSpPr>
          <p:grpSpPr>
            <a:xfrm>
              <a:off x="9168275" y="3791209"/>
              <a:ext cx="1358899" cy="133350"/>
              <a:chOff x="9461501" y="2824163"/>
              <a:chExt cx="1358899" cy="133350"/>
            </a:xfrm>
          </p:grpSpPr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2C5A59EF-1A5C-2F4E-BFC4-C23A040341CC}"/>
                  </a:ext>
                </a:extLst>
              </p:cNvPr>
              <p:cNvCxnSpPr/>
              <p:nvPr/>
            </p:nvCxnSpPr>
            <p:spPr bwMode="auto">
              <a:xfrm>
                <a:off x="9461501" y="295751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6DDF8034-698C-A248-A501-693722FCBD74}"/>
                  </a:ext>
                </a:extLst>
              </p:cNvPr>
              <p:cNvCxnSpPr/>
              <p:nvPr/>
            </p:nvCxnSpPr>
            <p:spPr bwMode="auto">
              <a:xfrm>
                <a:off x="10248900" y="2824163"/>
                <a:ext cx="5715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1621861E-C750-AB4C-839F-A7DEA239AE48}"/>
                  </a:ext>
                </a:extLst>
              </p:cNvPr>
              <p:cNvCxnSpPr/>
              <p:nvPr/>
            </p:nvCxnSpPr>
            <p:spPr bwMode="auto">
              <a:xfrm flipV="1">
                <a:off x="10033001" y="2824163"/>
                <a:ext cx="215899" cy="13062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502FB0A0-0932-8E42-AB72-5A249214D6E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241424" y="3921838"/>
              <a:ext cx="28575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8642528A-B4C4-0743-A92A-1EC8087E5F70}"/>
              </a:ext>
            </a:extLst>
          </p:cNvPr>
          <p:cNvSpPr txBox="1"/>
          <p:nvPr/>
        </p:nvSpPr>
        <p:spPr bwMode="auto">
          <a:xfrm>
            <a:off x="10453236" y="35975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200" dirty="0"/>
              <a:t>0</a:t>
            </a:r>
            <a:endParaRPr lang="sv-SE" sz="20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3313EE8-3A27-704B-925B-334ED277F227}"/>
              </a:ext>
            </a:extLst>
          </p:cNvPr>
          <p:cNvSpPr txBox="1"/>
          <p:nvPr/>
        </p:nvSpPr>
        <p:spPr bwMode="auto">
          <a:xfrm>
            <a:off x="9478965" y="23895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input bits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095C197-E4FC-8D49-A95B-449BB9D50357}"/>
              </a:ext>
            </a:extLst>
          </p:cNvPr>
          <p:cNvSpPr txBox="1"/>
          <p:nvPr/>
        </p:nvSpPr>
        <p:spPr bwMode="auto">
          <a:xfrm>
            <a:off x="9274839" y="413927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output 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ACC5B10-4FEC-DE4F-BB47-CEB0A0F70F20}"/>
                  </a:ext>
                </a:extLst>
              </p:cNvPr>
              <p:cNvSpPr txBox="1"/>
              <p:nvPr/>
            </p:nvSpPr>
            <p:spPr bwMode="auto">
              <a:xfrm>
                <a:off x="8753003" y="1393504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 xmlns:m="http://schemas.openxmlformats.org/officeDocument/2006/math"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≪1</m:t>
                    </m:r>
                  </m:oMath>
                </a14:m>
                <a:r>
                  <a:rPr lang="sv-SE" sz="2000" dirty="0"/>
                  <a:t> is </a:t>
                </a:r>
                <a:r>
                  <a:rPr lang="sv-SE" sz="2000" dirty="0" err="1"/>
                  <a:t>extremely</a:t>
                </a:r>
                <a:r>
                  <a:rPr lang="sv-SE" sz="2000" dirty="0"/>
                  <a:t> </a:t>
                </a:r>
                <a:r>
                  <a:rPr lang="sv-SE" sz="2000" dirty="0" err="1"/>
                  <a:t>cheap</a:t>
                </a:r>
                <a:br>
                  <a:rPr lang="sv-SE" sz="2000" dirty="0"/>
                </a:br>
                <a:r>
                  <a:rPr lang="sv-SE" sz="2000" dirty="0"/>
                  <a:t>in hardware – no </a:t>
                </a:r>
                <a:r>
                  <a:rPr lang="sv-SE" sz="2000" dirty="0" err="1"/>
                  <a:t>cost</a:t>
                </a:r>
                <a:r>
                  <a:rPr lang="sv-SE" sz="2000" dirty="0"/>
                  <a:t>!</a:t>
                </a:r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ACC5B10-4FEC-DE4F-BB47-CEB0A0F70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53003" y="1393504"/>
                <a:ext cx="914400" cy="914400"/>
              </a:xfrm>
              <a:prstGeom prst="rect">
                <a:avLst/>
              </a:prstGeom>
              <a:blipFill>
                <a:blip r:embed="rId6"/>
                <a:stretch>
                  <a:fillRect l="-8219" t="-4110" r="-19863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05207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612CD-2F80-BD4A-B65B-61B1A363A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Multiplication by 3 is very cheap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FCC10-6263-C246-877E-6FD3EBDF4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23</a:t>
            </a:fld>
            <a:endParaRPr lang="sv-SE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B4E09C9-24D7-9E4B-B516-10EC6C6BDD75}"/>
              </a:ext>
            </a:extLst>
          </p:cNvPr>
          <p:cNvCxnSpPr>
            <a:cxnSpLocks/>
          </p:cNvCxnSpPr>
          <p:nvPr/>
        </p:nvCxnSpPr>
        <p:spPr bwMode="auto">
          <a:xfrm>
            <a:off x="699247" y="3547348"/>
            <a:ext cx="275439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/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/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9E32D3-1267-A341-8784-4EEC5AE973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6825" y="3541100"/>
            <a:ext cx="0" cy="11299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E8D04D8-7741-C142-A239-1E9021AE5153}"/>
              </a:ext>
            </a:extLst>
          </p:cNvPr>
          <p:cNvSpPr/>
          <p:nvPr/>
        </p:nvSpPr>
        <p:spPr bwMode="auto">
          <a:xfrm>
            <a:off x="3453638" y="3150006"/>
            <a:ext cx="1101723" cy="69030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/>
              <p:nvPr/>
            </p:nvSpPr>
            <p:spPr bwMode="auto">
              <a:xfrm>
                <a:off x="3478559" y="3321162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≪1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8559" y="3321162"/>
                <a:ext cx="914400" cy="914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2579855-FC5C-6749-A646-36A67635F713}"/>
              </a:ext>
            </a:extLst>
          </p:cNvPr>
          <p:cNvCxnSpPr>
            <a:cxnSpLocks/>
          </p:cNvCxnSpPr>
          <p:nvPr/>
        </p:nvCxnSpPr>
        <p:spPr bwMode="auto">
          <a:xfrm>
            <a:off x="4555361" y="3541100"/>
            <a:ext cx="45955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A52B28B-3D7B-E24D-A914-5EE490B6BBAD}"/>
              </a:ext>
            </a:extLst>
          </p:cNvPr>
          <p:cNvSpPr/>
          <p:nvPr/>
        </p:nvSpPr>
        <p:spPr bwMode="auto">
          <a:xfrm>
            <a:off x="5014914" y="3262069"/>
            <a:ext cx="813912" cy="160693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389B9CE-3970-7A48-B2E4-8DB5A2C77BC1}"/>
              </a:ext>
            </a:extLst>
          </p:cNvPr>
          <p:cNvCxnSpPr>
            <a:cxnSpLocks/>
            <a:stCxn id="17" idx="3"/>
          </p:cNvCxnSpPr>
          <p:nvPr/>
        </p:nvCxnSpPr>
        <p:spPr bwMode="auto">
          <a:xfrm flipV="1">
            <a:off x="5828826" y="4064421"/>
            <a:ext cx="4165027" cy="11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CF09C7E-B777-2B42-A44D-79B037BEDBD9}"/>
              </a:ext>
            </a:extLst>
          </p:cNvPr>
          <p:cNvCxnSpPr>
            <a:cxnSpLocks/>
          </p:cNvCxnSpPr>
          <p:nvPr/>
        </p:nvCxnSpPr>
        <p:spPr bwMode="auto">
          <a:xfrm>
            <a:off x="1266825" y="4662312"/>
            <a:ext cx="37480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643BAEEA-D8BC-1D41-8771-2D32AABECE27}"/>
                  </a:ext>
                </a:extLst>
              </p:cNvPr>
              <p:cNvSpPr txBox="1"/>
              <p:nvPr/>
            </p:nvSpPr>
            <p:spPr bwMode="auto">
              <a:xfrm>
                <a:off x="2828925" y="5925783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Possible outputs: </a:t>
                </a:r>
                <a14:m>
                  <m:oMath xmlns:m="http://schemas.openxmlformats.org/officeDocument/2006/math">
                    <m:r>
                      <a:rPr lang="sv-SE" sz="2000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sv-SE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643BAEEA-D8BC-1D41-8771-2D32AABECE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28925" y="5925783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 l="-8219" t="-4110" r="-193151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59104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612CD-2F80-BD4A-B65B-61B1A363A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Multiplication by 3 is very cheap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FCC10-6263-C246-877E-6FD3EBDF4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24</a:t>
            </a:fld>
            <a:endParaRPr lang="sv-SE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B4E09C9-24D7-9E4B-B516-10EC6C6BDD75}"/>
              </a:ext>
            </a:extLst>
          </p:cNvPr>
          <p:cNvCxnSpPr>
            <a:cxnSpLocks/>
          </p:cNvCxnSpPr>
          <p:nvPr/>
        </p:nvCxnSpPr>
        <p:spPr bwMode="auto">
          <a:xfrm>
            <a:off x="699247" y="3547348"/>
            <a:ext cx="275439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/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/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9E32D3-1267-A341-8784-4EEC5AE973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6825" y="3541100"/>
            <a:ext cx="0" cy="11299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E8D04D8-7741-C142-A239-1E9021AE5153}"/>
              </a:ext>
            </a:extLst>
          </p:cNvPr>
          <p:cNvSpPr/>
          <p:nvPr/>
        </p:nvSpPr>
        <p:spPr bwMode="auto">
          <a:xfrm>
            <a:off x="3453638" y="3150006"/>
            <a:ext cx="1101723" cy="69030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/>
              <p:nvPr/>
            </p:nvSpPr>
            <p:spPr bwMode="auto">
              <a:xfrm>
                <a:off x="3478559" y="3321162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≪1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8559" y="3321162"/>
                <a:ext cx="914400" cy="914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2579855-FC5C-6749-A646-36A67635F713}"/>
              </a:ext>
            </a:extLst>
          </p:cNvPr>
          <p:cNvCxnSpPr>
            <a:cxnSpLocks/>
          </p:cNvCxnSpPr>
          <p:nvPr/>
        </p:nvCxnSpPr>
        <p:spPr bwMode="auto">
          <a:xfrm>
            <a:off x="4555361" y="3541100"/>
            <a:ext cx="45955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A52B28B-3D7B-E24D-A914-5EE490B6BBAD}"/>
              </a:ext>
            </a:extLst>
          </p:cNvPr>
          <p:cNvSpPr/>
          <p:nvPr/>
        </p:nvSpPr>
        <p:spPr bwMode="auto">
          <a:xfrm>
            <a:off x="5014914" y="3262069"/>
            <a:ext cx="813912" cy="160693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AA0AAA-9388-8B47-83D8-64F2E49F0489}"/>
              </a:ext>
            </a:extLst>
          </p:cNvPr>
          <p:cNvSpPr/>
          <p:nvPr/>
        </p:nvSpPr>
        <p:spPr bwMode="auto">
          <a:xfrm>
            <a:off x="7742317" y="3369727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12CFDD-1228-BC49-BC36-9240020B93B6}"/>
              </a:ext>
            </a:extLst>
          </p:cNvPr>
          <p:cNvSpPr txBox="1"/>
          <p:nvPr/>
        </p:nvSpPr>
        <p:spPr bwMode="auto">
          <a:xfrm>
            <a:off x="7761841" y="3468922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shift</a:t>
            </a:r>
            <a:br>
              <a:rPr lang="en-US" sz="2000" dirty="0"/>
            </a:br>
            <a:r>
              <a:rPr lang="en-US" sz="2000" dirty="0"/>
              <a:t>s0</a:t>
            </a:r>
            <a:br>
              <a:rPr lang="en-US" sz="2000" dirty="0"/>
            </a:br>
            <a:r>
              <a:rPr lang="en-US" sz="2000" dirty="0"/>
              <a:t>steps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3ABCDB-D471-AF4E-8CCA-54083C09B2ED}"/>
              </a:ext>
            </a:extLst>
          </p:cNvPr>
          <p:cNvCxnSpPr>
            <a:cxnSpLocks/>
          </p:cNvCxnSpPr>
          <p:nvPr/>
        </p:nvCxnSpPr>
        <p:spPr bwMode="auto">
          <a:xfrm>
            <a:off x="8344917" y="1948924"/>
            <a:ext cx="0" cy="142080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F2E0BE-56BD-CC4A-8749-FB481C86A236}"/>
              </a:ext>
            </a:extLst>
          </p:cNvPr>
          <p:cNvCxnSpPr>
            <a:cxnSpLocks/>
          </p:cNvCxnSpPr>
          <p:nvPr/>
        </p:nvCxnSpPr>
        <p:spPr bwMode="auto">
          <a:xfrm flipH="1">
            <a:off x="699247" y="1948924"/>
            <a:ext cx="76456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389B9CE-3970-7A48-B2E4-8DB5A2C77BC1}"/>
              </a:ext>
            </a:extLst>
          </p:cNvPr>
          <p:cNvCxnSpPr>
            <a:cxnSpLocks/>
          </p:cNvCxnSpPr>
          <p:nvPr/>
        </p:nvCxnSpPr>
        <p:spPr bwMode="auto">
          <a:xfrm>
            <a:off x="8857102" y="4064421"/>
            <a:ext cx="11367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CF09C7E-B777-2B42-A44D-79B037BEDBD9}"/>
              </a:ext>
            </a:extLst>
          </p:cNvPr>
          <p:cNvCxnSpPr>
            <a:cxnSpLocks/>
          </p:cNvCxnSpPr>
          <p:nvPr/>
        </p:nvCxnSpPr>
        <p:spPr bwMode="auto">
          <a:xfrm>
            <a:off x="1266825" y="4662312"/>
            <a:ext cx="37480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EDA1BEA-27D2-414C-AEF4-4F425E57568D}"/>
              </a:ext>
            </a:extLst>
          </p:cNvPr>
          <p:cNvCxnSpPr>
            <a:cxnSpLocks/>
            <a:stCxn id="17" idx="3"/>
          </p:cNvCxnSpPr>
          <p:nvPr/>
        </p:nvCxnSpPr>
        <p:spPr bwMode="auto">
          <a:xfrm flipV="1">
            <a:off x="5828826" y="4064421"/>
            <a:ext cx="1900430" cy="11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D8612B8-76F5-8242-9314-B63BDE937DC2}"/>
                  </a:ext>
                </a:extLst>
              </p:cNvPr>
              <p:cNvSpPr txBox="1"/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Possible outputs: </a:t>
                </a:r>
                <a14:m>
                  <m:oMath xmlns:m="http://schemas.openxmlformats.org/officeDocument/2006/math">
                    <m:r>
                      <a:rPr lang="sv-SE" sz="2000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sv-SE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3, 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12</m:t>
                        </m:r>
                        <m:r>
                          <a:rPr lang="en-U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24</m:t>
                        </m:r>
                        <m:r>
                          <a:rPr lang="en-U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48</m:t>
                        </m:r>
                        <m:r>
                          <a:rPr lang="en-U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96</m:t>
                        </m:r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D8612B8-76F5-8242-9314-B63BDE937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 l="-8219" t="-4110" r="-380822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707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612CD-2F80-BD4A-B65B-61B1A363A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Multiplication by 3 is very cheap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FCC10-6263-C246-877E-6FD3EBDF4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25</a:t>
            </a:fld>
            <a:endParaRPr lang="sv-SE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B4E09C9-24D7-9E4B-B516-10EC6C6BDD75}"/>
              </a:ext>
            </a:extLst>
          </p:cNvPr>
          <p:cNvCxnSpPr>
            <a:cxnSpLocks/>
            <a:endCxn id="70" idx="1"/>
          </p:cNvCxnSpPr>
          <p:nvPr/>
        </p:nvCxnSpPr>
        <p:spPr bwMode="auto">
          <a:xfrm>
            <a:off x="699247" y="3547348"/>
            <a:ext cx="132648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/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/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9E32D3-1267-A341-8784-4EEC5AE973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6825" y="3541100"/>
            <a:ext cx="0" cy="11299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E8D04D8-7741-C142-A239-1E9021AE5153}"/>
              </a:ext>
            </a:extLst>
          </p:cNvPr>
          <p:cNvSpPr/>
          <p:nvPr/>
        </p:nvSpPr>
        <p:spPr bwMode="auto">
          <a:xfrm>
            <a:off x="3453638" y="3150006"/>
            <a:ext cx="1101723" cy="69030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/>
              <p:nvPr/>
            </p:nvSpPr>
            <p:spPr bwMode="auto">
              <a:xfrm>
                <a:off x="3478559" y="3321162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≪1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8559" y="3321162"/>
                <a:ext cx="914400" cy="914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2579855-FC5C-6749-A646-36A67635F713}"/>
              </a:ext>
            </a:extLst>
          </p:cNvPr>
          <p:cNvCxnSpPr>
            <a:cxnSpLocks/>
          </p:cNvCxnSpPr>
          <p:nvPr/>
        </p:nvCxnSpPr>
        <p:spPr bwMode="auto">
          <a:xfrm>
            <a:off x="4555361" y="3541100"/>
            <a:ext cx="45955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A52B28B-3D7B-E24D-A914-5EE490B6BBAD}"/>
              </a:ext>
            </a:extLst>
          </p:cNvPr>
          <p:cNvSpPr/>
          <p:nvPr/>
        </p:nvSpPr>
        <p:spPr bwMode="auto">
          <a:xfrm>
            <a:off x="5014914" y="3262069"/>
            <a:ext cx="813912" cy="160693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258F8BB-3574-1D46-968E-DF3A823B9CE4}"/>
              </a:ext>
            </a:extLst>
          </p:cNvPr>
          <p:cNvSpPr/>
          <p:nvPr/>
        </p:nvSpPr>
        <p:spPr bwMode="auto">
          <a:xfrm>
            <a:off x="2025731" y="2896704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793FF7F-C280-8A49-9916-D05CF55D831A}"/>
              </a:ext>
            </a:extLst>
          </p:cNvPr>
          <p:cNvSpPr txBox="1"/>
          <p:nvPr/>
        </p:nvSpPr>
        <p:spPr bwMode="auto">
          <a:xfrm>
            <a:off x="2045255" y="2995899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/>
              <a:t>condi</a:t>
            </a:r>
            <a:r>
              <a:rPr lang="en-US" sz="2000" dirty="0"/>
              <a:t>-</a:t>
            </a:r>
            <a:br>
              <a:rPr lang="en-US" sz="2000" dirty="0"/>
            </a:br>
            <a:r>
              <a:rPr lang="en-US" sz="2000" dirty="0" err="1"/>
              <a:t>tional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zero out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73A2091D-49B3-7C42-BDE5-A8C18A43A08B}"/>
              </a:ext>
            </a:extLst>
          </p:cNvPr>
          <p:cNvCxnSpPr>
            <a:cxnSpLocks/>
          </p:cNvCxnSpPr>
          <p:nvPr/>
        </p:nvCxnSpPr>
        <p:spPr bwMode="auto">
          <a:xfrm>
            <a:off x="3144189" y="3541099"/>
            <a:ext cx="30532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ED158EB-ECF4-BB45-A27A-87457D2E95CC}"/>
              </a:ext>
            </a:extLst>
          </p:cNvPr>
          <p:cNvCxnSpPr/>
          <p:nvPr/>
        </p:nvCxnSpPr>
        <p:spPr bwMode="auto">
          <a:xfrm>
            <a:off x="2495774" y="2538802"/>
            <a:ext cx="0" cy="35790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C819773-BDF7-AB4F-B1EE-EF97D1EDDA89}"/>
              </a:ext>
            </a:extLst>
          </p:cNvPr>
          <p:cNvCxnSpPr/>
          <p:nvPr/>
        </p:nvCxnSpPr>
        <p:spPr bwMode="auto">
          <a:xfrm flipH="1">
            <a:off x="699247" y="2538802"/>
            <a:ext cx="180728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B1AA0AAA-9388-8B47-83D8-64F2E49F0489}"/>
              </a:ext>
            </a:extLst>
          </p:cNvPr>
          <p:cNvSpPr/>
          <p:nvPr/>
        </p:nvSpPr>
        <p:spPr bwMode="auto">
          <a:xfrm>
            <a:off x="7742317" y="3369727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12CFDD-1228-BC49-BC36-9240020B93B6}"/>
              </a:ext>
            </a:extLst>
          </p:cNvPr>
          <p:cNvSpPr txBox="1"/>
          <p:nvPr/>
        </p:nvSpPr>
        <p:spPr bwMode="auto">
          <a:xfrm>
            <a:off x="7761841" y="3468922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shift</a:t>
            </a:r>
            <a:br>
              <a:rPr lang="en-US" sz="2000" dirty="0"/>
            </a:br>
            <a:r>
              <a:rPr lang="en-US" sz="2000" dirty="0"/>
              <a:t>s0</a:t>
            </a:r>
            <a:br>
              <a:rPr lang="en-US" sz="2000" dirty="0"/>
            </a:br>
            <a:r>
              <a:rPr lang="en-US" sz="2000" dirty="0"/>
              <a:t>steps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3ABCDB-D471-AF4E-8CCA-54083C09B2ED}"/>
              </a:ext>
            </a:extLst>
          </p:cNvPr>
          <p:cNvCxnSpPr>
            <a:cxnSpLocks/>
          </p:cNvCxnSpPr>
          <p:nvPr/>
        </p:nvCxnSpPr>
        <p:spPr bwMode="auto">
          <a:xfrm>
            <a:off x="8344917" y="1948924"/>
            <a:ext cx="0" cy="142080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F2E0BE-56BD-CC4A-8749-FB481C86A236}"/>
              </a:ext>
            </a:extLst>
          </p:cNvPr>
          <p:cNvCxnSpPr>
            <a:cxnSpLocks/>
          </p:cNvCxnSpPr>
          <p:nvPr/>
        </p:nvCxnSpPr>
        <p:spPr bwMode="auto">
          <a:xfrm flipH="1">
            <a:off x="699247" y="1948924"/>
            <a:ext cx="76456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389B9CE-3970-7A48-B2E4-8DB5A2C77BC1}"/>
              </a:ext>
            </a:extLst>
          </p:cNvPr>
          <p:cNvCxnSpPr>
            <a:cxnSpLocks/>
          </p:cNvCxnSpPr>
          <p:nvPr/>
        </p:nvCxnSpPr>
        <p:spPr bwMode="auto">
          <a:xfrm>
            <a:off x="8857102" y="4064421"/>
            <a:ext cx="11367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CF09C7E-B777-2B42-A44D-79B037BEDBD9}"/>
              </a:ext>
            </a:extLst>
          </p:cNvPr>
          <p:cNvCxnSpPr>
            <a:cxnSpLocks/>
          </p:cNvCxnSpPr>
          <p:nvPr/>
        </p:nvCxnSpPr>
        <p:spPr bwMode="auto">
          <a:xfrm>
            <a:off x="1266825" y="4662312"/>
            <a:ext cx="37480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EDA1BEA-27D2-414C-AEF4-4F425E57568D}"/>
              </a:ext>
            </a:extLst>
          </p:cNvPr>
          <p:cNvCxnSpPr>
            <a:cxnSpLocks/>
            <a:stCxn id="17" idx="3"/>
          </p:cNvCxnSpPr>
          <p:nvPr/>
        </p:nvCxnSpPr>
        <p:spPr bwMode="auto">
          <a:xfrm flipV="1">
            <a:off x="5828826" y="4064421"/>
            <a:ext cx="1900430" cy="11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4CE41B5-8530-0740-9161-17C0C53433AF}"/>
                  </a:ext>
                </a:extLst>
              </p:cNvPr>
              <p:cNvSpPr txBox="1"/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Possible outputs: </a:t>
                </a:r>
                <a14:m>
                  <m:oMath xmlns:m="http://schemas.openxmlformats.org/officeDocument/2006/math">
                    <m:r>
                      <a:rPr lang="sv-SE" sz="2000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sv-SE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1, 2,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 3, 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, 6, 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, 12, 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, 24, 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, 48, 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64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, 96, </m:t>
                        </m:r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128</m:t>
                        </m:r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4CE41B5-8530-0740-9161-17C0C53433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 l="-8219" t="-4110" r="-661644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49841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612CD-2F80-BD4A-B65B-61B1A363A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Multiplication by 3 is very cheap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FCC10-6263-C246-877E-6FD3EBDF4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26</a:t>
            </a:fld>
            <a:endParaRPr lang="sv-SE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B4E09C9-24D7-9E4B-B516-10EC6C6BDD75}"/>
              </a:ext>
            </a:extLst>
          </p:cNvPr>
          <p:cNvCxnSpPr>
            <a:cxnSpLocks/>
            <a:endCxn id="70" idx="1"/>
          </p:cNvCxnSpPr>
          <p:nvPr/>
        </p:nvCxnSpPr>
        <p:spPr bwMode="auto">
          <a:xfrm>
            <a:off x="699247" y="3547348"/>
            <a:ext cx="132648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/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5FE0303-63E0-1E48-AE43-19E13ECA4063}"/>
              </a:ext>
            </a:extLst>
          </p:cNvPr>
          <p:cNvCxnSpPr>
            <a:cxnSpLocks/>
          </p:cNvCxnSpPr>
          <p:nvPr/>
        </p:nvCxnSpPr>
        <p:spPr bwMode="auto">
          <a:xfrm>
            <a:off x="1266825" y="4877467"/>
            <a:ext cx="77843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/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9E32D3-1267-A341-8784-4EEC5AE973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6825" y="3541100"/>
            <a:ext cx="0" cy="132790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E8D04D8-7741-C142-A239-1E9021AE5153}"/>
              </a:ext>
            </a:extLst>
          </p:cNvPr>
          <p:cNvSpPr/>
          <p:nvPr/>
        </p:nvSpPr>
        <p:spPr bwMode="auto">
          <a:xfrm>
            <a:off x="3453638" y="3150006"/>
            <a:ext cx="1101723" cy="69030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/>
              <p:nvPr/>
            </p:nvSpPr>
            <p:spPr bwMode="auto">
              <a:xfrm>
                <a:off x="3478559" y="3321162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≪1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8559" y="3321162"/>
                <a:ext cx="914400" cy="914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2579855-FC5C-6749-A646-36A67635F713}"/>
              </a:ext>
            </a:extLst>
          </p:cNvPr>
          <p:cNvCxnSpPr>
            <a:cxnSpLocks/>
          </p:cNvCxnSpPr>
          <p:nvPr/>
        </p:nvCxnSpPr>
        <p:spPr bwMode="auto">
          <a:xfrm>
            <a:off x="4555361" y="3541100"/>
            <a:ext cx="45955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A52B28B-3D7B-E24D-A914-5EE490B6BBAD}"/>
              </a:ext>
            </a:extLst>
          </p:cNvPr>
          <p:cNvSpPr/>
          <p:nvPr/>
        </p:nvSpPr>
        <p:spPr bwMode="auto">
          <a:xfrm>
            <a:off x="5014914" y="3262069"/>
            <a:ext cx="813912" cy="160693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258F8BB-3574-1D46-968E-DF3A823B9CE4}"/>
              </a:ext>
            </a:extLst>
          </p:cNvPr>
          <p:cNvSpPr/>
          <p:nvPr/>
        </p:nvSpPr>
        <p:spPr bwMode="auto">
          <a:xfrm>
            <a:off x="2025731" y="2896704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793FF7F-C280-8A49-9916-D05CF55D831A}"/>
              </a:ext>
            </a:extLst>
          </p:cNvPr>
          <p:cNvSpPr txBox="1"/>
          <p:nvPr/>
        </p:nvSpPr>
        <p:spPr bwMode="auto">
          <a:xfrm>
            <a:off x="2045255" y="2995899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/>
              <a:t>condi</a:t>
            </a:r>
            <a:r>
              <a:rPr lang="en-US" sz="2000" dirty="0"/>
              <a:t>-</a:t>
            </a:r>
            <a:br>
              <a:rPr lang="en-US" sz="2000" dirty="0"/>
            </a:br>
            <a:r>
              <a:rPr lang="en-US" sz="2000" dirty="0" err="1"/>
              <a:t>tional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zero out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73A2091D-49B3-7C42-BDE5-A8C18A43A08B}"/>
              </a:ext>
            </a:extLst>
          </p:cNvPr>
          <p:cNvCxnSpPr>
            <a:cxnSpLocks/>
          </p:cNvCxnSpPr>
          <p:nvPr/>
        </p:nvCxnSpPr>
        <p:spPr bwMode="auto">
          <a:xfrm>
            <a:off x="3144189" y="3541099"/>
            <a:ext cx="30532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ED158EB-ECF4-BB45-A27A-87457D2E95CC}"/>
              </a:ext>
            </a:extLst>
          </p:cNvPr>
          <p:cNvCxnSpPr/>
          <p:nvPr/>
        </p:nvCxnSpPr>
        <p:spPr bwMode="auto">
          <a:xfrm>
            <a:off x="2495774" y="2538802"/>
            <a:ext cx="0" cy="35790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C819773-BDF7-AB4F-B1EE-EF97D1EDDA89}"/>
              </a:ext>
            </a:extLst>
          </p:cNvPr>
          <p:cNvCxnSpPr/>
          <p:nvPr/>
        </p:nvCxnSpPr>
        <p:spPr bwMode="auto">
          <a:xfrm flipH="1">
            <a:off x="699247" y="2538802"/>
            <a:ext cx="180728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B1AA0AAA-9388-8B47-83D8-64F2E49F0489}"/>
              </a:ext>
            </a:extLst>
          </p:cNvPr>
          <p:cNvSpPr/>
          <p:nvPr/>
        </p:nvSpPr>
        <p:spPr bwMode="auto">
          <a:xfrm>
            <a:off x="7742317" y="3369727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12CFDD-1228-BC49-BC36-9240020B93B6}"/>
              </a:ext>
            </a:extLst>
          </p:cNvPr>
          <p:cNvSpPr txBox="1"/>
          <p:nvPr/>
        </p:nvSpPr>
        <p:spPr bwMode="auto">
          <a:xfrm>
            <a:off x="7761841" y="3468922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/>
              <a:t>shift</a:t>
            </a:r>
            <a:br>
              <a:rPr lang="sv-SE" sz="2000" dirty="0"/>
            </a:br>
            <a:r>
              <a:rPr lang="sv-SE" sz="2000" dirty="0"/>
              <a:t>s0</a:t>
            </a:r>
            <a:br>
              <a:rPr lang="sv-SE" sz="2000" dirty="0"/>
            </a:br>
            <a:r>
              <a:rPr lang="sv-SE" sz="2000" dirty="0"/>
              <a:t>steps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3ABCDB-D471-AF4E-8CCA-54083C09B2ED}"/>
              </a:ext>
            </a:extLst>
          </p:cNvPr>
          <p:cNvCxnSpPr>
            <a:cxnSpLocks/>
          </p:cNvCxnSpPr>
          <p:nvPr/>
        </p:nvCxnSpPr>
        <p:spPr bwMode="auto">
          <a:xfrm>
            <a:off x="8344917" y="1948924"/>
            <a:ext cx="0" cy="142080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F2E0BE-56BD-CC4A-8749-FB481C86A236}"/>
              </a:ext>
            </a:extLst>
          </p:cNvPr>
          <p:cNvCxnSpPr>
            <a:cxnSpLocks/>
          </p:cNvCxnSpPr>
          <p:nvPr/>
        </p:nvCxnSpPr>
        <p:spPr bwMode="auto">
          <a:xfrm flipH="1">
            <a:off x="699247" y="1948924"/>
            <a:ext cx="76456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389B9CE-3970-7A48-B2E4-8DB5A2C77BC1}"/>
              </a:ext>
            </a:extLst>
          </p:cNvPr>
          <p:cNvCxnSpPr>
            <a:cxnSpLocks/>
          </p:cNvCxnSpPr>
          <p:nvPr/>
        </p:nvCxnSpPr>
        <p:spPr bwMode="auto">
          <a:xfrm>
            <a:off x="8857102" y="4064421"/>
            <a:ext cx="11367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9E719170-BDAB-E640-BAD0-07D448ECB358}"/>
              </a:ext>
            </a:extLst>
          </p:cNvPr>
          <p:cNvSpPr/>
          <p:nvPr/>
        </p:nvSpPr>
        <p:spPr bwMode="auto">
          <a:xfrm>
            <a:off x="2048211" y="4334807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CC3FD77-4A37-D244-8736-3E4BF5A4F6EF}"/>
              </a:ext>
            </a:extLst>
          </p:cNvPr>
          <p:cNvSpPr txBox="1"/>
          <p:nvPr/>
        </p:nvSpPr>
        <p:spPr bwMode="auto">
          <a:xfrm>
            <a:off x="2067735" y="4434002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/>
              <a:t>condi</a:t>
            </a:r>
            <a:r>
              <a:rPr lang="en-US" sz="2000" dirty="0"/>
              <a:t>-</a:t>
            </a:r>
            <a:br>
              <a:rPr lang="en-US" sz="2000" dirty="0"/>
            </a:br>
            <a:r>
              <a:rPr lang="en-US" sz="2000" dirty="0" err="1"/>
              <a:t>tional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zero out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CF09C7E-B777-2B42-A44D-79B037BEDBD9}"/>
              </a:ext>
            </a:extLst>
          </p:cNvPr>
          <p:cNvCxnSpPr>
            <a:cxnSpLocks/>
          </p:cNvCxnSpPr>
          <p:nvPr/>
        </p:nvCxnSpPr>
        <p:spPr bwMode="auto">
          <a:xfrm>
            <a:off x="3144189" y="4662312"/>
            <a:ext cx="187072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A0B0208-A598-D14D-9BD9-BDE907486CCE}"/>
              </a:ext>
            </a:extLst>
          </p:cNvPr>
          <p:cNvCxnSpPr/>
          <p:nvPr/>
        </p:nvCxnSpPr>
        <p:spPr bwMode="auto">
          <a:xfrm flipV="1">
            <a:off x="2506532" y="5636095"/>
            <a:ext cx="0" cy="27893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023DB05-A9BD-BE41-A03D-7F9A0D4B6E35}"/>
              </a:ext>
            </a:extLst>
          </p:cNvPr>
          <p:cNvCxnSpPr/>
          <p:nvPr/>
        </p:nvCxnSpPr>
        <p:spPr bwMode="auto">
          <a:xfrm flipH="1">
            <a:off x="699247" y="5915025"/>
            <a:ext cx="179652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EDA1BEA-27D2-414C-AEF4-4F425E57568D}"/>
              </a:ext>
            </a:extLst>
          </p:cNvPr>
          <p:cNvCxnSpPr>
            <a:cxnSpLocks/>
            <a:stCxn id="17" idx="3"/>
          </p:cNvCxnSpPr>
          <p:nvPr/>
        </p:nvCxnSpPr>
        <p:spPr bwMode="auto">
          <a:xfrm flipV="1">
            <a:off x="5828826" y="4064421"/>
            <a:ext cx="1900430" cy="11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9E66765-4463-9041-AA0F-F60B0E0BEA5D}"/>
                  </a:ext>
                </a:extLst>
              </p:cNvPr>
              <p:cNvSpPr txBox="1"/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Possible outputs: </a:t>
                </a:r>
                <a14:m>
                  <m:oMath xmlns:m="http://schemas.openxmlformats.org/officeDocument/2006/math">
                    <m:r>
                      <a:rPr lang="sv-SE" sz="2000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sv-SE" sz="2000" i="1" dirty="0" smtClean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sv-SE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, 1, 2, 3, 4, 6, 8, 12, 16, 24, 32, 48, 64, 96, 128</m:t>
                        </m:r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9E66765-4463-9041-AA0F-F60B0E0BEA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 l="-8219" t="-4110" r="-686301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85442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612CD-2F80-BD4A-B65B-61B1A363A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Multiplication by 3 is very cheap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FCC10-6263-C246-877E-6FD3EBDF4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27</a:t>
            </a:fld>
            <a:endParaRPr lang="sv-SE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B4E09C9-24D7-9E4B-B516-10EC6C6BDD75}"/>
              </a:ext>
            </a:extLst>
          </p:cNvPr>
          <p:cNvCxnSpPr>
            <a:cxnSpLocks/>
            <a:endCxn id="70" idx="1"/>
          </p:cNvCxnSpPr>
          <p:nvPr/>
        </p:nvCxnSpPr>
        <p:spPr bwMode="auto">
          <a:xfrm>
            <a:off x="699247" y="3547348"/>
            <a:ext cx="132648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/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5FE0303-63E0-1E48-AE43-19E13ECA4063}"/>
              </a:ext>
            </a:extLst>
          </p:cNvPr>
          <p:cNvCxnSpPr>
            <a:cxnSpLocks/>
          </p:cNvCxnSpPr>
          <p:nvPr/>
        </p:nvCxnSpPr>
        <p:spPr bwMode="auto">
          <a:xfrm>
            <a:off x="1266825" y="4877467"/>
            <a:ext cx="77843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/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9E32D3-1267-A341-8784-4EEC5AE973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6825" y="3541100"/>
            <a:ext cx="0" cy="132790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E8D04D8-7741-C142-A239-1E9021AE5153}"/>
              </a:ext>
            </a:extLst>
          </p:cNvPr>
          <p:cNvSpPr/>
          <p:nvPr/>
        </p:nvSpPr>
        <p:spPr bwMode="auto">
          <a:xfrm>
            <a:off x="3453638" y="3150006"/>
            <a:ext cx="1101723" cy="69030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/>
              <p:nvPr/>
            </p:nvSpPr>
            <p:spPr bwMode="auto">
              <a:xfrm>
                <a:off x="3478559" y="3321162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≪1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8559" y="3321162"/>
                <a:ext cx="914400" cy="914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2579855-FC5C-6749-A646-36A67635F713}"/>
              </a:ext>
            </a:extLst>
          </p:cNvPr>
          <p:cNvCxnSpPr>
            <a:cxnSpLocks/>
          </p:cNvCxnSpPr>
          <p:nvPr/>
        </p:nvCxnSpPr>
        <p:spPr bwMode="auto">
          <a:xfrm>
            <a:off x="4555361" y="3541100"/>
            <a:ext cx="45955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A52B28B-3D7B-E24D-A914-5EE490B6BBAD}"/>
              </a:ext>
            </a:extLst>
          </p:cNvPr>
          <p:cNvSpPr/>
          <p:nvPr/>
        </p:nvSpPr>
        <p:spPr bwMode="auto">
          <a:xfrm>
            <a:off x="5014914" y="3262069"/>
            <a:ext cx="813912" cy="160693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2C0A295-A10A-9F4B-B3D2-62B0A3CA0F6D}"/>
              </a:ext>
            </a:extLst>
          </p:cNvPr>
          <p:cNvCxnSpPr>
            <a:cxnSpLocks/>
            <a:stCxn id="17" idx="3"/>
          </p:cNvCxnSpPr>
          <p:nvPr/>
        </p:nvCxnSpPr>
        <p:spPr bwMode="auto">
          <a:xfrm flipV="1">
            <a:off x="5828826" y="4064421"/>
            <a:ext cx="437768" cy="11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062AFEEA-9D71-F846-9EB0-BA74E45A80AD}"/>
                  </a:ext>
                </a:extLst>
              </p:cNvPr>
              <p:cNvSpPr txBox="1"/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Possible outputs: </a:t>
                </a:r>
              </a:p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begChr m:val="{"/>
                          <m:endChr m:val="}"/>
                          <m:ctrlPr>
                            <a:rPr lang="sv-SE" sz="200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0, 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1,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 2,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3, 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4, 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6, 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8, 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12, 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16, 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24, 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32, 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48, 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64, 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96,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128</m:t>
                          </m:r>
                        </m:e>
                      </m:d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062AFEEA-9D71-F846-9EB0-BA74E45A8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28925" y="5915025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 l="-8219" t="-4110" r="-773973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Rectangle 69">
            <a:extLst>
              <a:ext uri="{FF2B5EF4-FFF2-40B4-BE49-F238E27FC236}">
                <a16:creationId xmlns:a16="http://schemas.microsoft.com/office/drawing/2014/main" id="{0258F8BB-3574-1D46-968E-DF3A823B9CE4}"/>
              </a:ext>
            </a:extLst>
          </p:cNvPr>
          <p:cNvSpPr/>
          <p:nvPr/>
        </p:nvSpPr>
        <p:spPr bwMode="auto">
          <a:xfrm>
            <a:off x="2025731" y="2896704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793FF7F-C280-8A49-9916-D05CF55D831A}"/>
              </a:ext>
            </a:extLst>
          </p:cNvPr>
          <p:cNvSpPr txBox="1"/>
          <p:nvPr/>
        </p:nvSpPr>
        <p:spPr bwMode="auto">
          <a:xfrm>
            <a:off x="2045255" y="2995899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/>
              <a:t>condi</a:t>
            </a:r>
            <a:r>
              <a:rPr lang="sv-SE" sz="2000" dirty="0"/>
              <a:t>-</a:t>
            </a:r>
            <a:br>
              <a:rPr lang="sv-SE" sz="2000" dirty="0"/>
            </a:br>
            <a:r>
              <a:rPr lang="sv-SE" sz="2000" dirty="0" err="1"/>
              <a:t>tional</a:t>
            </a:r>
            <a:r>
              <a:rPr lang="sv-SE" sz="2000" dirty="0"/>
              <a:t> </a:t>
            </a:r>
            <a:br>
              <a:rPr lang="sv-SE" sz="2000" dirty="0"/>
            </a:br>
            <a:r>
              <a:rPr lang="sv-SE" sz="2000" dirty="0" err="1"/>
              <a:t>zero</a:t>
            </a:r>
            <a:r>
              <a:rPr lang="sv-SE" sz="2000" dirty="0"/>
              <a:t> </a:t>
            </a:r>
            <a:r>
              <a:rPr lang="sv-SE" sz="2000" dirty="0" err="1"/>
              <a:t>out</a:t>
            </a:r>
            <a:endParaRPr lang="sv-SE" sz="2000" dirty="0"/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73A2091D-49B3-7C42-BDE5-A8C18A43A08B}"/>
              </a:ext>
            </a:extLst>
          </p:cNvPr>
          <p:cNvCxnSpPr>
            <a:cxnSpLocks/>
          </p:cNvCxnSpPr>
          <p:nvPr/>
        </p:nvCxnSpPr>
        <p:spPr bwMode="auto">
          <a:xfrm>
            <a:off x="3144189" y="3541099"/>
            <a:ext cx="30532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ED158EB-ECF4-BB45-A27A-87457D2E95CC}"/>
              </a:ext>
            </a:extLst>
          </p:cNvPr>
          <p:cNvCxnSpPr/>
          <p:nvPr/>
        </p:nvCxnSpPr>
        <p:spPr bwMode="auto">
          <a:xfrm>
            <a:off x="2495774" y="2538802"/>
            <a:ext cx="0" cy="35790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C819773-BDF7-AB4F-B1EE-EF97D1EDDA89}"/>
              </a:ext>
            </a:extLst>
          </p:cNvPr>
          <p:cNvCxnSpPr/>
          <p:nvPr/>
        </p:nvCxnSpPr>
        <p:spPr bwMode="auto">
          <a:xfrm flipH="1">
            <a:off x="699247" y="2538802"/>
            <a:ext cx="180728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B1AA0AAA-9388-8B47-83D8-64F2E49F0489}"/>
              </a:ext>
            </a:extLst>
          </p:cNvPr>
          <p:cNvSpPr/>
          <p:nvPr/>
        </p:nvSpPr>
        <p:spPr bwMode="auto">
          <a:xfrm>
            <a:off x="7742317" y="3369727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12CFDD-1228-BC49-BC36-9240020B93B6}"/>
              </a:ext>
            </a:extLst>
          </p:cNvPr>
          <p:cNvSpPr txBox="1"/>
          <p:nvPr/>
        </p:nvSpPr>
        <p:spPr bwMode="auto">
          <a:xfrm>
            <a:off x="7761841" y="3468922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shift</a:t>
            </a:r>
            <a:br>
              <a:rPr lang="en-US" sz="2000" dirty="0"/>
            </a:br>
            <a:r>
              <a:rPr lang="en-US" sz="2000" dirty="0"/>
              <a:t>s0</a:t>
            </a:r>
            <a:br>
              <a:rPr lang="en-US" sz="2000" dirty="0"/>
            </a:br>
            <a:r>
              <a:rPr lang="en-US" sz="2000" dirty="0"/>
              <a:t>steps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3ABCDB-D471-AF4E-8CCA-54083C09B2ED}"/>
              </a:ext>
            </a:extLst>
          </p:cNvPr>
          <p:cNvCxnSpPr>
            <a:cxnSpLocks/>
          </p:cNvCxnSpPr>
          <p:nvPr/>
        </p:nvCxnSpPr>
        <p:spPr bwMode="auto">
          <a:xfrm>
            <a:off x="8344917" y="1948924"/>
            <a:ext cx="0" cy="142080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F2E0BE-56BD-CC4A-8749-FB481C86A236}"/>
              </a:ext>
            </a:extLst>
          </p:cNvPr>
          <p:cNvCxnSpPr>
            <a:cxnSpLocks/>
          </p:cNvCxnSpPr>
          <p:nvPr/>
        </p:nvCxnSpPr>
        <p:spPr bwMode="auto">
          <a:xfrm flipH="1">
            <a:off x="699247" y="1948924"/>
            <a:ext cx="76456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389B9CE-3970-7A48-B2E4-8DB5A2C77BC1}"/>
              </a:ext>
            </a:extLst>
          </p:cNvPr>
          <p:cNvCxnSpPr>
            <a:cxnSpLocks/>
          </p:cNvCxnSpPr>
          <p:nvPr/>
        </p:nvCxnSpPr>
        <p:spPr bwMode="auto">
          <a:xfrm>
            <a:off x="8857102" y="4064421"/>
            <a:ext cx="11367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9E719170-BDAB-E640-BAD0-07D448ECB358}"/>
              </a:ext>
            </a:extLst>
          </p:cNvPr>
          <p:cNvSpPr/>
          <p:nvPr/>
        </p:nvSpPr>
        <p:spPr bwMode="auto">
          <a:xfrm>
            <a:off x="2048211" y="4334807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CC3FD77-4A37-D244-8736-3E4BF5A4F6EF}"/>
              </a:ext>
            </a:extLst>
          </p:cNvPr>
          <p:cNvSpPr txBox="1"/>
          <p:nvPr/>
        </p:nvSpPr>
        <p:spPr bwMode="auto">
          <a:xfrm>
            <a:off x="2067735" y="4434002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/>
              <a:t>condi</a:t>
            </a:r>
            <a:r>
              <a:rPr lang="sv-SE" sz="2000" dirty="0"/>
              <a:t>-</a:t>
            </a:r>
            <a:br>
              <a:rPr lang="sv-SE" sz="2000" dirty="0"/>
            </a:br>
            <a:r>
              <a:rPr lang="sv-SE" sz="2000" dirty="0" err="1"/>
              <a:t>tional</a:t>
            </a:r>
            <a:r>
              <a:rPr lang="sv-SE" sz="2000" dirty="0"/>
              <a:t> </a:t>
            </a:r>
            <a:br>
              <a:rPr lang="sv-SE" sz="2000" dirty="0"/>
            </a:br>
            <a:r>
              <a:rPr lang="sv-SE" sz="2000" dirty="0" err="1"/>
              <a:t>zero</a:t>
            </a:r>
            <a:r>
              <a:rPr lang="sv-SE" sz="2000" dirty="0"/>
              <a:t> </a:t>
            </a:r>
            <a:r>
              <a:rPr lang="sv-SE" sz="2000" dirty="0" err="1"/>
              <a:t>out</a:t>
            </a:r>
            <a:endParaRPr lang="sv-SE" sz="2000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CF09C7E-B777-2B42-A44D-79B037BEDBD9}"/>
              </a:ext>
            </a:extLst>
          </p:cNvPr>
          <p:cNvCxnSpPr>
            <a:cxnSpLocks/>
          </p:cNvCxnSpPr>
          <p:nvPr/>
        </p:nvCxnSpPr>
        <p:spPr bwMode="auto">
          <a:xfrm>
            <a:off x="3144189" y="4662312"/>
            <a:ext cx="187072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A0B0208-A598-D14D-9BD9-BDE907486CCE}"/>
              </a:ext>
            </a:extLst>
          </p:cNvPr>
          <p:cNvCxnSpPr/>
          <p:nvPr/>
        </p:nvCxnSpPr>
        <p:spPr bwMode="auto">
          <a:xfrm flipV="1">
            <a:off x="2506532" y="5636095"/>
            <a:ext cx="0" cy="27893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023DB05-A9BD-BE41-A03D-7F9A0D4B6E35}"/>
              </a:ext>
            </a:extLst>
          </p:cNvPr>
          <p:cNvCxnSpPr/>
          <p:nvPr/>
        </p:nvCxnSpPr>
        <p:spPr bwMode="auto">
          <a:xfrm flipH="1">
            <a:off x="699247" y="5915025"/>
            <a:ext cx="179652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BCB2179F-283F-7643-B56F-841789E6CAF6}"/>
              </a:ext>
            </a:extLst>
          </p:cNvPr>
          <p:cNvSpPr/>
          <p:nvPr/>
        </p:nvSpPr>
        <p:spPr bwMode="auto">
          <a:xfrm>
            <a:off x="6266594" y="3369727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0057216-5617-444B-B6C1-5EA3E24606FF}"/>
              </a:ext>
            </a:extLst>
          </p:cNvPr>
          <p:cNvSpPr txBox="1"/>
          <p:nvPr/>
        </p:nvSpPr>
        <p:spPr bwMode="auto">
          <a:xfrm>
            <a:off x="6286118" y="3468922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/>
              <a:t>condi</a:t>
            </a:r>
            <a:r>
              <a:rPr lang="en-US" sz="2000" dirty="0"/>
              <a:t>-</a:t>
            </a:r>
            <a:br>
              <a:rPr lang="en-US" sz="2000" dirty="0"/>
            </a:br>
            <a:r>
              <a:rPr lang="en-US" sz="2000" dirty="0" err="1"/>
              <a:t>tional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negate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EDA1BEA-27D2-414C-AEF4-4F425E57568D}"/>
              </a:ext>
            </a:extLst>
          </p:cNvPr>
          <p:cNvCxnSpPr>
            <a:cxnSpLocks/>
          </p:cNvCxnSpPr>
          <p:nvPr/>
        </p:nvCxnSpPr>
        <p:spPr bwMode="auto">
          <a:xfrm>
            <a:off x="7381379" y="4064421"/>
            <a:ext cx="34787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97679B9-3A52-5B44-9416-516B9D5F6299}"/>
              </a:ext>
            </a:extLst>
          </p:cNvPr>
          <p:cNvCxnSpPr>
            <a:cxnSpLocks/>
          </p:cNvCxnSpPr>
          <p:nvPr/>
        </p:nvCxnSpPr>
        <p:spPr bwMode="auto">
          <a:xfrm>
            <a:off x="6817456" y="2194560"/>
            <a:ext cx="0" cy="117516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9DA4730-7484-EC4B-A345-F54802D70627}"/>
              </a:ext>
            </a:extLst>
          </p:cNvPr>
          <p:cNvCxnSpPr>
            <a:cxnSpLocks/>
          </p:cNvCxnSpPr>
          <p:nvPr/>
        </p:nvCxnSpPr>
        <p:spPr bwMode="auto">
          <a:xfrm flipH="1">
            <a:off x="699247" y="2194560"/>
            <a:ext cx="611820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3516274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612CD-2F80-BD4A-B65B-61B1A363A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Multiplication by 3 or 5 is also very cheap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FCC10-6263-C246-877E-6FD3EBDF4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28</a:t>
            </a:fld>
            <a:endParaRPr lang="sv-SE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B4E09C9-24D7-9E4B-B516-10EC6C6BDD75}"/>
              </a:ext>
            </a:extLst>
          </p:cNvPr>
          <p:cNvCxnSpPr>
            <a:cxnSpLocks/>
            <a:endCxn id="70" idx="1"/>
          </p:cNvCxnSpPr>
          <p:nvPr/>
        </p:nvCxnSpPr>
        <p:spPr bwMode="auto">
          <a:xfrm>
            <a:off x="699247" y="3547348"/>
            <a:ext cx="132648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/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F8C8E1-D393-CC4E-8CBE-EAE69300C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346" y="3150021"/>
                <a:ext cx="914400" cy="914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5FE0303-63E0-1E48-AE43-19E13ECA4063}"/>
              </a:ext>
            </a:extLst>
          </p:cNvPr>
          <p:cNvCxnSpPr>
            <a:cxnSpLocks/>
          </p:cNvCxnSpPr>
          <p:nvPr/>
        </p:nvCxnSpPr>
        <p:spPr bwMode="auto">
          <a:xfrm>
            <a:off x="1266825" y="4877467"/>
            <a:ext cx="77843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/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E5A2458-F6AE-5149-9236-94722D04D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3476" y="3840308"/>
                <a:ext cx="914400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9E32D3-1267-A341-8784-4EEC5AE973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6825" y="3541100"/>
            <a:ext cx="0" cy="132790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E8D04D8-7741-C142-A239-1E9021AE5153}"/>
              </a:ext>
            </a:extLst>
          </p:cNvPr>
          <p:cNvSpPr/>
          <p:nvPr/>
        </p:nvSpPr>
        <p:spPr bwMode="auto">
          <a:xfrm>
            <a:off x="3453638" y="3150006"/>
            <a:ext cx="1101723" cy="69030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/>
              <p:nvPr/>
            </p:nvSpPr>
            <p:spPr bwMode="auto">
              <a:xfrm>
                <a:off x="3465859" y="3283062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≪1</m:t>
                      </m:r>
                      <m:r>
                        <a:rPr lang="en-US" sz="20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𝑜𝑟</m:t>
                      </m:r>
                      <m:r>
                        <a:rPr lang="en-US" sz="20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2</m:t>
                      </m:r>
                    </m:oMath>
                  </m:oMathPara>
                </a14:m>
                <a:endParaRPr lang="sv-SE" sz="200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65D7B96-ED82-7941-BE36-722D7AA91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65859" y="3283062"/>
                <a:ext cx="914400" cy="914400"/>
              </a:xfrm>
              <a:prstGeom prst="rect">
                <a:avLst/>
              </a:prstGeom>
              <a:blipFill>
                <a:blip r:embed="rId4"/>
                <a:stretch>
                  <a:fillRect l="-1370" r="-20548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2579855-FC5C-6749-A646-36A67635F713}"/>
              </a:ext>
            </a:extLst>
          </p:cNvPr>
          <p:cNvCxnSpPr>
            <a:cxnSpLocks/>
          </p:cNvCxnSpPr>
          <p:nvPr/>
        </p:nvCxnSpPr>
        <p:spPr bwMode="auto">
          <a:xfrm>
            <a:off x="4555361" y="3541100"/>
            <a:ext cx="45955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A52B28B-3D7B-E24D-A914-5EE490B6BBAD}"/>
              </a:ext>
            </a:extLst>
          </p:cNvPr>
          <p:cNvSpPr/>
          <p:nvPr/>
        </p:nvSpPr>
        <p:spPr bwMode="auto">
          <a:xfrm>
            <a:off x="5014914" y="3262069"/>
            <a:ext cx="813912" cy="160693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2C0A295-A10A-9F4B-B3D2-62B0A3CA0F6D}"/>
              </a:ext>
            </a:extLst>
          </p:cNvPr>
          <p:cNvCxnSpPr>
            <a:cxnSpLocks/>
            <a:stCxn id="17" idx="3"/>
          </p:cNvCxnSpPr>
          <p:nvPr/>
        </p:nvCxnSpPr>
        <p:spPr bwMode="auto">
          <a:xfrm flipV="1">
            <a:off x="5828826" y="4064421"/>
            <a:ext cx="437768" cy="11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062AFEEA-9D71-F846-9EB0-BA74E45A80AD}"/>
                  </a:ext>
                </a:extLst>
              </p:cNvPr>
              <p:cNvSpPr txBox="1"/>
              <p:nvPr/>
            </p:nvSpPr>
            <p:spPr bwMode="auto">
              <a:xfrm>
                <a:off x="880200" y="591502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2000" dirty="0"/>
                  <a:t>Possible outputs: </a:t>
                </a:r>
              </a:p>
              <a:p>
                <a:pPr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b="0" i="1" dirty="0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sv-SE" sz="2000" i="1" dirty="0" smtClean="0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begChr m:val="{"/>
                          <m:endChr m:val="}"/>
                          <m:ctrlPr>
                            <a:rPr lang="sv-SE" sz="200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0, 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±1,± 2, ±3, ±4,</m:t>
                          </m:r>
                          <m:r>
                            <a:rPr lang="en-US" sz="200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000" i="1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±6, ±8,</m:t>
                          </m:r>
                          <m:r>
                            <a:rPr lang="en-US" sz="200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±12, ±16,</m:t>
                          </m:r>
                          <m:r>
                            <a:rPr lang="en-US" sz="200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±24, ±32,</m:t>
                          </m:r>
                          <m:r>
                            <a:rPr lang="en-US" sz="200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40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±48, ±64,</m:t>
                          </m:r>
                          <m:r>
                            <a:rPr lang="en-US" sz="200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0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80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±96,±128</m:t>
                          </m:r>
                        </m:e>
                      </m:d>
                    </m:oMath>
                  </m:oMathPara>
                </a14:m>
                <a:endParaRPr lang="sv-SE" sz="2000" dirty="0"/>
              </a:p>
            </p:txBody>
          </p:sp>
        </mc:Choice>
        <mc:Fallback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062AFEEA-9D71-F846-9EB0-BA74E45A8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0200" y="5915025"/>
                <a:ext cx="914400" cy="914400"/>
              </a:xfrm>
              <a:prstGeom prst="rect">
                <a:avLst/>
              </a:prstGeom>
              <a:blipFill>
                <a:blip r:embed="rId5"/>
                <a:stretch>
                  <a:fillRect l="-8219" t="-4110" r="-1065753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Rectangle 69">
            <a:extLst>
              <a:ext uri="{FF2B5EF4-FFF2-40B4-BE49-F238E27FC236}">
                <a16:creationId xmlns:a16="http://schemas.microsoft.com/office/drawing/2014/main" id="{0258F8BB-3574-1D46-968E-DF3A823B9CE4}"/>
              </a:ext>
            </a:extLst>
          </p:cNvPr>
          <p:cNvSpPr/>
          <p:nvPr/>
        </p:nvSpPr>
        <p:spPr bwMode="auto">
          <a:xfrm>
            <a:off x="2025731" y="2896704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793FF7F-C280-8A49-9916-D05CF55D831A}"/>
              </a:ext>
            </a:extLst>
          </p:cNvPr>
          <p:cNvSpPr txBox="1"/>
          <p:nvPr/>
        </p:nvSpPr>
        <p:spPr bwMode="auto">
          <a:xfrm>
            <a:off x="2045255" y="2995899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/>
              <a:t>condi</a:t>
            </a:r>
            <a:r>
              <a:rPr lang="en-US" sz="2000" dirty="0"/>
              <a:t>-</a:t>
            </a:r>
            <a:br>
              <a:rPr lang="en-US" sz="2000" dirty="0"/>
            </a:br>
            <a:r>
              <a:rPr lang="en-US" sz="2000" dirty="0" err="1"/>
              <a:t>tional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zero out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73A2091D-49B3-7C42-BDE5-A8C18A43A08B}"/>
              </a:ext>
            </a:extLst>
          </p:cNvPr>
          <p:cNvCxnSpPr>
            <a:cxnSpLocks/>
          </p:cNvCxnSpPr>
          <p:nvPr/>
        </p:nvCxnSpPr>
        <p:spPr bwMode="auto">
          <a:xfrm>
            <a:off x="3144189" y="3541099"/>
            <a:ext cx="30532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ED158EB-ECF4-BB45-A27A-87457D2E95CC}"/>
              </a:ext>
            </a:extLst>
          </p:cNvPr>
          <p:cNvCxnSpPr/>
          <p:nvPr/>
        </p:nvCxnSpPr>
        <p:spPr bwMode="auto">
          <a:xfrm>
            <a:off x="2495774" y="2538802"/>
            <a:ext cx="0" cy="35790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C819773-BDF7-AB4F-B1EE-EF97D1EDDA89}"/>
              </a:ext>
            </a:extLst>
          </p:cNvPr>
          <p:cNvCxnSpPr/>
          <p:nvPr/>
        </p:nvCxnSpPr>
        <p:spPr bwMode="auto">
          <a:xfrm flipH="1">
            <a:off x="699247" y="2538802"/>
            <a:ext cx="180728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B1AA0AAA-9388-8B47-83D8-64F2E49F0489}"/>
              </a:ext>
            </a:extLst>
          </p:cNvPr>
          <p:cNvSpPr/>
          <p:nvPr/>
        </p:nvSpPr>
        <p:spPr bwMode="auto">
          <a:xfrm>
            <a:off x="7742317" y="3369727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12CFDD-1228-BC49-BC36-9240020B93B6}"/>
              </a:ext>
            </a:extLst>
          </p:cNvPr>
          <p:cNvSpPr txBox="1"/>
          <p:nvPr/>
        </p:nvSpPr>
        <p:spPr bwMode="auto">
          <a:xfrm>
            <a:off x="7761841" y="3468922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shift</a:t>
            </a:r>
            <a:br>
              <a:rPr lang="en-US" sz="2000" dirty="0"/>
            </a:br>
            <a:r>
              <a:rPr lang="en-US" sz="2000" dirty="0"/>
              <a:t>s0</a:t>
            </a:r>
            <a:br>
              <a:rPr lang="en-US" sz="2000" dirty="0"/>
            </a:br>
            <a:r>
              <a:rPr lang="en-US" sz="2000" dirty="0"/>
              <a:t>steps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3ABCDB-D471-AF4E-8CCA-54083C09B2ED}"/>
              </a:ext>
            </a:extLst>
          </p:cNvPr>
          <p:cNvCxnSpPr>
            <a:cxnSpLocks/>
          </p:cNvCxnSpPr>
          <p:nvPr/>
        </p:nvCxnSpPr>
        <p:spPr bwMode="auto">
          <a:xfrm>
            <a:off x="8344917" y="1948924"/>
            <a:ext cx="0" cy="142080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F2E0BE-56BD-CC4A-8749-FB481C86A236}"/>
              </a:ext>
            </a:extLst>
          </p:cNvPr>
          <p:cNvCxnSpPr>
            <a:cxnSpLocks/>
          </p:cNvCxnSpPr>
          <p:nvPr/>
        </p:nvCxnSpPr>
        <p:spPr bwMode="auto">
          <a:xfrm flipH="1">
            <a:off x="699247" y="1948924"/>
            <a:ext cx="76456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389B9CE-3970-7A48-B2E4-8DB5A2C77BC1}"/>
              </a:ext>
            </a:extLst>
          </p:cNvPr>
          <p:cNvCxnSpPr>
            <a:cxnSpLocks/>
          </p:cNvCxnSpPr>
          <p:nvPr/>
        </p:nvCxnSpPr>
        <p:spPr bwMode="auto">
          <a:xfrm>
            <a:off x="8857102" y="4064421"/>
            <a:ext cx="11367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9E719170-BDAB-E640-BAD0-07D448ECB358}"/>
              </a:ext>
            </a:extLst>
          </p:cNvPr>
          <p:cNvSpPr/>
          <p:nvPr/>
        </p:nvSpPr>
        <p:spPr bwMode="auto">
          <a:xfrm>
            <a:off x="2048211" y="4334807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CC3FD77-4A37-D244-8736-3E4BF5A4F6EF}"/>
              </a:ext>
            </a:extLst>
          </p:cNvPr>
          <p:cNvSpPr txBox="1"/>
          <p:nvPr/>
        </p:nvSpPr>
        <p:spPr bwMode="auto">
          <a:xfrm>
            <a:off x="2067735" y="4434002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/>
              <a:t>condi</a:t>
            </a:r>
            <a:r>
              <a:rPr lang="en-US" sz="2000" dirty="0"/>
              <a:t>-</a:t>
            </a:r>
            <a:br>
              <a:rPr lang="en-US" sz="2000" dirty="0"/>
            </a:br>
            <a:r>
              <a:rPr lang="en-US" sz="2000" dirty="0" err="1"/>
              <a:t>tional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zero out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CF09C7E-B777-2B42-A44D-79B037BEDBD9}"/>
              </a:ext>
            </a:extLst>
          </p:cNvPr>
          <p:cNvCxnSpPr>
            <a:cxnSpLocks/>
          </p:cNvCxnSpPr>
          <p:nvPr/>
        </p:nvCxnSpPr>
        <p:spPr bwMode="auto">
          <a:xfrm>
            <a:off x="3144189" y="4662312"/>
            <a:ext cx="187072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A0B0208-A598-D14D-9BD9-BDE907486CCE}"/>
              </a:ext>
            </a:extLst>
          </p:cNvPr>
          <p:cNvCxnSpPr>
            <a:cxnSpLocks/>
          </p:cNvCxnSpPr>
          <p:nvPr/>
        </p:nvCxnSpPr>
        <p:spPr bwMode="auto">
          <a:xfrm flipV="1">
            <a:off x="2506532" y="5636095"/>
            <a:ext cx="0" cy="14402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023DB05-A9BD-BE41-A03D-7F9A0D4B6E35}"/>
              </a:ext>
            </a:extLst>
          </p:cNvPr>
          <p:cNvCxnSpPr/>
          <p:nvPr/>
        </p:nvCxnSpPr>
        <p:spPr bwMode="auto">
          <a:xfrm flipH="1">
            <a:off x="699247" y="5780115"/>
            <a:ext cx="179652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BCB2179F-283F-7643-B56F-841789E6CAF6}"/>
              </a:ext>
            </a:extLst>
          </p:cNvPr>
          <p:cNvSpPr/>
          <p:nvPr/>
        </p:nvSpPr>
        <p:spPr bwMode="auto">
          <a:xfrm>
            <a:off x="6266594" y="3369727"/>
            <a:ext cx="1101724" cy="130128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0057216-5617-444B-B6C1-5EA3E24606FF}"/>
              </a:ext>
            </a:extLst>
          </p:cNvPr>
          <p:cNvSpPr txBox="1"/>
          <p:nvPr/>
        </p:nvSpPr>
        <p:spPr bwMode="auto">
          <a:xfrm>
            <a:off x="6286118" y="3468922"/>
            <a:ext cx="122508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/>
              <a:t>condi</a:t>
            </a:r>
            <a:r>
              <a:rPr lang="en-US" sz="2000" dirty="0"/>
              <a:t>-</a:t>
            </a:r>
            <a:br>
              <a:rPr lang="en-US" sz="2000" dirty="0"/>
            </a:br>
            <a:r>
              <a:rPr lang="en-US" sz="2000" dirty="0" err="1"/>
              <a:t>tional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negate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EDA1BEA-27D2-414C-AEF4-4F425E57568D}"/>
              </a:ext>
            </a:extLst>
          </p:cNvPr>
          <p:cNvCxnSpPr>
            <a:cxnSpLocks/>
          </p:cNvCxnSpPr>
          <p:nvPr/>
        </p:nvCxnSpPr>
        <p:spPr bwMode="auto">
          <a:xfrm>
            <a:off x="7381379" y="4064421"/>
            <a:ext cx="34787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97679B9-3A52-5B44-9416-516B9D5F6299}"/>
              </a:ext>
            </a:extLst>
          </p:cNvPr>
          <p:cNvCxnSpPr>
            <a:cxnSpLocks/>
          </p:cNvCxnSpPr>
          <p:nvPr/>
        </p:nvCxnSpPr>
        <p:spPr bwMode="auto">
          <a:xfrm>
            <a:off x="6817456" y="2194560"/>
            <a:ext cx="0" cy="117516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9DA4730-7484-EC4B-A345-F54802D70627}"/>
              </a:ext>
            </a:extLst>
          </p:cNvPr>
          <p:cNvCxnSpPr>
            <a:cxnSpLocks/>
          </p:cNvCxnSpPr>
          <p:nvPr/>
        </p:nvCxnSpPr>
        <p:spPr bwMode="auto">
          <a:xfrm flipH="1">
            <a:off x="699247" y="2194560"/>
            <a:ext cx="611820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1785533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121D8-11A2-6648-BA8F-43E049F07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Filter formula in VVC-ALF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42E95E4-3C71-6F4C-BDE5-7D4F41C59BE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5"/>
                <a:ext cx="6645770" cy="4392612"/>
              </a:xfrm>
            </p:spPr>
            <p:txBody>
              <a:bodyPr/>
              <a:lstStyle/>
              <a:p>
                <a:r>
                  <a:rPr lang="en-US" noProof="0" dirty="0"/>
                  <a:t>The filter is formulated as the weighted differences to the center sample</a:t>
                </a:r>
              </a:p>
              <a:p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0∗</m:t>
                    </m:r>
                    <m:d>
                      <m:dPr>
                        <m:begChr m:val="["/>
                        <m:endChr m:val="]"/>
                        <m:ctrlPr>
                          <a:rPr lang="en-US" b="0" i="1" noProof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noProof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b="0" i="1" noProof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b="0" i="1" noProof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noProof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noProof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b="0" i="1" noProof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</m:d>
                      </m:e>
                    </m:d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+ …</m:t>
                    </m:r>
                  </m:oMath>
                </a14:m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42E95E4-3C71-6F4C-BDE5-7D4F41C59BE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5"/>
                <a:ext cx="6645770" cy="4392612"/>
              </a:xfrm>
              <a:blipFill>
                <a:blip r:embed="rId2"/>
                <a:stretch>
                  <a:fillRect l="-1145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AA594C-C093-4C48-9994-4DBACADA86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</a:t>
            </a:fld>
            <a:endParaRPr lang="sv-SE"/>
          </a:p>
        </p:txBody>
      </p:sp>
      <p:pic>
        <p:nvPicPr>
          <p:cNvPr id="14" name="Picture 13" descr="A screen shot of a smart phone&#10;&#10;Description automatically generated">
            <a:extLst>
              <a:ext uri="{FF2B5EF4-FFF2-40B4-BE49-F238E27FC236}">
                <a16:creationId xmlns:a16="http://schemas.microsoft.com/office/drawing/2014/main" id="{02AA2226-9A80-754C-9631-14A0FEF03355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68"/>
          <a:stretch/>
        </p:blipFill>
        <p:spPr bwMode="auto">
          <a:xfrm>
            <a:off x="8579639" y="2630218"/>
            <a:ext cx="2835601" cy="28083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462E6E2-236E-5246-A64B-9B90BAE48D33}"/>
                  </a:ext>
                </a:extLst>
              </p:cNvPr>
              <p:cNvSpPr txBox="1"/>
              <p:nvPr/>
            </p:nvSpPr>
            <p:spPr bwMode="auto">
              <a:xfrm>
                <a:off x="7764712" y="1539720"/>
                <a:ext cx="4247821" cy="60990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US" sz="2000" b="0" dirty="0"/>
              </a:p>
              <a:p>
                <a:pPr algn="l">
                  <a:buClr>
                    <a:schemeClr val="tx1"/>
                  </a:buClr>
                </a:pPr>
                <a:endParaRPr lang="sv-SE" sz="2000" dirty="0" err="1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462E6E2-236E-5246-A64B-9B90BAE48D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64712" y="1539720"/>
                <a:ext cx="4247821" cy="609909"/>
              </a:xfrm>
              <a:prstGeom prst="rect">
                <a:avLst/>
              </a:prstGeom>
              <a:blipFill>
                <a:blip r:embed="rId4"/>
                <a:stretch>
                  <a:fillRect b="-16327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Freeform 15">
            <a:extLst>
              <a:ext uri="{FF2B5EF4-FFF2-40B4-BE49-F238E27FC236}">
                <a16:creationId xmlns:a16="http://schemas.microsoft.com/office/drawing/2014/main" id="{F0BAAEC9-29A6-AF44-80EE-6BA12C387BBC}"/>
              </a:ext>
            </a:extLst>
          </p:cNvPr>
          <p:cNvSpPr/>
          <p:nvPr/>
        </p:nvSpPr>
        <p:spPr bwMode="auto">
          <a:xfrm>
            <a:off x="9211839" y="2277700"/>
            <a:ext cx="475013" cy="486889"/>
          </a:xfrm>
          <a:custGeom>
            <a:avLst/>
            <a:gdLst>
              <a:gd name="connsiteX0" fmla="*/ 0 w 475013"/>
              <a:gd name="connsiteY0" fmla="*/ 0 h 486889"/>
              <a:gd name="connsiteX1" fmla="*/ 59376 w 475013"/>
              <a:gd name="connsiteY1" fmla="*/ 344385 h 486889"/>
              <a:gd name="connsiteX2" fmla="*/ 249382 w 475013"/>
              <a:gd name="connsiteY2" fmla="*/ 463138 h 486889"/>
              <a:gd name="connsiteX3" fmla="*/ 475013 w 475013"/>
              <a:gd name="connsiteY3" fmla="*/ 486889 h 48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013" h="486889">
                <a:moveTo>
                  <a:pt x="0" y="0"/>
                </a:moveTo>
                <a:cubicBezTo>
                  <a:pt x="8906" y="133597"/>
                  <a:pt x="17812" y="267195"/>
                  <a:pt x="59376" y="344385"/>
                </a:cubicBezTo>
                <a:cubicBezTo>
                  <a:pt x="100940" y="421575"/>
                  <a:pt x="180109" y="439387"/>
                  <a:pt x="249382" y="463138"/>
                </a:cubicBezTo>
                <a:cubicBezTo>
                  <a:pt x="318655" y="486889"/>
                  <a:pt x="396834" y="486889"/>
                  <a:pt x="475013" y="486889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A76C28-D7CB-4E4E-ACC7-2835C619B37C}"/>
              </a:ext>
            </a:extLst>
          </p:cNvPr>
          <p:cNvSpPr/>
          <p:nvPr/>
        </p:nvSpPr>
        <p:spPr bwMode="auto">
          <a:xfrm>
            <a:off x="9755841" y="3871737"/>
            <a:ext cx="350475" cy="37968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8974DB-C522-184F-AB4D-7EBE9FF46C56}"/>
              </a:ext>
            </a:extLst>
          </p:cNvPr>
          <p:cNvSpPr/>
          <p:nvPr/>
        </p:nvSpPr>
        <p:spPr bwMode="auto">
          <a:xfrm>
            <a:off x="9755841" y="2764589"/>
            <a:ext cx="350475" cy="37968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60047AFF-ED9D-BD43-820A-FEEF198F6317}"/>
              </a:ext>
            </a:extLst>
          </p:cNvPr>
          <p:cNvSpPr/>
          <p:nvPr/>
        </p:nvSpPr>
        <p:spPr bwMode="auto">
          <a:xfrm>
            <a:off x="10194220" y="2277700"/>
            <a:ext cx="566558" cy="1569254"/>
          </a:xfrm>
          <a:custGeom>
            <a:avLst/>
            <a:gdLst>
              <a:gd name="connsiteX0" fmla="*/ 495133 w 566558"/>
              <a:gd name="connsiteY0" fmla="*/ 0 h 1569254"/>
              <a:gd name="connsiteX1" fmla="*/ 559022 w 566558"/>
              <a:gd name="connsiteY1" fmla="*/ 347392 h 1569254"/>
              <a:gd name="connsiteX2" fmla="*/ 551036 w 566558"/>
              <a:gd name="connsiteY2" fmla="*/ 730722 h 1569254"/>
              <a:gd name="connsiteX3" fmla="*/ 431245 w 566558"/>
              <a:gd name="connsiteY3" fmla="*/ 1110058 h 1569254"/>
              <a:gd name="connsiteX4" fmla="*/ 171699 w 566558"/>
              <a:gd name="connsiteY4" fmla="*/ 1445471 h 1569254"/>
              <a:gd name="connsiteX5" fmla="*/ 0 w 566558"/>
              <a:gd name="connsiteY5" fmla="*/ 1569254 h 1569254"/>
              <a:gd name="connsiteX6" fmla="*/ 0 w 566558"/>
              <a:gd name="connsiteY6" fmla="*/ 1569254 h 1569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558" h="1569254">
                <a:moveTo>
                  <a:pt x="495133" y="0"/>
                </a:moveTo>
                <a:cubicBezTo>
                  <a:pt x="522419" y="112802"/>
                  <a:pt x="549705" y="225605"/>
                  <a:pt x="559022" y="347392"/>
                </a:cubicBezTo>
                <a:cubicBezTo>
                  <a:pt x="568339" y="469179"/>
                  <a:pt x="572332" y="603611"/>
                  <a:pt x="551036" y="730722"/>
                </a:cubicBezTo>
                <a:cubicBezTo>
                  <a:pt x="529740" y="857833"/>
                  <a:pt x="494468" y="990933"/>
                  <a:pt x="431245" y="1110058"/>
                </a:cubicBezTo>
                <a:cubicBezTo>
                  <a:pt x="368022" y="1229183"/>
                  <a:pt x="243573" y="1368938"/>
                  <a:pt x="171699" y="1445471"/>
                </a:cubicBezTo>
                <a:cubicBezTo>
                  <a:pt x="99825" y="1522004"/>
                  <a:pt x="0" y="1569254"/>
                  <a:pt x="0" y="1569254"/>
                </a:cubicBezTo>
                <a:lnTo>
                  <a:pt x="0" y="1569254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4090981-E641-B240-9FF4-5138E36206E3}"/>
              </a:ext>
            </a:extLst>
          </p:cNvPr>
          <p:cNvCxnSpPr>
            <a:cxnSpLocks/>
          </p:cNvCxnSpPr>
          <p:nvPr/>
        </p:nvCxnSpPr>
        <p:spPr bwMode="auto">
          <a:xfrm flipV="1">
            <a:off x="1801094" y="3185836"/>
            <a:ext cx="0" cy="48561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D99BB5-1F8C-BE4D-8D70-59B017D4ED7B}"/>
              </a:ext>
            </a:extLst>
          </p:cNvPr>
          <p:cNvSpPr txBox="1"/>
          <p:nvPr/>
        </p:nvSpPr>
        <p:spPr bwMode="auto">
          <a:xfrm>
            <a:off x="1253846" y="3697238"/>
            <a:ext cx="1233045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/>
              <a:t>signaled</a:t>
            </a:r>
            <a:br>
              <a:rPr lang="sv-SE" sz="2000" dirty="0"/>
            </a:br>
            <a:r>
              <a:rPr lang="sv-SE" sz="2000" dirty="0" err="1"/>
              <a:t>coefficient</a:t>
            </a:r>
            <a:endParaRPr lang="sv-SE" sz="2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7E2619-2B13-8347-A528-7EC8A238F22F}"/>
              </a:ext>
            </a:extLst>
          </p:cNvPr>
          <p:cNvSpPr txBox="1"/>
          <p:nvPr/>
        </p:nvSpPr>
        <p:spPr bwMode="auto">
          <a:xfrm>
            <a:off x="3394364" y="36972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/>
              <a:t>difference</a:t>
            </a:r>
            <a:r>
              <a:rPr lang="sv-SE" sz="2000" dirty="0"/>
              <a:t> </a:t>
            </a:r>
            <a:br>
              <a:rPr lang="sv-SE" sz="2000" dirty="0"/>
            </a:br>
            <a:r>
              <a:rPr lang="sv-SE" sz="2000" dirty="0" err="1"/>
              <a:t>value</a:t>
            </a:r>
            <a:endParaRPr lang="sv-SE" sz="2000" dirty="0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4AC813D-53AD-3C46-AD92-2F215043767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986434" y="3224087"/>
            <a:ext cx="407930" cy="47315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4112961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349E2E58-F903-DA44-A62F-C1E166EE010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79425" y="1287451"/>
                <a:ext cx="11233150" cy="4392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spcBef>
                    <a:spcPts val="3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 Light" panose="00000400000000000000" pitchFamily="2" charset="0"/>
                  <a:buChar char="—"/>
                  <a:defRPr sz="2000" kern="1000" spc="-3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12788" indent="-342900" algn="l" rtl="0" eaLnBrk="1" fontAlgn="base" hangingPunct="1">
                  <a:spcBef>
                    <a:spcPts val="3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 Light" panose="00000400000000000000" pitchFamily="2" charset="0"/>
                  <a:buChar char="—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2pPr>
                <a:lvl3pPr marL="1079500" indent="-342900" algn="l" rtl="0" eaLnBrk="1" fontAlgn="base" hangingPunct="1">
                  <a:spcBef>
                    <a:spcPts val="3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 Light" panose="00000400000000000000" pitchFamily="2" charset="0"/>
                  <a:buChar char="—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3pPr>
                <a:lvl4pPr marL="1435100" indent="-342900" algn="l" rtl="0" eaLnBrk="1" fontAlgn="base" hangingPunct="1">
                  <a:spcBef>
                    <a:spcPts val="3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 Light" panose="00000400000000000000" pitchFamily="2" charset="0"/>
                  <a:buChar char="—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4pPr>
                <a:lvl5pPr marL="1770063" indent="-342900" algn="l" rtl="0" eaLnBrk="1" fontAlgn="base" hangingPunct="1">
                  <a:spcBef>
                    <a:spcPts val="3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 Light" panose="00000400000000000000" pitchFamily="2" charset="0"/>
                  <a:buChar char="—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5pPr>
                <a:lvl6pPr marL="20716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288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860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432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US" dirty="0"/>
                  <a:t>We only allow coefficients up 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±64</m:t>
                    </m:r>
                  </m:oMath>
                </a14:m>
                <a:r>
                  <a:rPr lang="en-US" dirty="0"/>
                  <a:t>. (Larger coefficients are exceedingly rare.)</a:t>
                </a:r>
              </a:p>
              <a:p>
                <a:pPr lvl="1"/>
                <a:r>
                  <a:rPr lang="en-US" dirty="0"/>
                  <a:t>Test 1: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±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or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3∗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Test 2: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±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or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3∗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or</m:t>
                    </m:r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5∗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Simpler truncated binary coding can be used for the magnitude instead of Exponential </a:t>
                </a:r>
                <a:r>
                  <a:rPr lang="en-US" dirty="0" err="1"/>
                  <a:t>Golomb</a:t>
                </a:r>
                <a:r>
                  <a:rPr lang="en-US" dirty="0"/>
                  <a:t> 3 coding.</a:t>
                </a:r>
              </a:p>
              <a:p>
                <a:endParaRPr lang="sv-SE" dirty="0"/>
              </a:p>
            </p:txBody>
          </p:sp>
        </mc:Choice>
        <mc:Fallback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349E2E58-F903-DA44-A62F-C1E166EE01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9425" y="1287451"/>
                <a:ext cx="11233150" cy="4392612"/>
              </a:xfrm>
              <a:prstGeom prst="rect">
                <a:avLst/>
              </a:prstGeom>
              <a:blipFill>
                <a:blip r:embed="rId2"/>
                <a:stretch>
                  <a:fillRect l="-678" t="-86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6E209D28-3DBA-8A4B-BE91-F3B69A717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Coding of coefficients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A98EF71-5BDB-ED4A-8D65-3E6833E2521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397290266"/>
              </p:ext>
            </p:extLst>
          </p:nvPr>
        </p:nvGraphicFramePr>
        <p:xfrm>
          <a:off x="1503365" y="4003203"/>
          <a:ext cx="3582985" cy="21363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6597">
                  <a:extLst>
                    <a:ext uri="{9D8B030D-6E8A-4147-A177-3AD203B41FA5}">
                      <a16:colId xmlns:a16="http://schemas.microsoft.com/office/drawing/2014/main" val="1428794820"/>
                    </a:ext>
                  </a:extLst>
                </a:gridCol>
                <a:gridCol w="716597">
                  <a:extLst>
                    <a:ext uri="{9D8B030D-6E8A-4147-A177-3AD203B41FA5}">
                      <a16:colId xmlns:a16="http://schemas.microsoft.com/office/drawing/2014/main" val="1943468263"/>
                    </a:ext>
                  </a:extLst>
                </a:gridCol>
                <a:gridCol w="716597">
                  <a:extLst>
                    <a:ext uri="{9D8B030D-6E8A-4147-A177-3AD203B41FA5}">
                      <a16:colId xmlns:a16="http://schemas.microsoft.com/office/drawing/2014/main" val="957315315"/>
                    </a:ext>
                  </a:extLst>
                </a:gridCol>
                <a:gridCol w="716597">
                  <a:extLst>
                    <a:ext uri="{9D8B030D-6E8A-4147-A177-3AD203B41FA5}">
                      <a16:colId xmlns:a16="http://schemas.microsoft.com/office/drawing/2014/main" val="155125181"/>
                    </a:ext>
                  </a:extLst>
                </a:gridCol>
                <a:gridCol w="716597">
                  <a:extLst>
                    <a:ext uri="{9D8B030D-6E8A-4147-A177-3AD203B41FA5}">
                      <a16:colId xmlns:a16="http://schemas.microsoft.com/office/drawing/2014/main" val="402748881"/>
                    </a:ext>
                  </a:extLst>
                </a:gridCol>
              </a:tblGrid>
              <a:tr h="275504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magnitude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index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index bits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sign bit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</a:t>
                      </a: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900" spc="1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bits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928743"/>
                  </a:ext>
                </a:extLst>
              </a:tr>
              <a:tr h="13890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000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3035585"/>
                  </a:ext>
                </a:extLst>
              </a:tr>
              <a:tr h="145788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001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135808"/>
                  </a:ext>
                </a:extLst>
              </a:tr>
              <a:tr h="145788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010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90324"/>
                  </a:ext>
                </a:extLst>
              </a:tr>
              <a:tr h="13890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0110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577742"/>
                  </a:ext>
                </a:extLst>
              </a:tr>
              <a:tr h="145788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0111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1274122"/>
                  </a:ext>
                </a:extLst>
              </a:tr>
              <a:tr h="145788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1000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05954"/>
                  </a:ext>
                </a:extLst>
              </a:tr>
              <a:tr h="13890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1001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6930789"/>
                  </a:ext>
                </a:extLst>
              </a:tr>
              <a:tr h="145788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1010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2298019"/>
                  </a:ext>
                </a:extLst>
              </a:tr>
              <a:tr h="145788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1011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006473"/>
                  </a:ext>
                </a:extLst>
              </a:tr>
              <a:tr h="13890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1100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96107"/>
                  </a:ext>
                </a:extLst>
              </a:tr>
              <a:tr h="145788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1101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843356"/>
                  </a:ext>
                </a:extLst>
              </a:tr>
              <a:tr h="145788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1110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99186"/>
                  </a:ext>
                </a:extLst>
              </a:tr>
              <a:tr h="13890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64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sv-SE" sz="9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1111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9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9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9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988" marR="619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968421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51292-A83E-F842-B6F0-7EDFED039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29</a:t>
            </a:fld>
            <a:endParaRPr lang="sv-SE"/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DEF6A547-B0BC-054D-8F96-DFCD1B56B3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1544755"/>
              </p:ext>
            </p:extLst>
          </p:nvPr>
        </p:nvGraphicFramePr>
        <p:xfrm>
          <a:off x="7423151" y="3288193"/>
          <a:ext cx="3963985" cy="30010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797">
                  <a:extLst>
                    <a:ext uri="{9D8B030D-6E8A-4147-A177-3AD203B41FA5}">
                      <a16:colId xmlns:a16="http://schemas.microsoft.com/office/drawing/2014/main" val="1428794820"/>
                    </a:ext>
                  </a:extLst>
                </a:gridCol>
                <a:gridCol w="792797">
                  <a:extLst>
                    <a:ext uri="{9D8B030D-6E8A-4147-A177-3AD203B41FA5}">
                      <a16:colId xmlns:a16="http://schemas.microsoft.com/office/drawing/2014/main" val="1943468263"/>
                    </a:ext>
                  </a:extLst>
                </a:gridCol>
                <a:gridCol w="792797">
                  <a:extLst>
                    <a:ext uri="{9D8B030D-6E8A-4147-A177-3AD203B41FA5}">
                      <a16:colId xmlns:a16="http://schemas.microsoft.com/office/drawing/2014/main" val="957315315"/>
                    </a:ext>
                  </a:extLst>
                </a:gridCol>
                <a:gridCol w="792797">
                  <a:extLst>
                    <a:ext uri="{9D8B030D-6E8A-4147-A177-3AD203B41FA5}">
                      <a16:colId xmlns:a16="http://schemas.microsoft.com/office/drawing/2014/main" val="155125181"/>
                    </a:ext>
                  </a:extLst>
                </a:gridCol>
                <a:gridCol w="792797">
                  <a:extLst>
                    <a:ext uri="{9D8B030D-6E8A-4147-A177-3AD203B41FA5}">
                      <a16:colId xmlns:a16="http://schemas.microsoft.com/office/drawing/2014/main" val="402748881"/>
                    </a:ext>
                  </a:extLst>
                </a:gridCol>
              </a:tblGrid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magnitude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>
                          <a:solidFill>
                            <a:schemeClr val="tx1"/>
                          </a:solidFill>
                          <a:effectLst/>
                        </a:rPr>
                        <a:t>index</a:t>
                      </a:r>
                      <a:endParaRPr lang="sv-SE" sz="10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index bits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sign bit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</a:t>
                      </a: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000" spc="1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bits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928743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sv-SE" sz="10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sv-SE" sz="10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0000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3035585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0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0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0001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135808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0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0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0010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90324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sv-SE" sz="1000" spc="1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0011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577742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0100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1274122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sv-SE" sz="1000" b="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0101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493317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0110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05954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0111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6930789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1000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2268065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1001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2298019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1010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006473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1011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329629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1100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96107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1101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843356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1110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8811794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11110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99186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64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11111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000" spc="10" dirty="0">
                          <a:solidFill>
                            <a:schemeClr val="tx1"/>
                          </a:solidFill>
                          <a:effectLst/>
                        </a:rPr>
                        <a:t>0/1</a:t>
                      </a:r>
                      <a:endParaRPr lang="sv-SE" sz="1000" spc="1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sv-SE" sz="1000" spc="1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968421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B81C2FA-B24F-A246-BA1C-E09CA50232E0}"/>
              </a:ext>
            </a:extLst>
          </p:cNvPr>
          <p:cNvSpPr txBox="1"/>
          <p:nvPr/>
        </p:nvSpPr>
        <p:spPr bwMode="auto">
          <a:xfrm>
            <a:off x="1503365" y="6388104"/>
            <a:ext cx="3582985" cy="455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/>
              <a:t>Test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8AA075-3FAF-DD46-81C9-71E58EC91495}"/>
              </a:ext>
            </a:extLst>
          </p:cNvPr>
          <p:cNvSpPr txBox="1"/>
          <p:nvPr/>
        </p:nvSpPr>
        <p:spPr bwMode="auto">
          <a:xfrm>
            <a:off x="7423151" y="6388104"/>
            <a:ext cx="3963985" cy="455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/>
              <a:t>Test 2</a:t>
            </a:r>
          </a:p>
        </p:txBody>
      </p:sp>
    </p:spTree>
    <p:extLst>
      <p:ext uri="{BB962C8B-B14F-4D97-AF65-F5344CB8AC3E}">
        <p14:creationId xmlns:p14="http://schemas.microsoft.com/office/powerpoint/2010/main" val="2422633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87D37-7007-CC42-B504-3CCCC4F16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Specification changes (test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F356B-0E54-7A44-827E-5EA01291787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87479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Replacing Exponential-</a:t>
            </a:r>
            <a:r>
              <a:rPr lang="en-US" noProof="0" dirty="0" err="1"/>
              <a:t>Golomb</a:t>
            </a:r>
            <a:r>
              <a:rPr lang="en-US" noProof="0" dirty="0"/>
              <a:t> code 3 with truncated binary coding (and the same for chroma):</a:t>
            </a:r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pPr marL="0" indent="0">
              <a:buNone/>
            </a:pPr>
            <a:br>
              <a:rPr lang="en-US" sz="1000" noProof="0" dirty="0"/>
            </a:br>
            <a:r>
              <a:rPr lang="en-US" noProof="0" dirty="0"/>
              <a:t>The decoding of the magnitude changes the following part of the specification text:</a:t>
            </a:r>
          </a:p>
          <a:p>
            <a:pPr mar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noProof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</a:t>
            </a:r>
            <a:r>
              <a:rPr lang="en-US" sz="1800" noProof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filtCoeff</a:t>
            </a:r>
            <a:r>
              <a:rPr lang="en-US" sz="1800" noProof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800" noProof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US" sz="1800" noProof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with </a:t>
            </a:r>
            <a:r>
              <a:rPr lang="en-US" sz="1800" noProof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sfIdx</a:t>
            </a:r>
            <a:r>
              <a:rPr lang="en-US" sz="1800" noProof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= 0..alf_luma_num_filters_signalled_minus1, j = 0..11 is initialized as follows:</a:t>
            </a:r>
          </a:p>
          <a:p>
            <a:pPr marL="0" indent="0" hangingPunct="0">
              <a:spcBef>
                <a:spcPts val="965"/>
              </a:spcBef>
              <a:spcAft>
                <a:spcPts val="1200"/>
              </a:spcAft>
              <a:buNone/>
              <a:tabLst>
                <a:tab pos="504190" algn="l"/>
                <a:tab pos="1008380" algn="l"/>
                <a:tab pos="3079115" algn="ctr"/>
                <a:tab pos="6156960" algn="r"/>
                <a:tab pos="1543050" algn="l"/>
                <a:tab pos="3079115" algn="ctr"/>
                <a:tab pos="6156960" algn="r"/>
              </a:tabLst>
            </a:pPr>
            <a:r>
              <a:rPr lang="en-US" sz="1800" noProof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filtCoeff</a:t>
            </a:r>
            <a:r>
              <a:rPr lang="en-US" sz="1800" noProof="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US" sz="1800" noProof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sfIdx</a:t>
            </a:r>
            <a:r>
              <a:rPr lang="en-US" sz="1800" noProof="0" dirty="0">
                <a:latin typeface="Times New Roman" panose="02020603050405020304" pitchFamily="18" charset="0"/>
                <a:ea typeface="SimSun" panose="02010600030101010101" pitchFamily="2" charset="-122"/>
              </a:rPr>
              <a:t> ][ j ] = </a:t>
            </a:r>
            <a:r>
              <a:rPr lang="en-US" sz="180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AlfApsCoeffMap</a:t>
            </a:r>
            <a:r>
              <a:rPr lang="en-US" sz="1800" noProof="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 </a:t>
            </a:r>
            <a:r>
              <a:rPr lang="en-US" sz="1800" noProof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alf_luma_coeff_abs</a:t>
            </a:r>
            <a:r>
              <a:rPr lang="en-US" sz="180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_idx</a:t>
            </a:r>
            <a:r>
              <a:rPr lang="en-US" sz="1800" noProof="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US" sz="1800" noProof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sfIdx</a:t>
            </a:r>
            <a:r>
              <a:rPr lang="en-US" sz="1800" noProof="0" dirty="0">
                <a:latin typeface="Times New Roman" panose="02020603050405020304" pitchFamily="18" charset="0"/>
                <a:ea typeface="SimSun" panose="02010600030101010101" pitchFamily="2" charset="-122"/>
              </a:rPr>
              <a:t> ][ j ] </a:t>
            </a:r>
            <a:r>
              <a:rPr lang="en-US" sz="1800" noProof="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] </a:t>
            </a:r>
            <a:r>
              <a:rPr lang="en-US" sz="1800" noProof="0" dirty="0">
                <a:latin typeface="Times New Roman" panose="02020603050405020304" pitchFamily="18" charset="0"/>
                <a:ea typeface="SimSun" panose="02010600030101010101" pitchFamily="2" charset="-122"/>
              </a:rPr>
              <a:t>* </a:t>
            </a:r>
            <a:r>
              <a:rPr lang="en-US" sz="1800" noProof="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	(</a:t>
            </a:r>
            <a:r>
              <a:rPr lang="en-US" sz="1800" noProof="0" dirty="0">
                <a:latin typeface="Times New Roman" panose="02020603050405020304" pitchFamily="18" charset="0"/>
                <a:ea typeface="SimSun" panose="02010600030101010101" pitchFamily="2" charset="-122"/>
              </a:rPr>
              <a:t>90</a:t>
            </a:r>
            <a:r>
              <a:rPr lang="en-US" sz="1800" noProof="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)</a:t>
            </a:r>
            <a:br>
              <a:rPr lang="en-US" sz="1800" noProof="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US" sz="1800" noProof="0" dirty="0">
                <a:latin typeface="Times New Roman" panose="02020603050405020304" pitchFamily="18" charset="0"/>
                <a:ea typeface="SimSun" panose="02010600030101010101" pitchFamily="2" charset="-122"/>
              </a:rPr>
              <a:t>	( 1 − 2 * </a:t>
            </a:r>
            <a:r>
              <a:rPr lang="en-US" sz="1800" noProof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alf_luma_coeff_sign</a:t>
            </a:r>
            <a:r>
              <a:rPr lang="en-US" sz="1800" noProof="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US" sz="1800" noProof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sfIdx</a:t>
            </a:r>
            <a:r>
              <a:rPr lang="en-US" sz="1800" noProof="0" dirty="0">
                <a:latin typeface="Times New Roman" panose="02020603050405020304" pitchFamily="18" charset="0"/>
                <a:ea typeface="SimSun" panose="02010600030101010101" pitchFamily="2" charset="-122"/>
              </a:rPr>
              <a:t> ][ j ] )</a:t>
            </a:r>
          </a:p>
          <a:p>
            <a:pPr mar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AlfApsCoeffMap</a:t>
            </a:r>
            <a:r>
              <a:rPr lang="en-US" sz="1800" noProof="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{ 0, 1, 2, 3, 4, 5, 6, 8, 10, 12, 16, 20, 24, 32, 40, 48, 64 }</a:t>
            </a:r>
            <a:endParaRPr lang="en-US" sz="1800" noProof="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3CA797-CEF3-4A41-AC75-358B3E18F6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30</a:t>
            </a:fld>
            <a:endParaRPr lang="sv-SE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55B5CFC-BD19-2943-BBC9-FEA671F2A2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905277"/>
              </p:ext>
            </p:extLst>
          </p:nvPr>
        </p:nvGraphicFramePr>
        <p:xfrm>
          <a:off x="562456" y="2014516"/>
          <a:ext cx="11155770" cy="2133600"/>
        </p:xfrm>
        <a:graphic>
          <a:graphicData uri="http://schemas.openxmlformats.org/drawingml/2006/table">
            <a:tbl>
              <a:tblPr/>
              <a:tblGrid>
                <a:gridCol w="9581763">
                  <a:extLst>
                    <a:ext uri="{9D8B030D-6E8A-4147-A177-3AD203B41FA5}">
                      <a16:colId xmlns:a16="http://schemas.microsoft.com/office/drawing/2014/main" val="2659465885"/>
                    </a:ext>
                  </a:extLst>
                </a:gridCol>
                <a:gridCol w="1574007">
                  <a:extLst>
                    <a:ext uri="{9D8B030D-6E8A-4147-A177-3AD203B41FA5}">
                      <a16:colId xmlns:a16="http://schemas.microsoft.com/office/drawing/2014/main" val="2306304329"/>
                    </a:ext>
                  </a:extLst>
                </a:gridCol>
              </a:tblGrid>
              <a:tr h="30003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</a:t>
                      </a:r>
                      <a:r>
                        <a:rPr lang="en-CA" sz="2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sfIdx</a:t>
                      </a: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0; </a:t>
                      </a:r>
                      <a:r>
                        <a:rPr lang="en-CA" sz="2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sfIdx</a:t>
                      </a: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&lt;=  alf_luma_num_filters_signalled_minus1; </a:t>
                      </a:r>
                      <a:r>
                        <a:rPr lang="en-CA" sz="2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sfIdx</a:t>
                      </a: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 ) {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3504318"/>
                  </a:ext>
                </a:extLst>
              </a:tr>
              <a:tr h="30003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for( j = 0; j &lt; 12; j++ ) {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356625"/>
                  </a:ext>
                </a:extLst>
              </a:tr>
              <a:tr h="30003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alf_luma_coeff_abs</a:t>
                      </a:r>
                      <a:r>
                        <a:rPr lang="en-CA" sz="2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_idx</a:t>
                      </a: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sfIdx ][ j ]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uek(v)</a:t>
                      </a: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2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tb(v)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412613"/>
                  </a:ext>
                </a:extLst>
              </a:tr>
              <a:tr h="30003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if( alf_luma_coeff_abs</a:t>
                      </a:r>
                      <a:r>
                        <a:rPr lang="en-CA" sz="2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_idx</a:t>
                      </a: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sfIdx ][ j ] )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629344"/>
                  </a:ext>
                </a:extLst>
              </a:tr>
              <a:tr h="30003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alf_luma_coeff_sign</a:t>
                      </a: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sfIdx ][ j ]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2994192"/>
                  </a:ext>
                </a:extLst>
              </a:tr>
              <a:tr h="30003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758388"/>
                  </a:ext>
                </a:extLst>
              </a:tr>
              <a:tr h="30003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32807" marR="132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519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999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9DAB6-C50D-CF48-BBD2-58CBA5A8B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993313" cy="1081088"/>
          </a:xfrm>
        </p:spPr>
        <p:txBody>
          <a:bodyPr/>
          <a:lstStyle/>
          <a:p>
            <a:r>
              <a:rPr lang="en-US" noProof="0" dirty="0"/>
              <a:t>Quantizing also the fixed filter table </a:t>
            </a:r>
            <a:br>
              <a:rPr lang="en-US" noProof="0" dirty="0"/>
            </a:br>
            <a:r>
              <a:rPr lang="en-US" noProof="0" dirty="0"/>
              <a:t>(test 2):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DB3D9-3E2C-E649-9C5A-551C4DF6C9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31</a:t>
            </a:fld>
            <a:endParaRPr lang="sv-S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A7A027-4E6D-B047-8F7E-7CA3A1E6018F}"/>
              </a:ext>
            </a:extLst>
          </p:cNvPr>
          <p:cNvSpPr txBox="1"/>
          <p:nvPr/>
        </p:nvSpPr>
        <p:spPr bwMode="auto">
          <a:xfrm>
            <a:off x="214313" y="1557338"/>
            <a:ext cx="9758363" cy="5829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endParaRPr lang="en-CA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AlfFixFiltCoeff</a:t>
            </a:r>
            <a:r>
              <a:rPr lang="en-CA" sz="20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 =	                                                                              (</a:t>
            </a:r>
            <a:r>
              <a:rPr lang="en-CA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92</a:t>
            </a:r>
            <a:r>
              <a:rPr lang="en-CA" sz="20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)</a:t>
            </a:r>
            <a:endParaRPr lang="sv-SE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dirty="0">
                <a:latin typeface="Courier New" panose="02070309020205020404" pitchFamily="49" charset="0"/>
                <a:ea typeface="Malgun Gothic" panose="020B0503020000020004" pitchFamily="34" charset="-127"/>
              </a:rPr>
              <a:t>{ </a:t>
            </a:r>
            <a:r>
              <a:rPr lang="en-CA" sz="1400" strike="sngStrike" dirty="0">
                <a:solidFill>
                  <a:srgbClr val="FF0000"/>
                </a:solidFill>
                <a:latin typeface="Courier New" panose="02070309020205020404" pitchFamily="49" charset="0"/>
                <a:ea typeface="Malgun Gothic" panose="020B0503020000020004" pitchFamily="34" charset="-127"/>
              </a:rPr>
              <a:t>{ 0,   0,   2,  −3,   1,  −4,   1,   7,  −1,   1,  −1,   5}</a:t>
            </a:r>
            <a:endParaRPr lang="sv-SE" sz="1400" strike="sngStrike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dirty="0">
                <a:latin typeface="Courier New" panose="02070309020205020404" pitchFamily="49" charset="0"/>
                <a:ea typeface="Malgun Gothic" panose="020B0503020000020004" pitchFamily="34" charset="-127"/>
              </a:rPr>
              <a:t>  </a:t>
            </a:r>
            <a:r>
              <a:rPr lang="en-CA" sz="1400" dirty="0">
                <a:solidFill>
                  <a:srgbClr val="FF0000"/>
                </a:solidFill>
                <a:latin typeface="Courier New" panose="02070309020205020404" pitchFamily="49" charset="0"/>
                <a:ea typeface="Malgun Gothic" panose="020B0503020000020004" pitchFamily="34" charset="-127"/>
              </a:rPr>
              <a:t>{ 0,   0,   2,  −3,   1,  −4,   1,   6,  −1,   1,  −1,   5}</a:t>
            </a:r>
            <a:endParaRPr lang="sv-SE" sz="14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dirty="0">
                <a:latin typeface="Courier New" panose="02070309020205020404" pitchFamily="49" charset="0"/>
                <a:ea typeface="Malgun Gothic" panose="020B0503020000020004" pitchFamily="34" charset="-127"/>
              </a:rPr>
              <a:t>  { 0,   0,   0,   0,   0,  −1,   0,   1,   0,   0,  −1,   2}</a:t>
            </a:r>
            <a:endParaRPr lang="sv-SE" sz="1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dirty="0">
                <a:latin typeface="Courier New" panose="02070309020205020404" pitchFamily="49" charset="0"/>
                <a:ea typeface="Malgun Gothic" panose="020B0503020000020004" pitchFamily="34" charset="-127"/>
              </a:rPr>
              <a:t>  { 0,   0,   0,   0,   0,   0,   0,   1,   0,   0,   0,   0}</a:t>
            </a:r>
            <a:endParaRPr lang="sv-SE" sz="1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dirty="0">
                <a:latin typeface="Courier New" panose="02070309020205020404" pitchFamily="49" charset="0"/>
                <a:ea typeface="Malgun Gothic" panose="020B0503020000020004" pitchFamily="34" charset="-127"/>
              </a:rPr>
              <a:t>  { 0,   0,   0,   0,   0,   0,   0,   0,   0,   0,  −1,   1}</a:t>
            </a:r>
            <a:endParaRPr lang="sv-SE" sz="1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strike="sngStrike" dirty="0">
                <a:solidFill>
                  <a:srgbClr val="FF0000"/>
                </a:solidFill>
                <a:latin typeface="Courier New" panose="02070309020205020404" pitchFamily="49" charset="0"/>
                <a:ea typeface="Malgun Gothic" panose="020B0503020000020004" pitchFamily="34" charset="-127"/>
              </a:rPr>
              <a:t>  { 2,   2,  −7,  −3,   0,  −5,  13,  22,  12,  −3,  −3,  17}</a:t>
            </a: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dirty="0">
                <a:solidFill>
                  <a:srgbClr val="FF0000"/>
                </a:solidFill>
                <a:latin typeface="Courier New" panose="02070309020205020404" pitchFamily="49" charset="0"/>
                <a:ea typeface="Malgun Gothic" panose="020B0503020000020004" pitchFamily="34" charset="-127"/>
              </a:rPr>
              <a:t>  { 2,   2,  -6,  -3,   0,  -5,  12,  20,  12,  -3,  -3,  16}</a:t>
            </a:r>
            <a:endParaRPr lang="sv-SE" sz="1400" strike="sngStrike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dirty="0">
                <a:latin typeface="Courier New" panose="02070309020205020404" pitchFamily="49" charset="0"/>
                <a:ea typeface="Malgun Gothic" panose="020B0503020000020004" pitchFamily="34" charset="-127"/>
              </a:rPr>
              <a:t>  </a:t>
            </a:r>
            <a:r>
              <a:rPr lang="en-CA" sz="1400" strike="sngStrike" dirty="0">
                <a:solidFill>
                  <a:srgbClr val="FF0000"/>
                </a:solidFill>
                <a:latin typeface="Courier New" panose="02070309020205020404" pitchFamily="49" charset="0"/>
                <a:ea typeface="Malgun Gothic" panose="020B0503020000020004" pitchFamily="34" charset="-127"/>
              </a:rPr>
              <a:t>{−1,   0,   6,  −8,   1,  −5,   1,  23,   0,   2,  −5,  10}</a:t>
            </a:r>
          </a:p>
          <a:p>
            <a:pPr marL="457200" lvl="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dirty="0">
                <a:solidFill>
                  <a:srgbClr val="FF0000"/>
                </a:solidFill>
                <a:latin typeface="Courier New" panose="02070309020205020404" pitchFamily="49" charset="0"/>
                <a:ea typeface="Malgun Gothic" panose="020B0503020000020004" pitchFamily="34" charset="-127"/>
              </a:rPr>
              <a:t>  {-1,   0,   6,  -8,   1,  -5,   1,  24,   0,   2,  -5,  10} </a:t>
            </a:r>
            <a:endParaRPr lang="sv-SE" sz="14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dirty="0">
                <a:latin typeface="Courier New" panose="02070309020205020404" pitchFamily="49" charset="0"/>
                <a:ea typeface="Malgun Gothic" panose="020B0503020000020004" pitchFamily="34" charset="-127"/>
              </a:rPr>
              <a:t>  { 0,   0,  −1,  −1,   0,  −1,   2,   1,   0,   0,  −1,   4}</a:t>
            </a:r>
            <a:endParaRPr lang="sv-SE" sz="1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strike="sngStrike" dirty="0">
                <a:solidFill>
                  <a:srgbClr val="FF0000"/>
                </a:solidFill>
                <a:latin typeface="Courier New" panose="02070309020205020404" pitchFamily="49" charset="0"/>
                <a:ea typeface="Malgun Gothic" panose="020B0503020000020004" pitchFamily="34" charset="-127"/>
              </a:rPr>
              <a:t>  { 0,   0,   3, −11,   1,   0,  −1,  35,   5,   2,  −9,   9}</a:t>
            </a:r>
          </a:p>
          <a:p>
            <a:pPr marL="457200" algn="just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sz="1400" dirty="0">
                <a:solidFill>
                  <a:srgbClr val="FF0000"/>
                </a:solidFill>
                <a:latin typeface="Courier New" panose="02070309020205020404" pitchFamily="49" charset="0"/>
                <a:ea typeface="Malgun Gothic" panose="020B0503020000020004" pitchFamily="34" charset="-127"/>
              </a:rPr>
              <a:t>  { 0,   0,   3, -10,   1,   0,  -1,  32,   5,   2,  -8,   8} </a:t>
            </a:r>
            <a:endParaRPr lang="sv-SE" sz="14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rgbClr val="FF0000"/>
                </a:solidFill>
                <a:latin typeface="Courier New" panose="02070309020205020404" pitchFamily="49" charset="0"/>
                <a:ea typeface="Malgun Gothic" panose="020B0503020000020004" pitchFamily="34" charset="-127"/>
              </a:rPr>
              <a:t>  . . .</a:t>
            </a:r>
            <a:endParaRPr lang="sv-SE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900430" algn="l"/>
                <a:tab pos="6156960" algn="r"/>
                <a:tab pos="6400800" algn="ctr"/>
              </a:tabLst>
            </a:pPr>
            <a:r>
              <a:rPr lang="en-CA" sz="1400" dirty="0">
                <a:solidFill>
                  <a:srgbClr val="000000"/>
                </a:solidFill>
                <a:latin typeface="Courier New" panose="02070309020205020404" pitchFamily="49" charset="0"/>
                <a:ea typeface="Malgun Gothic" panose="020B0503020000020004" pitchFamily="34" charset="-127"/>
              </a:rPr>
              <a:t>},</a:t>
            </a: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228600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900430" algn="l"/>
                <a:tab pos="6156960" algn="r"/>
                <a:tab pos="6400800" algn="ctr"/>
              </a:tabLst>
            </a:pPr>
            <a:endParaRPr lang="sv-SE" sz="2000" dirty="0" err="1"/>
          </a:p>
        </p:txBody>
      </p:sp>
    </p:spTree>
    <p:extLst>
      <p:ext uri="{BB962C8B-B14F-4D97-AF65-F5344CB8AC3E}">
        <p14:creationId xmlns:p14="http://schemas.microsoft.com/office/powerpoint/2010/main" val="29492797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ECCE8-EEBB-834F-B13A-1B82F6796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Results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992B9F-2702-404B-A9E7-DABB84E6ED0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noProof="0" dirty="0"/>
                  <a:t>Test 1: Includes pure power of two plus </a:t>
                </a:r>
                <a14:m>
                  <m:oMath xmlns:m="http://schemas.openxmlformats.org/officeDocument/2006/math">
                    <m:r>
                      <a:rPr lang="en-US" i="1" noProof="0" smtClean="0">
                        <a:latin typeface="Cambria Math" panose="02040503050406030204" pitchFamily="18" charset="0"/>
                      </a:rPr>
                      <m:t>3∗</m:t>
                    </m:r>
                    <m:sSup>
                      <m:sSupPr>
                        <m:ctrlPr>
                          <a:rPr lang="en-US" i="1" noProof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noProof="0" dirty="0"/>
                  <a:t> (anchor is VTM-7.0 with unchanged ALF)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AI: 	+0.02% (Y) -0.04% (U) -0.03% (V). 	YUV (8/1/1)=  +0.01%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RA: 	+0.02% (Y) -0.11% (U) -0.04% (V). 	YUV (8/1/1) = +0.01%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LD:     0.00% (Y) -0.29% (U) -0.39% (V). 	YUV (8/1/1) =  -0.07%</a:t>
                </a:r>
              </a:p>
              <a:p>
                <a:r>
                  <a:rPr lang="en-US" noProof="0" dirty="0"/>
                  <a:t>Test 2: Includes pure power of two plus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3∗</m:t>
                    </m:r>
                    <m:sSup>
                      <m:sSupPr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noProof="0" dirty="0"/>
                  <a:t> and </a:t>
                </a:r>
                <a14:m>
                  <m:oMath xmlns:m="http://schemas.openxmlformats.org/officeDocument/2006/math"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sSup>
                      <m:sSupPr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b="0" i="0" noProof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endParaRPr lang="en-US" noProof="0" dirty="0"/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AI: 	   0.00% (Y) -0.05% (U) -0.05% (V). 	YUV (8/1/1)=  -0.01%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RA: 	   0.00% (Y) -0.12% (U) -0.06% (V). 	YUV (8/1/1) = -0.01%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LD: </a:t>
                </a:r>
                <a:r>
                  <a:rPr lang="en-US" sz="1200" noProof="0" dirty="0"/>
                  <a:t> </a:t>
                </a:r>
                <a:r>
                  <a:rPr lang="en-US" noProof="0" dirty="0"/>
                  <a:t>  -0.04% (Y) -0.21% (U) -0.28% (V). 	YUV (8/1/1) = -0.08%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992B9F-2702-404B-A9E7-DABB84E6ED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678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BADADA-92A8-CD4D-AAF3-9DA42F848A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77696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392E5-3F0C-1549-AE32-DED34CEEE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Why do we get zero BDR penalty?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6ADD1-36EC-FE4E-9690-FD618FE490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797675" cy="4392612"/>
          </a:xfrm>
        </p:spPr>
        <p:txBody>
          <a:bodyPr/>
          <a:lstStyle/>
          <a:p>
            <a:r>
              <a:rPr lang="en-US" noProof="0" dirty="0"/>
              <a:t>Coefficients are very close to zero anyway.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068D32-7FE5-5844-A097-3D16E74483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33</a:t>
            </a:fld>
            <a:endParaRPr lang="sv-SE"/>
          </a:p>
        </p:txBody>
      </p:sp>
      <p:pic>
        <p:nvPicPr>
          <p:cNvPr id="6" name="Picture 5" descr="A picture containing sitting, light, white, ready&#10;&#10;Description automatically generated">
            <a:extLst>
              <a:ext uri="{FF2B5EF4-FFF2-40B4-BE49-F238E27FC236}">
                <a16:creationId xmlns:a16="http://schemas.microsoft.com/office/drawing/2014/main" id="{65925ADD-1D4D-094A-8024-9EBE7E404E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2211072"/>
            <a:ext cx="3879850" cy="311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481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392E5-3F0C-1549-AE32-DED34CEEE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Why do we get zero BDR penalty?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6ADD1-36EC-FE4E-9690-FD618FE490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797675" cy="4392612"/>
          </a:xfrm>
        </p:spPr>
        <p:txBody>
          <a:bodyPr/>
          <a:lstStyle/>
          <a:p>
            <a:r>
              <a:rPr lang="en-US" noProof="0" dirty="0"/>
              <a:t>Coefficients are very close to zero anyway.</a:t>
            </a:r>
          </a:p>
          <a:p>
            <a:r>
              <a:rPr lang="en-US" noProof="0" dirty="0"/>
              <a:t>Over 60% of coefficients are in [-6, 6] where test 2 has the same quantization step as the anchor.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068D32-7FE5-5844-A097-3D16E74483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34</a:t>
            </a:fld>
            <a:endParaRPr lang="sv-SE"/>
          </a:p>
        </p:txBody>
      </p:sp>
      <p:pic>
        <p:nvPicPr>
          <p:cNvPr id="6" name="Picture 5" descr="A picture containing sitting, light, white, ready&#10;&#10;Description automatically generated">
            <a:extLst>
              <a:ext uri="{FF2B5EF4-FFF2-40B4-BE49-F238E27FC236}">
                <a16:creationId xmlns:a16="http://schemas.microsoft.com/office/drawing/2014/main" id="{65925ADD-1D4D-094A-8024-9EBE7E404E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2211072"/>
            <a:ext cx="3879850" cy="31102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81874104-30F8-A24A-AF23-49F3BC9E8C57}"/>
              </a:ext>
            </a:extLst>
          </p:cNvPr>
          <p:cNvSpPr/>
          <p:nvPr/>
        </p:nvSpPr>
        <p:spPr bwMode="auto">
          <a:xfrm>
            <a:off x="9807575" y="2574925"/>
            <a:ext cx="136525" cy="2514601"/>
          </a:xfrm>
          <a:prstGeom prst="rect">
            <a:avLst/>
          </a:prstGeom>
          <a:solidFill>
            <a:schemeClr val="accent1">
              <a:alpha val="19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43312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392E5-3F0C-1549-AE32-DED34CEEE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Why do we get zero BDR penalty?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6ADD1-36EC-FE4E-9690-FD618FE490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797675" cy="4392612"/>
          </a:xfrm>
        </p:spPr>
        <p:txBody>
          <a:bodyPr/>
          <a:lstStyle/>
          <a:p>
            <a:r>
              <a:rPr lang="en-US" noProof="0" dirty="0"/>
              <a:t>Coefficients are very close to zero anyway.</a:t>
            </a:r>
          </a:p>
          <a:p>
            <a:r>
              <a:rPr lang="en-US" noProof="0" dirty="0"/>
              <a:t>Over 60% of coefficients are in [-6, 6] where test 2 has the same quantization step as the anchor. </a:t>
            </a:r>
          </a:p>
          <a:p>
            <a:r>
              <a:rPr lang="en-US" noProof="0" dirty="0"/>
              <a:t>Over 80% of the coefficients are in [-13, 13] where test 2 has a quantization step at most 2x that of the anchor.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068D32-7FE5-5844-A097-3D16E74483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35</a:t>
            </a:fld>
            <a:endParaRPr lang="sv-SE"/>
          </a:p>
        </p:txBody>
      </p:sp>
      <p:pic>
        <p:nvPicPr>
          <p:cNvPr id="6" name="Picture 5" descr="A picture containing sitting, light, white, ready&#10;&#10;Description automatically generated">
            <a:extLst>
              <a:ext uri="{FF2B5EF4-FFF2-40B4-BE49-F238E27FC236}">
                <a16:creationId xmlns:a16="http://schemas.microsoft.com/office/drawing/2014/main" id="{65925ADD-1D4D-094A-8024-9EBE7E404E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2211072"/>
            <a:ext cx="3879850" cy="31102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81874104-30F8-A24A-AF23-49F3BC9E8C57}"/>
              </a:ext>
            </a:extLst>
          </p:cNvPr>
          <p:cNvSpPr/>
          <p:nvPr/>
        </p:nvSpPr>
        <p:spPr bwMode="auto">
          <a:xfrm>
            <a:off x="9725026" y="2565401"/>
            <a:ext cx="298450" cy="2524126"/>
          </a:xfrm>
          <a:prstGeom prst="rect">
            <a:avLst/>
          </a:prstGeom>
          <a:solidFill>
            <a:schemeClr val="accent1">
              <a:alpha val="19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92356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392E5-3F0C-1549-AE32-DED34CEEE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Why do we get zero BDR penalty?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6ADD1-36EC-FE4E-9690-FD618FE490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797675" cy="4392612"/>
          </a:xfrm>
        </p:spPr>
        <p:txBody>
          <a:bodyPr/>
          <a:lstStyle/>
          <a:p>
            <a:r>
              <a:rPr lang="en-US" noProof="0" dirty="0"/>
              <a:t>Coefficients are very close to zero anyway.</a:t>
            </a:r>
          </a:p>
          <a:p>
            <a:r>
              <a:rPr lang="en-US" noProof="0" dirty="0"/>
              <a:t>Over 60% of coefficients are in [-6, 6] where test 2 has the same quantization step as the anchor. </a:t>
            </a:r>
          </a:p>
          <a:p>
            <a:r>
              <a:rPr lang="en-US" noProof="0" dirty="0"/>
              <a:t>Over 80% of the coefficients are in [-13, 13] where test 2 has a quantization step just 2x that of the anchor.</a:t>
            </a:r>
          </a:p>
          <a:p>
            <a:endParaRPr lang="en-US" noProof="0" dirty="0"/>
          </a:p>
          <a:p>
            <a:r>
              <a:rPr lang="en-US" noProof="0" dirty="0"/>
              <a:t>Merging two filters is also a form of quantization – one could argue that merging is a much harsher form of quantization.</a:t>
            </a:r>
          </a:p>
          <a:p>
            <a:r>
              <a:rPr lang="en-US" noProof="0" dirty="0"/>
              <a:t>Since the coefficients are now cheaper, less merging is necessary: 10% and 17% more filter sets are being signaled (test2).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068D32-7FE5-5844-A097-3D16E74483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36</a:t>
            </a:fld>
            <a:endParaRPr lang="sv-SE"/>
          </a:p>
        </p:txBody>
      </p:sp>
      <p:pic>
        <p:nvPicPr>
          <p:cNvPr id="6" name="Picture 5" descr="A picture containing sitting, light, white, ready&#10;&#10;Description automatically generated">
            <a:extLst>
              <a:ext uri="{FF2B5EF4-FFF2-40B4-BE49-F238E27FC236}">
                <a16:creationId xmlns:a16="http://schemas.microsoft.com/office/drawing/2014/main" id="{65925ADD-1D4D-094A-8024-9EBE7E404E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2211072"/>
            <a:ext cx="3879850" cy="31102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81874104-30F8-A24A-AF23-49F3BC9E8C57}"/>
              </a:ext>
            </a:extLst>
          </p:cNvPr>
          <p:cNvSpPr/>
          <p:nvPr/>
        </p:nvSpPr>
        <p:spPr bwMode="auto">
          <a:xfrm>
            <a:off x="9725026" y="2565401"/>
            <a:ext cx="298450" cy="2524126"/>
          </a:xfrm>
          <a:prstGeom prst="rect">
            <a:avLst/>
          </a:prstGeom>
          <a:solidFill>
            <a:schemeClr val="accent1">
              <a:alpha val="19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27668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280BB-EBB7-3F4A-A889-5329CEDC7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Combinations with CC-ALF (JVET-Q0165 which is a DC neutral version of CE5-2.1)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80106EB-C474-B54A-80CC-ACB15FB521D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noProof="0" dirty="0"/>
                  <a:t>Test 3: Includes pure power of two plus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3∗</m:t>
                    </m:r>
                    <m:sSup>
                      <m:sSupPr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noProof="0" dirty="0"/>
                  <a:t>  in both ALF and CC-ALF. Anchor is CC-ALF anchor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AI: 	  0.00% (Y) -0.13% (U) -0.29% (V). 	YUV (8/1/1)=   -0.04%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RA: 	  0.02% (Y) -0.34% (U) -0.41% (V). 	YUV (8/1/1) =  -0.06%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LD:    0.01% (Y) -0.76% (U) -0.87% (V). 	YUV (8/1/1) =  -0.16%</a:t>
                </a:r>
              </a:p>
              <a:p>
                <a:pPr>
                  <a:tabLst>
                    <a:tab pos="1198563" algn="l"/>
                  </a:tabLst>
                </a:pPr>
                <a:r>
                  <a:rPr lang="en-US" noProof="0" dirty="0"/>
                  <a:t>Test 4: Includes pure power of two plus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3∗</m:t>
                    </m:r>
                    <m:sSup>
                      <m:sSupPr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noProof="0" dirty="0"/>
                  <a:t>  in ALF, only pure power of two in CC-ALF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AI: 	 -0.01% (Y) -0.04% (U) -0.22% (V). 	YUV (8/1/1)=   -0.03%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RA: 	   0.03% (Y) -0.33% (U) -0.35% (V). 	YUV (8/1/1) =  -0.05%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LD:     0.01% (Y) -0.83% (U) -0.72% (V). 	YUV (8/1/1) =  -0.15%</a:t>
                </a:r>
              </a:p>
              <a:p>
                <a:pPr>
                  <a:tabLst>
                    <a:tab pos="1198563" algn="l"/>
                  </a:tabLst>
                </a:pPr>
                <a:r>
                  <a:rPr lang="en-US" noProof="0" dirty="0"/>
                  <a:t>Test 5: Includes pure power of two plus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3∗</m:t>
                    </m:r>
                    <m:sSup>
                      <m:sSupPr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noProof="0" dirty="0"/>
                  <a:t> and </a:t>
                </a:r>
                <a14:m>
                  <m:oMath xmlns:m="http://schemas.openxmlformats.org/officeDocument/2006/math"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sSup>
                      <m:sSupPr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noProof="0" dirty="0"/>
                  <a:t>  in ALF, only pure power of two in CC-ALF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AI: 	 -0.03% (Y) -0.06% (U) -0.24% (V). 	YUV (8/1/1)=   -0.05%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RA: 	 -0.01% (Y) -0.34% (U) -0.39% (V). 	YUV (8/1/1) =  -0.08%</a:t>
                </a:r>
              </a:p>
              <a:p>
                <a:pPr lvl="1">
                  <a:tabLst>
                    <a:tab pos="1198563" algn="l"/>
                  </a:tabLst>
                </a:pPr>
                <a:r>
                  <a:rPr lang="en-US" noProof="0" dirty="0"/>
                  <a:t>LD:    -0.01% (Y) -0.93% (U) -0.92% (V). 	YUV (8/1/1) =  -0.19%</a:t>
                </a:r>
              </a:p>
              <a:p>
                <a:pPr marL="0" indent="0">
                  <a:buNone/>
                  <a:tabLst>
                    <a:tab pos="1198563" algn="l"/>
                  </a:tabLst>
                </a:pPr>
                <a:endParaRPr lang="en-US" noProof="0" dirty="0"/>
              </a:p>
              <a:p>
                <a:pPr lvl="1"/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80106EB-C474-B54A-80CC-ACB15FB521D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678" t="-288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870DA-6281-B54D-B170-C232309CA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37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774879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AD16A-F884-5E4B-A035-C5C6E6C31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Proposal: Adopt test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6CD33-5D16-F142-947B-C965F2E4B1E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noProof="0" dirty="0"/>
              <a:t>We propose restricting the ALF coefficients (</a:t>
            </a:r>
            <a:r>
              <a:rPr lang="en-US" noProof="0" dirty="0" err="1"/>
              <a:t>luma</a:t>
            </a:r>
            <a:r>
              <a:rPr lang="en-US" noProof="0" dirty="0"/>
              <a:t> and chroma) to {0,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1,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2,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3,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4,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5,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6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8,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10,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12,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16,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20,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24,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32,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40,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48, </a:t>
            </a:r>
            <a:r>
              <a:rPr lang="en-US" noProof="0" dirty="0">
                <a:sym typeface="Symbol" pitchFamily="2" charset="2"/>
              </a:rPr>
              <a:t></a:t>
            </a:r>
            <a:r>
              <a:rPr lang="en-US" noProof="0" dirty="0"/>
              <a:t>64} (test2).</a:t>
            </a:r>
          </a:p>
          <a:p>
            <a:r>
              <a:rPr lang="en-US" noProof="0" dirty="0"/>
              <a:t>Features:</a:t>
            </a:r>
          </a:p>
          <a:p>
            <a:pPr lvl="1"/>
            <a:r>
              <a:rPr lang="en-US" noProof="0" dirty="0"/>
              <a:t>Simplified multiplications, allowing for significant surface area savings in hardware implementations. Also reduces power consumption.</a:t>
            </a:r>
          </a:p>
          <a:p>
            <a:pPr lvl="1"/>
            <a:r>
              <a:rPr lang="en-US" noProof="0" dirty="0"/>
              <a:t>No average loss in </a:t>
            </a:r>
            <a:r>
              <a:rPr lang="en-US" noProof="0" dirty="0" err="1"/>
              <a:t>luma</a:t>
            </a:r>
            <a:r>
              <a:rPr lang="en-US" noProof="0" dirty="0"/>
              <a:t>-BDR or chroma-BDR</a:t>
            </a:r>
          </a:p>
          <a:p>
            <a:pPr lvl="1"/>
            <a:r>
              <a:rPr lang="en-US" noProof="0" dirty="0"/>
              <a:t>Exponential-Golomb-3 coding in HLS replaced by simpler truncated binary coding</a:t>
            </a:r>
          </a:p>
          <a:p>
            <a:r>
              <a:rPr lang="en-US" noProof="0" dirty="0"/>
              <a:t>Straightforward implementation – compatible with existing low-level processing implementations (new coefficients are a subset of previous coefficients).</a:t>
            </a:r>
          </a:p>
          <a:p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A9428D-554F-8F43-A488-DA69F14A9B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0248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121D8-11A2-6648-BA8F-43E049F07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Filter formula in ALF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42E95E4-3C71-6F4C-BDE5-7D4F41C59BE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5"/>
                <a:ext cx="6645770" cy="4392612"/>
              </a:xfrm>
            </p:spPr>
            <p:txBody>
              <a:bodyPr/>
              <a:lstStyle/>
              <a:p>
                <a:r>
                  <a:rPr lang="en-US" noProof="0" dirty="0"/>
                  <a:t>The filter is formulated as the weighted differences to the center sample</a:t>
                </a:r>
              </a:p>
              <a:p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0∗</m:t>
                    </m:r>
                    <m:d>
                      <m:dPr>
                        <m:begChr m:val="["/>
                        <m:endChr m:val="]"/>
                        <m:ctrlPr>
                          <a:rPr lang="en-US" b="0" i="1" noProof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noProof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b="0" i="1" noProof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b="0" i="1" noProof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noProof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noProof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b="0" i="1" noProof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</m:d>
                        <m:r>
                          <a:rPr lang="en-US" b="0" i="1" noProof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b="0" i="1" noProof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d>
                      </m:e>
                    </m:d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+ …</m:t>
                    </m:r>
                  </m:oMath>
                </a14:m>
                <a:endParaRPr lang="en-US" b="0" noProof="0" dirty="0"/>
              </a:p>
              <a:p>
                <a:endParaRPr lang="en-US" noProof="0" dirty="0"/>
              </a:p>
              <a:p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42E95E4-3C71-6F4C-BDE5-7D4F41C59BE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5"/>
                <a:ext cx="6645770" cy="4392612"/>
              </a:xfrm>
              <a:blipFill>
                <a:blip r:embed="rId2"/>
                <a:stretch>
                  <a:fillRect l="-1145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AA594C-C093-4C48-9994-4DBACADA86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</a:t>
            </a:fld>
            <a:endParaRPr lang="sv-SE"/>
          </a:p>
        </p:txBody>
      </p:sp>
      <p:pic>
        <p:nvPicPr>
          <p:cNvPr id="14" name="Picture 13" descr="A screen shot of a smart phone&#10;&#10;Description automatically generated">
            <a:extLst>
              <a:ext uri="{FF2B5EF4-FFF2-40B4-BE49-F238E27FC236}">
                <a16:creationId xmlns:a16="http://schemas.microsoft.com/office/drawing/2014/main" id="{02AA2226-9A80-754C-9631-14A0FEF03355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68"/>
          <a:stretch/>
        </p:blipFill>
        <p:spPr bwMode="auto">
          <a:xfrm>
            <a:off x="8579639" y="2630218"/>
            <a:ext cx="2835601" cy="28083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462E6E2-236E-5246-A64B-9B90BAE48D33}"/>
                  </a:ext>
                </a:extLst>
              </p:cNvPr>
              <p:cNvSpPr txBox="1"/>
              <p:nvPr/>
            </p:nvSpPr>
            <p:spPr bwMode="auto">
              <a:xfrm>
                <a:off x="7464754" y="5771841"/>
                <a:ext cx="4247821" cy="60990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US" sz="2000" b="0" dirty="0"/>
              </a:p>
              <a:p>
                <a:pPr algn="l">
                  <a:buClr>
                    <a:schemeClr val="tx1"/>
                  </a:buClr>
                </a:pPr>
                <a:endParaRPr lang="sv-SE" sz="2000" dirty="0" err="1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462E6E2-236E-5246-A64B-9B90BAE48D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64754" y="5771841"/>
                <a:ext cx="4247821" cy="609909"/>
              </a:xfrm>
              <a:prstGeom prst="rect">
                <a:avLst/>
              </a:prstGeom>
              <a:blipFill>
                <a:blip r:embed="rId4"/>
                <a:stretch>
                  <a:fillRect b="-160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6">
            <a:extLst>
              <a:ext uri="{FF2B5EF4-FFF2-40B4-BE49-F238E27FC236}">
                <a16:creationId xmlns:a16="http://schemas.microsoft.com/office/drawing/2014/main" id="{13A76C28-D7CB-4E4E-ACC7-2835C619B37C}"/>
              </a:ext>
            </a:extLst>
          </p:cNvPr>
          <p:cNvSpPr/>
          <p:nvPr/>
        </p:nvSpPr>
        <p:spPr bwMode="auto">
          <a:xfrm>
            <a:off x="9755841" y="3871737"/>
            <a:ext cx="350475" cy="37968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8974DB-C522-184F-AB4D-7EBE9FF46C56}"/>
              </a:ext>
            </a:extLst>
          </p:cNvPr>
          <p:cNvSpPr/>
          <p:nvPr/>
        </p:nvSpPr>
        <p:spPr bwMode="auto">
          <a:xfrm>
            <a:off x="9741960" y="4995863"/>
            <a:ext cx="350475" cy="379682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4090981-E641-B240-9FF4-5138E36206E3}"/>
              </a:ext>
            </a:extLst>
          </p:cNvPr>
          <p:cNvCxnSpPr>
            <a:cxnSpLocks/>
          </p:cNvCxnSpPr>
          <p:nvPr/>
        </p:nvCxnSpPr>
        <p:spPr bwMode="auto">
          <a:xfrm flipV="1">
            <a:off x="1801094" y="3185836"/>
            <a:ext cx="0" cy="48561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D99BB5-1F8C-BE4D-8D70-59B017D4ED7B}"/>
              </a:ext>
            </a:extLst>
          </p:cNvPr>
          <p:cNvSpPr txBox="1"/>
          <p:nvPr/>
        </p:nvSpPr>
        <p:spPr bwMode="auto">
          <a:xfrm>
            <a:off x="1253846" y="3697238"/>
            <a:ext cx="1233045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/>
              <a:t>signaled</a:t>
            </a:r>
            <a:br>
              <a:rPr lang="sv-SE" sz="2000" dirty="0"/>
            </a:br>
            <a:r>
              <a:rPr lang="sv-SE" sz="2000" dirty="0" err="1"/>
              <a:t>coefficient</a:t>
            </a:r>
            <a:endParaRPr lang="sv-SE" sz="2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7E2619-2B13-8347-A528-7EC8A238F22F}"/>
              </a:ext>
            </a:extLst>
          </p:cNvPr>
          <p:cNvSpPr txBox="1"/>
          <p:nvPr/>
        </p:nvSpPr>
        <p:spPr bwMode="auto">
          <a:xfrm>
            <a:off x="3394364" y="36972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second </a:t>
            </a:r>
            <a:br>
              <a:rPr lang="sv-SE" sz="2000" dirty="0"/>
            </a:br>
            <a:r>
              <a:rPr lang="sv-SE" sz="2000" dirty="0" err="1"/>
              <a:t>difference</a:t>
            </a:r>
            <a:r>
              <a:rPr lang="sv-SE" sz="2000" dirty="0"/>
              <a:t> </a:t>
            </a:r>
            <a:r>
              <a:rPr lang="sv-SE" sz="2000" dirty="0" err="1"/>
              <a:t>value</a:t>
            </a:r>
            <a:endParaRPr lang="sv-SE" sz="2000" dirty="0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4AC813D-53AD-3C46-AD92-2F2150437679}"/>
              </a:ext>
            </a:extLst>
          </p:cNvPr>
          <p:cNvCxnSpPr>
            <a:cxnSpLocks/>
          </p:cNvCxnSpPr>
          <p:nvPr/>
        </p:nvCxnSpPr>
        <p:spPr bwMode="auto">
          <a:xfrm flipV="1">
            <a:off x="4308764" y="3185836"/>
            <a:ext cx="0" cy="51140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2578146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1, All Intra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25682-CB36-5D48-9751-91DC6AA982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YUV BDR = 0.01%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39</a:t>
            </a:fld>
            <a:endParaRPr lang="sv-SE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FDFC38D-B185-5144-82BC-E8D7D456A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595756"/>
              </p:ext>
            </p:extLst>
          </p:nvPr>
        </p:nvGraphicFramePr>
        <p:xfrm>
          <a:off x="479424" y="2395458"/>
          <a:ext cx="10040789" cy="3841832"/>
        </p:xfrm>
        <a:graphic>
          <a:graphicData uri="http://schemas.openxmlformats.org/drawingml/2006/table">
            <a:tbl>
              <a:tblPr/>
              <a:tblGrid>
                <a:gridCol w="2364234">
                  <a:extLst>
                    <a:ext uri="{9D8B030D-6E8A-4147-A177-3AD203B41FA5}">
                      <a16:colId xmlns:a16="http://schemas.microsoft.com/office/drawing/2014/main" val="3672279286"/>
                    </a:ext>
                  </a:extLst>
                </a:gridCol>
                <a:gridCol w="1535311">
                  <a:extLst>
                    <a:ext uri="{9D8B030D-6E8A-4147-A177-3AD203B41FA5}">
                      <a16:colId xmlns:a16="http://schemas.microsoft.com/office/drawing/2014/main" val="1505437299"/>
                    </a:ext>
                  </a:extLst>
                </a:gridCol>
                <a:gridCol w="1535311">
                  <a:extLst>
                    <a:ext uri="{9D8B030D-6E8A-4147-A177-3AD203B41FA5}">
                      <a16:colId xmlns:a16="http://schemas.microsoft.com/office/drawing/2014/main" val="227953682"/>
                    </a:ext>
                  </a:extLst>
                </a:gridCol>
                <a:gridCol w="1535311">
                  <a:extLst>
                    <a:ext uri="{9D8B030D-6E8A-4147-A177-3AD203B41FA5}">
                      <a16:colId xmlns:a16="http://schemas.microsoft.com/office/drawing/2014/main" val="3760200188"/>
                    </a:ext>
                  </a:extLst>
                </a:gridCol>
                <a:gridCol w="1535311">
                  <a:extLst>
                    <a:ext uri="{9D8B030D-6E8A-4147-A177-3AD203B41FA5}">
                      <a16:colId xmlns:a16="http://schemas.microsoft.com/office/drawing/2014/main" val="1889053398"/>
                    </a:ext>
                  </a:extLst>
                </a:gridCol>
                <a:gridCol w="1535311">
                  <a:extLst>
                    <a:ext uri="{9D8B030D-6E8A-4147-A177-3AD203B41FA5}">
                      <a16:colId xmlns:a16="http://schemas.microsoft.com/office/drawing/2014/main" val="2653721171"/>
                    </a:ext>
                  </a:extLst>
                </a:gridCol>
              </a:tblGrid>
              <a:tr h="521426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117408" marR="117408" marT="58704" marB="5870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198404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1144778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44151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716371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733216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2648290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959544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1803157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88271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458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93035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02896EA-AFDF-5441-A033-67A2E9B0DC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363991"/>
              </p:ext>
            </p:extLst>
          </p:nvPr>
        </p:nvGraphicFramePr>
        <p:xfrm>
          <a:off x="472678" y="2383654"/>
          <a:ext cx="10070977" cy="3859392"/>
        </p:xfrm>
        <a:graphic>
          <a:graphicData uri="http://schemas.openxmlformats.org/drawingml/2006/table">
            <a:tbl>
              <a:tblPr/>
              <a:tblGrid>
                <a:gridCol w="2371342">
                  <a:extLst>
                    <a:ext uri="{9D8B030D-6E8A-4147-A177-3AD203B41FA5}">
                      <a16:colId xmlns:a16="http://schemas.microsoft.com/office/drawing/2014/main" val="4211729339"/>
                    </a:ext>
                  </a:extLst>
                </a:gridCol>
                <a:gridCol w="1539927">
                  <a:extLst>
                    <a:ext uri="{9D8B030D-6E8A-4147-A177-3AD203B41FA5}">
                      <a16:colId xmlns:a16="http://schemas.microsoft.com/office/drawing/2014/main" val="688590800"/>
                    </a:ext>
                  </a:extLst>
                </a:gridCol>
                <a:gridCol w="1539927">
                  <a:extLst>
                    <a:ext uri="{9D8B030D-6E8A-4147-A177-3AD203B41FA5}">
                      <a16:colId xmlns:a16="http://schemas.microsoft.com/office/drawing/2014/main" val="3969481839"/>
                    </a:ext>
                  </a:extLst>
                </a:gridCol>
                <a:gridCol w="1539927">
                  <a:extLst>
                    <a:ext uri="{9D8B030D-6E8A-4147-A177-3AD203B41FA5}">
                      <a16:colId xmlns:a16="http://schemas.microsoft.com/office/drawing/2014/main" val="3656578781"/>
                    </a:ext>
                  </a:extLst>
                </a:gridCol>
                <a:gridCol w="1539927">
                  <a:extLst>
                    <a:ext uri="{9D8B030D-6E8A-4147-A177-3AD203B41FA5}">
                      <a16:colId xmlns:a16="http://schemas.microsoft.com/office/drawing/2014/main" val="2201846318"/>
                    </a:ext>
                  </a:extLst>
                </a:gridCol>
                <a:gridCol w="1539927">
                  <a:extLst>
                    <a:ext uri="{9D8B030D-6E8A-4147-A177-3AD203B41FA5}">
                      <a16:colId xmlns:a16="http://schemas.microsoft.com/office/drawing/2014/main" val="1448026106"/>
                    </a:ext>
                  </a:extLst>
                </a:gridCol>
              </a:tblGrid>
              <a:tr h="529005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102799" marR="102799" marT="51399" marB="513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146654"/>
                  </a:ext>
                </a:extLst>
              </a:tr>
              <a:tr h="370043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001059"/>
                  </a:ext>
                </a:extLst>
              </a:tr>
              <a:tr h="37004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545023"/>
                  </a:ext>
                </a:extLst>
              </a:tr>
              <a:tr h="37004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6357429"/>
                  </a:ext>
                </a:extLst>
              </a:tr>
              <a:tr h="37004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554607"/>
                  </a:ext>
                </a:extLst>
              </a:tr>
              <a:tr h="37004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211385"/>
                  </a:ext>
                </a:extLst>
              </a:tr>
              <a:tr h="37004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352171"/>
                  </a:ext>
                </a:extLst>
              </a:tr>
              <a:tr h="37004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605996"/>
                  </a:ext>
                </a:extLst>
              </a:tr>
              <a:tr h="37004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65972"/>
                  </a:ext>
                </a:extLst>
              </a:tr>
              <a:tr h="37004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81057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1, Random Access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40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C4403B1-6AF8-764D-B507-04D14F15E1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0.01%</a:t>
            </a:r>
          </a:p>
        </p:txBody>
      </p:sp>
    </p:spTree>
    <p:extLst>
      <p:ext uri="{BB962C8B-B14F-4D97-AF65-F5344CB8AC3E}">
        <p14:creationId xmlns:p14="http://schemas.microsoft.com/office/powerpoint/2010/main" val="34875616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9B9F793-D1FB-E645-812D-5324912BFBBA}"/>
              </a:ext>
            </a:extLst>
          </p:cNvPr>
          <p:cNvGraphicFramePr>
            <a:graphicFrameLocks noGrp="1"/>
          </p:cNvGraphicFramePr>
          <p:nvPr/>
        </p:nvGraphicFramePr>
        <p:xfrm>
          <a:off x="480085" y="2383654"/>
          <a:ext cx="10070976" cy="3859383"/>
        </p:xfrm>
        <a:graphic>
          <a:graphicData uri="http://schemas.openxmlformats.org/drawingml/2006/table">
            <a:tbl>
              <a:tblPr/>
              <a:tblGrid>
                <a:gridCol w="2371341">
                  <a:extLst>
                    <a:ext uri="{9D8B030D-6E8A-4147-A177-3AD203B41FA5}">
                      <a16:colId xmlns:a16="http://schemas.microsoft.com/office/drawing/2014/main" val="3445812594"/>
                    </a:ext>
                  </a:extLst>
                </a:gridCol>
                <a:gridCol w="1539927">
                  <a:extLst>
                    <a:ext uri="{9D8B030D-6E8A-4147-A177-3AD203B41FA5}">
                      <a16:colId xmlns:a16="http://schemas.microsoft.com/office/drawing/2014/main" val="3098441096"/>
                    </a:ext>
                  </a:extLst>
                </a:gridCol>
                <a:gridCol w="1539927">
                  <a:extLst>
                    <a:ext uri="{9D8B030D-6E8A-4147-A177-3AD203B41FA5}">
                      <a16:colId xmlns:a16="http://schemas.microsoft.com/office/drawing/2014/main" val="1463515771"/>
                    </a:ext>
                  </a:extLst>
                </a:gridCol>
                <a:gridCol w="1539927">
                  <a:extLst>
                    <a:ext uri="{9D8B030D-6E8A-4147-A177-3AD203B41FA5}">
                      <a16:colId xmlns:a16="http://schemas.microsoft.com/office/drawing/2014/main" val="2822359127"/>
                    </a:ext>
                  </a:extLst>
                </a:gridCol>
                <a:gridCol w="1539927">
                  <a:extLst>
                    <a:ext uri="{9D8B030D-6E8A-4147-A177-3AD203B41FA5}">
                      <a16:colId xmlns:a16="http://schemas.microsoft.com/office/drawing/2014/main" val="2600382498"/>
                    </a:ext>
                  </a:extLst>
                </a:gridCol>
                <a:gridCol w="1539927">
                  <a:extLst>
                    <a:ext uri="{9D8B030D-6E8A-4147-A177-3AD203B41FA5}">
                      <a16:colId xmlns:a16="http://schemas.microsoft.com/office/drawing/2014/main" val="3241438622"/>
                    </a:ext>
                  </a:extLst>
                </a:gridCol>
              </a:tblGrid>
              <a:tr h="529005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527812"/>
                  </a:ext>
                </a:extLst>
              </a:tr>
              <a:tr h="370042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sv-SE" sz="2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240569"/>
                  </a:ext>
                </a:extLst>
              </a:tr>
              <a:tr h="37004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550069"/>
                  </a:ext>
                </a:extLst>
              </a:tr>
              <a:tr h="37004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920321"/>
                  </a:ext>
                </a:extLst>
              </a:tr>
              <a:tr h="37004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026526"/>
                  </a:ext>
                </a:extLst>
              </a:tr>
              <a:tr h="37004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721623"/>
                  </a:ext>
                </a:extLst>
              </a:tr>
              <a:tr h="37004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959851"/>
                  </a:ext>
                </a:extLst>
              </a:tr>
              <a:tr h="37004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141043"/>
                  </a:ext>
                </a:extLst>
              </a:tr>
              <a:tr h="37004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037151"/>
                  </a:ext>
                </a:extLst>
              </a:tr>
              <a:tr h="37004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21766" marR="21766" marT="217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66" marR="21766" marT="217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66" marR="21766" marT="217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408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1, Low delay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41</a:t>
            </a:fld>
            <a:endParaRPr lang="sv-S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58F5DC4-45EB-D346-9297-7836CE85AC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-0.07%</a:t>
            </a:r>
          </a:p>
        </p:txBody>
      </p:sp>
    </p:spTree>
    <p:extLst>
      <p:ext uri="{BB962C8B-B14F-4D97-AF65-F5344CB8AC3E}">
        <p14:creationId xmlns:p14="http://schemas.microsoft.com/office/powerpoint/2010/main" val="14078667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718C0A-C500-694B-9C66-950A456E3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461487"/>
              </p:ext>
            </p:extLst>
          </p:nvPr>
        </p:nvGraphicFramePr>
        <p:xfrm>
          <a:off x="479424" y="2383654"/>
          <a:ext cx="10035531" cy="3839813"/>
        </p:xfrm>
        <a:graphic>
          <a:graphicData uri="http://schemas.openxmlformats.org/drawingml/2006/table">
            <a:tbl>
              <a:tblPr/>
              <a:tblGrid>
                <a:gridCol w="2362996">
                  <a:extLst>
                    <a:ext uri="{9D8B030D-6E8A-4147-A177-3AD203B41FA5}">
                      <a16:colId xmlns:a16="http://schemas.microsoft.com/office/drawing/2014/main" val="3492699252"/>
                    </a:ext>
                  </a:extLst>
                </a:gridCol>
                <a:gridCol w="1534507">
                  <a:extLst>
                    <a:ext uri="{9D8B030D-6E8A-4147-A177-3AD203B41FA5}">
                      <a16:colId xmlns:a16="http://schemas.microsoft.com/office/drawing/2014/main" val="920905628"/>
                    </a:ext>
                  </a:extLst>
                </a:gridCol>
                <a:gridCol w="1534507">
                  <a:extLst>
                    <a:ext uri="{9D8B030D-6E8A-4147-A177-3AD203B41FA5}">
                      <a16:colId xmlns:a16="http://schemas.microsoft.com/office/drawing/2014/main" val="471452264"/>
                    </a:ext>
                  </a:extLst>
                </a:gridCol>
                <a:gridCol w="1534507">
                  <a:extLst>
                    <a:ext uri="{9D8B030D-6E8A-4147-A177-3AD203B41FA5}">
                      <a16:colId xmlns:a16="http://schemas.microsoft.com/office/drawing/2014/main" val="1637697338"/>
                    </a:ext>
                  </a:extLst>
                </a:gridCol>
                <a:gridCol w="1534507">
                  <a:extLst>
                    <a:ext uri="{9D8B030D-6E8A-4147-A177-3AD203B41FA5}">
                      <a16:colId xmlns:a16="http://schemas.microsoft.com/office/drawing/2014/main" val="625418358"/>
                    </a:ext>
                  </a:extLst>
                </a:gridCol>
                <a:gridCol w="1534507">
                  <a:extLst>
                    <a:ext uri="{9D8B030D-6E8A-4147-A177-3AD203B41FA5}">
                      <a16:colId xmlns:a16="http://schemas.microsoft.com/office/drawing/2014/main" val="3579892976"/>
                    </a:ext>
                  </a:extLst>
                </a:gridCol>
              </a:tblGrid>
              <a:tr h="521153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117346" marR="117346" marT="58673" marB="5867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246655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049192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1051179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1778983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31621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773300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498571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464661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8965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26735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1, Low delay 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42</a:t>
            </a:fld>
            <a:endParaRPr lang="sv-S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58F5DC4-45EB-D346-9297-7836CE85AC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-0.04%</a:t>
            </a:r>
          </a:p>
        </p:txBody>
      </p:sp>
    </p:spTree>
    <p:extLst>
      <p:ext uri="{BB962C8B-B14F-4D97-AF65-F5344CB8AC3E}">
        <p14:creationId xmlns:p14="http://schemas.microsoft.com/office/powerpoint/2010/main" val="22937019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2E4124E-331A-C149-B6B1-0BFE16714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057946"/>
              </p:ext>
            </p:extLst>
          </p:nvPr>
        </p:nvGraphicFramePr>
        <p:xfrm>
          <a:off x="479423" y="2395458"/>
          <a:ext cx="10040792" cy="3848317"/>
        </p:xfrm>
        <a:graphic>
          <a:graphicData uri="http://schemas.openxmlformats.org/drawingml/2006/table">
            <a:tbl>
              <a:tblPr/>
              <a:tblGrid>
                <a:gridCol w="2364232">
                  <a:extLst>
                    <a:ext uri="{9D8B030D-6E8A-4147-A177-3AD203B41FA5}">
                      <a16:colId xmlns:a16="http://schemas.microsoft.com/office/drawing/2014/main" val="1627410375"/>
                    </a:ext>
                  </a:extLst>
                </a:gridCol>
                <a:gridCol w="1535312">
                  <a:extLst>
                    <a:ext uri="{9D8B030D-6E8A-4147-A177-3AD203B41FA5}">
                      <a16:colId xmlns:a16="http://schemas.microsoft.com/office/drawing/2014/main" val="3438546745"/>
                    </a:ext>
                  </a:extLst>
                </a:gridCol>
                <a:gridCol w="1535312">
                  <a:extLst>
                    <a:ext uri="{9D8B030D-6E8A-4147-A177-3AD203B41FA5}">
                      <a16:colId xmlns:a16="http://schemas.microsoft.com/office/drawing/2014/main" val="3655876942"/>
                    </a:ext>
                  </a:extLst>
                </a:gridCol>
                <a:gridCol w="1535312">
                  <a:extLst>
                    <a:ext uri="{9D8B030D-6E8A-4147-A177-3AD203B41FA5}">
                      <a16:colId xmlns:a16="http://schemas.microsoft.com/office/drawing/2014/main" val="3304066392"/>
                    </a:ext>
                  </a:extLst>
                </a:gridCol>
                <a:gridCol w="1535312">
                  <a:extLst>
                    <a:ext uri="{9D8B030D-6E8A-4147-A177-3AD203B41FA5}">
                      <a16:colId xmlns:a16="http://schemas.microsoft.com/office/drawing/2014/main" val="3268337833"/>
                    </a:ext>
                  </a:extLst>
                </a:gridCol>
                <a:gridCol w="1535312">
                  <a:extLst>
                    <a:ext uri="{9D8B030D-6E8A-4147-A177-3AD203B41FA5}">
                      <a16:colId xmlns:a16="http://schemas.microsoft.com/office/drawing/2014/main" val="924746139"/>
                    </a:ext>
                  </a:extLst>
                </a:gridCol>
              </a:tblGrid>
              <a:tr h="527920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102881" marR="102881" marT="51440" marB="5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611935"/>
                  </a:ext>
                </a:extLst>
              </a:tr>
              <a:tr h="368933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66402"/>
                  </a:ext>
                </a:extLst>
              </a:tr>
              <a:tr h="36893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4131796"/>
                  </a:ext>
                </a:extLst>
              </a:tr>
              <a:tr h="36893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427652"/>
                  </a:ext>
                </a:extLst>
              </a:tr>
              <a:tr h="36893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8687163"/>
                  </a:ext>
                </a:extLst>
              </a:tr>
              <a:tr h="36893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754499"/>
                  </a:ext>
                </a:extLst>
              </a:tr>
              <a:tr h="36893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952085"/>
                  </a:ext>
                </a:extLst>
              </a:tr>
              <a:tr h="36893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524785"/>
                  </a:ext>
                </a:extLst>
              </a:tr>
              <a:tr h="36893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0124266"/>
                  </a:ext>
                </a:extLst>
              </a:tr>
              <a:tr h="36893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79653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2, All Intra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25682-CB36-5D48-9751-91DC6AA982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YUV BDR = -0.01%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715286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6C83582-D653-6D43-B65A-40D99F5438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543996"/>
              </p:ext>
            </p:extLst>
          </p:nvPr>
        </p:nvGraphicFramePr>
        <p:xfrm>
          <a:off x="480853" y="2395458"/>
          <a:ext cx="10039361" cy="3829805"/>
        </p:xfrm>
        <a:graphic>
          <a:graphicData uri="http://schemas.openxmlformats.org/drawingml/2006/table">
            <a:tbl>
              <a:tblPr/>
              <a:tblGrid>
                <a:gridCol w="2363896">
                  <a:extLst>
                    <a:ext uri="{9D8B030D-6E8A-4147-A177-3AD203B41FA5}">
                      <a16:colId xmlns:a16="http://schemas.microsoft.com/office/drawing/2014/main" val="2341267426"/>
                    </a:ext>
                  </a:extLst>
                </a:gridCol>
                <a:gridCol w="1535093">
                  <a:extLst>
                    <a:ext uri="{9D8B030D-6E8A-4147-A177-3AD203B41FA5}">
                      <a16:colId xmlns:a16="http://schemas.microsoft.com/office/drawing/2014/main" val="982852456"/>
                    </a:ext>
                  </a:extLst>
                </a:gridCol>
                <a:gridCol w="1535093">
                  <a:extLst>
                    <a:ext uri="{9D8B030D-6E8A-4147-A177-3AD203B41FA5}">
                      <a16:colId xmlns:a16="http://schemas.microsoft.com/office/drawing/2014/main" val="3640031506"/>
                    </a:ext>
                  </a:extLst>
                </a:gridCol>
                <a:gridCol w="1535093">
                  <a:extLst>
                    <a:ext uri="{9D8B030D-6E8A-4147-A177-3AD203B41FA5}">
                      <a16:colId xmlns:a16="http://schemas.microsoft.com/office/drawing/2014/main" val="2557010011"/>
                    </a:ext>
                  </a:extLst>
                </a:gridCol>
                <a:gridCol w="1535093">
                  <a:extLst>
                    <a:ext uri="{9D8B030D-6E8A-4147-A177-3AD203B41FA5}">
                      <a16:colId xmlns:a16="http://schemas.microsoft.com/office/drawing/2014/main" val="3504357543"/>
                    </a:ext>
                  </a:extLst>
                </a:gridCol>
                <a:gridCol w="1535093">
                  <a:extLst>
                    <a:ext uri="{9D8B030D-6E8A-4147-A177-3AD203B41FA5}">
                      <a16:colId xmlns:a16="http://schemas.microsoft.com/office/drawing/2014/main" val="1794622858"/>
                    </a:ext>
                  </a:extLst>
                </a:gridCol>
              </a:tblGrid>
              <a:tr h="509867">
                <a:tc>
                  <a:txBody>
                    <a:bodyPr/>
                    <a:lstStyle/>
                    <a:p>
                      <a:pPr algn="ctr" fontAlgn="ctr"/>
                      <a:endParaRPr lang="sv-SE" sz="1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97997" marR="97997" marT="48999" marB="489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84317"/>
                  </a:ext>
                </a:extLst>
              </a:tr>
              <a:tr h="368882">
                <a:tc>
                  <a:txBody>
                    <a:bodyPr/>
                    <a:lstStyle/>
                    <a:p>
                      <a:pPr algn="ctr" fontAlgn="ctr"/>
                      <a:endParaRPr lang="sv-SE" sz="1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699" marR="21699" marT="21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946503"/>
                  </a:ext>
                </a:extLst>
              </a:tr>
              <a:tr h="36888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99" marR="21699" marT="21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713251"/>
                  </a:ext>
                </a:extLst>
              </a:tr>
              <a:tr h="36888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699" marR="21699" marT="21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929034"/>
                  </a:ext>
                </a:extLst>
              </a:tr>
              <a:tr h="36888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99" marR="21699" marT="21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353172"/>
                  </a:ext>
                </a:extLst>
              </a:tr>
              <a:tr h="36888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99" marR="21699" marT="21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046784"/>
                  </a:ext>
                </a:extLst>
              </a:tr>
              <a:tr h="36888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9" marR="21699" marT="216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99" marR="21699" marT="21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487912"/>
                  </a:ext>
                </a:extLst>
              </a:tr>
              <a:tr h="36888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99" marR="21699" marT="21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6017485"/>
                  </a:ext>
                </a:extLst>
              </a:tr>
              <a:tr h="36888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99" marR="21699" marT="21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760219"/>
                  </a:ext>
                </a:extLst>
              </a:tr>
              <a:tr h="36888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699" marR="21699" marT="216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1699" marR="21699" marT="21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99" marR="21699" marT="2169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64593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2, Random Access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44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C4403B1-6AF8-764D-B507-04D14F15E1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-0.01%</a:t>
            </a:r>
          </a:p>
        </p:txBody>
      </p:sp>
    </p:spTree>
    <p:extLst>
      <p:ext uri="{BB962C8B-B14F-4D97-AF65-F5344CB8AC3E}">
        <p14:creationId xmlns:p14="http://schemas.microsoft.com/office/powerpoint/2010/main" val="38802645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2B602A5-F614-EC4F-ACA3-B2D54A9B32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059395"/>
              </p:ext>
            </p:extLst>
          </p:nvPr>
        </p:nvGraphicFramePr>
        <p:xfrm>
          <a:off x="479425" y="2383653"/>
          <a:ext cx="10064228" cy="3856806"/>
        </p:xfrm>
        <a:graphic>
          <a:graphicData uri="http://schemas.openxmlformats.org/drawingml/2006/table">
            <a:tbl>
              <a:tblPr/>
              <a:tblGrid>
                <a:gridCol w="2369753">
                  <a:extLst>
                    <a:ext uri="{9D8B030D-6E8A-4147-A177-3AD203B41FA5}">
                      <a16:colId xmlns:a16="http://schemas.microsoft.com/office/drawing/2014/main" val="1644297960"/>
                    </a:ext>
                  </a:extLst>
                </a:gridCol>
                <a:gridCol w="1538895">
                  <a:extLst>
                    <a:ext uri="{9D8B030D-6E8A-4147-A177-3AD203B41FA5}">
                      <a16:colId xmlns:a16="http://schemas.microsoft.com/office/drawing/2014/main" val="2003169309"/>
                    </a:ext>
                  </a:extLst>
                </a:gridCol>
                <a:gridCol w="1538895">
                  <a:extLst>
                    <a:ext uri="{9D8B030D-6E8A-4147-A177-3AD203B41FA5}">
                      <a16:colId xmlns:a16="http://schemas.microsoft.com/office/drawing/2014/main" val="192449832"/>
                    </a:ext>
                  </a:extLst>
                </a:gridCol>
                <a:gridCol w="1538895">
                  <a:extLst>
                    <a:ext uri="{9D8B030D-6E8A-4147-A177-3AD203B41FA5}">
                      <a16:colId xmlns:a16="http://schemas.microsoft.com/office/drawing/2014/main" val="804146707"/>
                    </a:ext>
                  </a:extLst>
                </a:gridCol>
                <a:gridCol w="1538895">
                  <a:extLst>
                    <a:ext uri="{9D8B030D-6E8A-4147-A177-3AD203B41FA5}">
                      <a16:colId xmlns:a16="http://schemas.microsoft.com/office/drawing/2014/main" val="360680125"/>
                    </a:ext>
                  </a:extLst>
                </a:gridCol>
                <a:gridCol w="1538895">
                  <a:extLst>
                    <a:ext uri="{9D8B030D-6E8A-4147-A177-3AD203B41FA5}">
                      <a16:colId xmlns:a16="http://schemas.microsoft.com/office/drawing/2014/main" val="396597789"/>
                    </a:ext>
                  </a:extLst>
                </a:gridCol>
              </a:tblGrid>
              <a:tr h="528651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102730" marR="102730" marT="51365" marB="5136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7927689"/>
                  </a:ext>
                </a:extLst>
              </a:tr>
              <a:tr h="369795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751" marR="21751" marT="21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979853"/>
                  </a:ext>
                </a:extLst>
              </a:tr>
              <a:tr h="3697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1" marR="21751" marT="21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901048"/>
                  </a:ext>
                </a:extLst>
              </a:tr>
              <a:tr h="3697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1" marR="21751" marT="21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1" marR="21751" marT="21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461856"/>
                  </a:ext>
                </a:extLst>
              </a:tr>
              <a:tr h="3697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51" marR="21751" marT="21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7884254"/>
                  </a:ext>
                </a:extLst>
              </a:tr>
              <a:tr h="3697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1" marR="21751" marT="21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555983"/>
                  </a:ext>
                </a:extLst>
              </a:tr>
              <a:tr h="3697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1" marR="21751" marT="21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661980"/>
                  </a:ext>
                </a:extLst>
              </a:tr>
              <a:tr h="3697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1" marR="21751" marT="21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485709"/>
                  </a:ext>
                </a:extLst>
              </a:tr>
              <a:tr h="3697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1" marR="21751" marT="21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4002"/>
                  </a:ext>
                </a:extLst>
              </a:tr>
              <a:tr h="3697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21751" marR="21751" marT="217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51" marR="21751" marT="21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1" marR="21751" marT="2175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25190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2, Low delay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45</a:t>
            </a:fld>
            <a:endParaRPr lang="sv-S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58F5DC4-45EB-D346-9297-7836CE85AC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-0.08%</a:t>
            </a:r>
          </a:p>
        </p:txBody>
      </p:sp>
    </p:spTree>
    <p:extLst>
      <p:ext uri="{BB962C8B-B14F-4D97-AF65-F5344CB8AC3E}">
        <p14:creationId xmlns:p14="http://schemas.microsoft.com/office/powerpoint/2010/main" val="9526824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88D0E37-FE5B-AA4F-9721-D29CF34C4E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597826"/>
              </p:ext>
            </p:extLst>
          </p:nvPr>
        </p:nvGraphicFramePr>
        <p:xfrm>
          <a:off x="479424" y="2383653"/>
          <a:ext cx="10035531" cy="3839813"/>
        </p:xfrm>
        <a:graphic>
          <a:graphicData uri="http://schemas.openxmlformats.org/drawingml/2006/table">
            <a:tbl>
              <a:tblPr/>
              <a:tblGrid>
                <a:gridCol w="2362996">
                  <a:extLst>
                    <a:ext uri="{9D8B030D-6E8A-4147-A177-3AD203B41FA5}">
                      <a16:colId xmlns:a16="http://schemas.microsoft.com/office/drawing/2014/main" val="1513143536"/>
                    </a:ext>
                  </a:extLst>
                </a:gridCol>
                <a:gridCol w="1534507">
                  <a:extLst>
                    <a:ext uri="{9D8B030D-6E8A-4147-A177-3AD203B41FA5}">
                      <a16:colId xmlns:a16="http://schemas.microsoft.com/office/drawing/2014/main" val="3608137517"/>
                    </a:ext>
                  </a:extLst>
                </a:gridCol>
                <a:gridCol w="1534507">
                  <a:extLst>
                    <a:ext uri="{9D8B030D-6E8A-4147-A177-3AD203B41FA5}">
                      <a16:colId xmlns:a16="http://schemas.microsoft.com/office/drawing/2014/main" val="4175560626"/>
                    </a:ext>
                  </a:extLst>
                </a:gridCol>
                <a:gridCol w="1534507">
                  <a:extLst>
                    <a:ext uri="{9D8B030D-6E8A-4147-A177-3AD203B41FA5}">
                      <a16:colId xmlns:a16="http://schemas.microsoft.com/office/drawing/2014/main" val="1796446581"/>
                    </a:ext>
                  </a:extLst>
                </a:gridCol>
                <a:gridCol w="1534507">
                  <a:extLst>
                    <a:ext uri="{9D8B030D-6E8A-4147-A177-3AD203B41FA5}">
                      <a16:colId xmlns:a16="http://schemas.microsoft.com/office/drawing/2014/main" val="3019656361"/>
                    </a:ext>
                  </a:extLst>
                </a:gridCol>
                <a:gridCol w="1534507">
                  <a:extLst>
                    <a:ext uri="{9D8B030D-6E8A-4147-A177-3AD203B41FA5}">
                      <a16:colId xmlns:a16="http://schemas.microsoft.com/office/drawing/2014/main" val="723533523"/>
                    </a:ext>
                  </a:extLst>
                </a:gridCol>
              </a:tblGrid>
              <a:tr h="521153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117346" marR="117346" marT="58673" marB="5867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747308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867834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647510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136993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493955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827619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248291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8856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7553345"/>
                  </a:ext>
                </a:extLst>
              </a:tr>
              <a:tr h="36874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691" marR="21691" marT="216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21691" marR="21691" marT="216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91" marR="21691" marT="2169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18017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2, Low delay 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46</a:t>
            </a:fld>
            <a:endParaRPr lang="sv-S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58F5DC4-45EB-D346-9297-7836CE85AC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-0.02%</a:t>
            </a:r>
          </a:p>
        </p:txBody>
      </p:sp>
    </p:spTree>
    <p:extLst>
      <p:ext uri="{BB962C8B-B14F-4D97-AF65-F5344CB8AC3E}">
        <p14:creationId xmlns:p14="http://schemas.microsoft.com/office/powerpoint/2010/main" val="60016281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6480D8-4D95-0A49-8F85-787558612F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383984"/>
              </p:ext>
            </p:extLst>
          </p:nvPr>
        </p:nvGraphicFramePr>
        <p:xfrm>
          <a:off x="479423" y="2395459"/>
          <a:ext cx="10004682" cy="3828014"/>
        </p:xfrm>
        <a:graphic>
          <a:graphicData uri="http://schemas.openxmlformats.org/drawingml/2006/table">
            <a:tbl>
              <a:tblPr/>
              <a:tblGrid>
                <a:gridCol w="2355732">
                  <a:extLst>
                    <a:ext uri="{9D8B030D-6E8A-4147-A177-3AD203B41FA5}">
                      <a16:colId xmlns:a16="http://schemas.microsoft.com/office/drawing/2014/main" val="3682312468"/>
                    </a:ext>
                  </a:extLst>
                </a:gridCol>
                <a:gridCol w="1529790">
                  <a:extLst>
                    <a:ext uri="{9D8B030D-6E8A-4147-A177-3AD203B41FA5}">
                      <a16:colId xmlns:a16="http://schemas.microsoft.com/office/drawing/2014/main" val="345247797"/>
                    </a:ext>
                  </a:extLst>
                </a:gridCol>
                <a:gridCol w="1529790">
                  <a:extLst>
                    <a:ext uri="{9D8B030D-6E8A-4147-A177-3AD203B41FA5}">
                      <a16:colId xmlns:a16="http://schemas.microsoft.com/office/drawing/2014/main" val="229179705"/>
                    </a:ext>
                  </a:extLst>
                </a:gridCol>
                <a:gridCol w="1529790">
                  <a:extLst>
                    <a:ext uri="{9D8B030D-6E8A-4147-A177-3AD203B41FA5}">
                      <a16:colId xmlns:a16="http://schemas.microsoft.com/office/drawing/2014/main" val="1808684070"/>
                    </a:ext>
                  </a:extLst>
                </a:gridCol>
                <a:gridCol w="1529790">
                  <a:extLst>
                    <a:ext uri="{9D8B030D-6E8A-4147-A177-3AD203B41FA5}">
                      <a16:colId xmlns:a16="http://schemas.microsoft.com/office/drawing/2014/main" val="990165500"/>
                    </a:ext>
                  </a:extLst>
                </a:gridCol>
                <a:gridCol w="1529790">
                  <a:extLst>
                    <a:ext uri="{9D8B030D-6E8A-4147-A177-3AD203B41FA5}">
                      <a16:colId xmlns:a16="http://schemas.microsoft.com/office/drawing/2014/main" val="634281109"/>
                    </a:ext>
                  </a:extLst>
                </a:gridCol>
              </a:tblGrid>
              <a:tr h="519551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 </a:t>
                      </a:r>
                      <a:r>
                        <a:rPr lang="sv-SE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anchor</a:t>
                      </a:r>
                      <a:endParaRPr lang="sv-SE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985" marR="116985" marT="58493" marB="5849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254360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43762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582517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741629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70515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610486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29279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891418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558822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37297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3 vs CE5 anchor, All Intra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25682-CB36-5D48-9751-91DC6AA982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YUV BDR = -0.04%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92977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C6A9557-247C-3A4C-B0C3-7032A9DCF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842983"/>
              </p:ext>
            </p:extLst>
          </p:nvPr>
        </p:nvGraphicFramePr>
        <p:xfrm>
          <a:off x="479425" y="2415369"/>
          <a:ext cx="10040788" cy="3851983"/>
        </p:xfrm>
        <a:graphic>
          <a:graphicData uri="http://schemas.openxmlformats.org/drawingml/2006/table">
            <a:tbl>
              <a:tblPr/>
              <a:tblGrid>
                <a:gridCol w="2364233">
                  <a:extLst>
                    <a:ext uri="{9D8B030D-6E8A-4147-A177-3AD203B41FA5}">
                      <a16:colId xmlns:a16="http://schemas.microsoft.com/office/drawing/2014/main" val="1424223459"/>
                    </a:ext>
                  </a:extLst>
                </a:gridCol>
                <a:gridCol w="1535311">
                  <a:extLst>
                    <a:ext uri="{9D8B030D-6E8A-4147-A177-3AD203B41FA5}">
                      <a16:colId xmlns:a16="http://schemas.microsoft.com/office/drawing/2014/main" val="508468090"/>
                    </a:ext>
                  </a:extLst>
                </a:gridCol>
                <a:gridCol w="1535311">
                  <a:extLst>
                    <a:ext uri="{9D8B030D-6E8A-4147-A177-3AD203B41FA5}">
                      <a16:colId xmlns:a16="http://schemas.microsoft.com/office/drawing/2014/main" val="2869191468"/>
                    </a:ext>
                  </a:extLst>
                </a:gridCol>
                <a:gridCol w="1535311">
                  <a:extLst>
                    <a:ext uri="{9D8B030D-6E8A-4147-A177-3AD203B41FA5}">
                      <a16:colId xmlns:a16="http://schemas.microsoft.com/office/drawing/2014/main" val="1193510749"/>
                    </a:ext>
                  </a:extLst>
                </a:gridCol>
                <a:gridCol w="1535311">
                  <a:extLst>
                    <a:ext uri="{9D8B030D-6E8A-4147-A177-3AD203B41FA5}">
                      <a16:colId xmlns:a16="http://schemas.microsoft.com/office/drawing/2014/main" val="1146419918"/>
                    </a:ext>
                  </a:extLst>
                </a:gridCol>
                <a:gridCol w="1535311">
                  <a:extLst>
                    <a:ext uri="{9D8B030D-6E8A-4147-A177-3AD203B41FA5}">
                      <a16:colId xmlns:a16="http://schemas.microsoft.com/office/drawing/2014/main" val="1417038541"/>
                    </a:ext>
                  </a:extLst>
                </a:gridCol>
              </a:tblGrid>
              <a:tr h="531577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 </a:t>
                      </a:r>
                      <a:r>
                        <a:rPr lang="sv-SE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anchor</a:t>
                      </a:r>
                      <a:endParaRPr lang="sv-SE" sz="2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8530" marR="138530" marT="69265" marB="6926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179920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289174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730077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095806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592994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002586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693855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220254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321099"/>
                  </a:ext>
                </a:extLst>
              </a:tr>
              <a:tr h="36893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702" marR="21702" marT="217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1702" marR="21702" marT="217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02" marR="21702" marT="2170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33653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3 vs CE5 anchor, Random Access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48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C4403B1-6AF8-764D-B507-04D14F15E1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-0.06%</a:t>
            </a:r>
          </a:p>
        </p:txBody>
      </p:sp>
    </p:spTree>
    <p:extLst>
      <p:ext uri="{BB962C8B-B14F-4D97-AF65-F5344CB8AC3E}">
        <p14:creationId xmlns:p14="http://schemas.microsoft.com/office/powerpoint/2010/main" val="3891401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EB235-0F66-6F44-9D1F-9B90D647A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Full ALF equation (in VTM)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7C73C15-974D-8841-B565-804E230D0C1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5"/>
                <a:ext cx="11233150" cy="4392612"/>
              </a:xfrm>
              <a:ln>
                <a:noFill/>
              </a:ln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i="1" noProof="0" smtClean="0"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US" i="1" noProof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noProof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</m:d>
                        <m:r>
                          <a:rPr lang="en-US" b="0" i="1" noProof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i="1" noProof="0" dirty="0">
                  <a:latin typeface="Cambria Math" panose="02040503050406030204" pitchFamily="18" charset="0"/>
                </a:endParaRPr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noProof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noProof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−1,</m:t>
                        </m:r>
                        <m: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−2)]+</m:t>
                        </m:r>
                        <m:r>
                          <m:rPr>
                            <m:sty m:val="p"/>
                          </m:rPr>
                          <a:rPr lang="en-US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2∗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−3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3,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</a:t>
                </a:r>
                <a14:m>
                  <m:oMath xmlns:m="http://schemas.openxmlformats.org/officeDocument/2006/math">
                    <m:r>
                      <a:rPr lang="en-US" b="0" i="0" noProof="0" smtClean="0">
                        <a:latin typeface="Cambria Math" panose="02040503050406030204" pitchFamily="18" charset="0"/>
                      </a:rPr>
                      <m:t>         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11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b="0" i="1" noProof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noProof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</m:oMath>
                </a14:m>
                <a:endParaRPr lang="en-US" noProof="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7C73C15-974D-8841-B565-804E230D0C1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5"/>
                <a:ext cx="11233150" cy="4392612"/>
              </a:xfrm>
              <a:blipFill>
                <a:blip r:embed="rId2"/>
                <a:stretch>
                  <a:fillRect l="-678" t="-57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B9428-0ADE-E146-81EE-38EDED3CB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</a:t>
            </a:fld>
            <a:endParaRPr lang="sv-SE"/>
          </a:p>
        </p:txBody>
      </p:sp>
      <p:pic>
        <p:nvPicPr>
          <p:cNvPr id="5" name="Picture 4" descr="A screen shot of a smart phone&#10;&#10;Description automatically generated">
            <a:extLst>
              <a:ext uri="{FF2B5EF4-FFF2-40B4-BE49-F238E27FC236}">
                <a16:creationId xmlns:a16="http://schemas.microsoft.com/office/drawing/2014/main" id="{344B6F09-FE51-7B4C-896F-2FEC7B439B23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68"/>
          <a:stretch/>
        </p:blipFill>
        <p:spPr bwMode="auto">
          <a:xfrm>
            <a:off x="8579639" y="2630218"/>
            <a:ext cx="2835601" cy="28083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25649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5114080-3FE9-3F42-91A7-D5B4B253F8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372646"/>
              </p:ext>
            </p:extLst>
          </p:nvPr>
        </p:nvGraphicFramePr>
        <p:xfrm>
          <a:off x="490159" y="2383653"/>
          <a:ext cx="10024550" cy="3836046"/>
        </p:xfrm>
        <a:graphic>
          <a:graphicData uri="http://schemas.openxmlformats.org/drawingml/2006/table">
            <a:tbl>
              <a:tblPr/>
              <a:tblGrid>
                <a:gridCol w="2360410">
                  <a:extLst>
                    <a:ext uri="{9D8B030D-6E8A-4147-A177-3AD203B41FA5}">
                      <a16:colId xmlns:a16="http://schemas.microsoft.com/office/drawing/2014/main" val="1594429877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3110422599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2912800367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1097941019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2496894187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1307632171"/>
                    </a:ext>
                  </a:extLst>
                </a:gridCol>
              </a:tblGrid>
              <a:tr h="521013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 </a:t>
                      </a:r>
                      <a:r>
                        <a:rPr lang="sv-SE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anchor</a:t>
                      </a:r>
                      <a:endParaRPr lang="sv-SE" sz="2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379" marR="117379" marT="58689" marB="586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806926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168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5809865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2323914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702148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194300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439561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993519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425095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20310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3 vs CE5 anchor, Low delay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49</a:t>
            </a:fld>
            <a:endParaRPr lang="sv-S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58F5DC4-45EB-D346-9297-7836CE85AC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-0.16%</a:t>
            </a:r>
          </a:p>
        </p:txBody>
      </p:sp>
    </p:spTree>
    <p:extLst>
      <p:ext uri="{BB962C8B-B14F-4D97-AF65-F5344CB8AC3E}">
        <p14:creationId xmlns:p14="http://schemas.microsoft.com/office/powerpoint/2010/main" val="35452679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1E313D9-7941-774E-94D3-D6ED784652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233655"/>
              </p:ext>
            </p:extLst>
          </p:nvPr>
        </p:nvGraphicFramePr>
        <p:xfrm>
          <a:off x="479423" y="2395458"/>
          <a:ext cx="10004689" cy="3828014"/>
        </p:xfrm>
        <a:graphic>
          <a:graphicData uri="http://schemas.openxmlformats.org/drawingml/2006/table">
            <a:tbl>
              <a:tblPr/>
              <a:tblGrid>
                <a:gridCol w="2355734">
                  <a:extLst>
                    <a:ext uri="{9D8B030D-6E8A-4147-A177-3AD203B41FA5}">
                      <a16:colId xmlns:a16="http://schemas.microsoft.com/office/drawing/2014/main" val="2359970932"/>
                    </a:ext>
                  </a:extLst>
                </a:gridCol>
                <a:gridCol w="1529791">
                  <a:extLst>
                    <a:ext uri="{9D8B030D-6E8A-4147-A177-3AD203B41FA5}">
                      <a16:colId xmlns:a16="http://schemas.microsoft.com/office/drawing/2014/main" val="2464517514"/>
                    </a:ext>
                  </a:extLst>
                </a:gridCol>
                <a:gridCol w="1529791">
                  <a:extLst>
                    <a:ext uri="{9D8B030D-6E8A-4147-A177-3AD203B41FA5}">
                      <a16:colId xmlns:a16="http://schemas.microsoft.com/office/drawing/2014/main" val="1248154554"/>
                    </a:ext>
                  </a:extLst>
                </a:gridCol>
                <a:gridCol w="1529791">
                  <a:extLst>
                    <a:ext uri="{9D8B030D-6E8A-4147-A177-3AD203B41FA5}">
                      <a16:colId xmlns:a16="http://schemas.microsoft.com/office/drawing/2014/main" val="10554842"/>
                    </a:ext>
                  </a:extLst>
                </a:gridCol>
                <a:gridCol w="1529791">
                  <a:extLst>
                    <a:ext uri="{9D8B030D-6E8A-4147-A177-3AD203B41FA5}">
                      <a16:colId xmlns:a16="http://schemas.microsoft.com/office/drawing/2014/main" val="2464303025"/>
                    </a:ext>
                  </a:extLst>
                </a:gridCol>
                <a:gridCol w="1529791">
                  <a:extLst>
                    <a:ext uri="{9D8B030D-6E8A-4147-A177-3AD203B41FA5}">
                      <a16:colId xmlns:a16="http://schemas.microsoft.com/office/drawing/2014/main" val="1053810049"/>
                    </a:ext>
                  </a:extLst>
                </a:gridCol>
              </a:tblGrid>
              <a:tr h="519551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 anchor</a:t>
                      </a:r>
                    </a:p>
                  </a:txBody>
                  <a:tcPr marL="116985" marR="116985" marT="58493" marB="5849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8892895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1993999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887924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898810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428320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4905419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91709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201848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4096861"/>
                  </a:ext>
                </a:extLst>
              </a:tr>
              <a:tr h="36760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21624" marR="21624" marT="216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24" marR="21624" marT="21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24" marR="21624" marT="2162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607957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4 vs CE5 anchor, All Intra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25682-CB36-5D48-9751-91DC6AA982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YUV BDR = -0.03%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83880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A50726C-263F-A040-9A3E-D386BEBCB6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201698"/>
              </p:ext>
            </p:extLst>
          </p:nvPr>
        </p:nvGraphicFramePr>
        <p:xfrm>
          <a:off x="479424" y="2414351"/>
          <a:ext cx="10067327" cy="3851985"/>
        </p:xfrm>
        <a:graphic>
          <a:graphicData uri="http://schemas.openxmlformats.org/drawingml/2006/table">
            <a:tbl>
              <a:tblPr/>
              <a:tblGrid>
                <a:gridCol w="2370482">
                  <a:extLst>
                    <a:ext uri="{9D8B030D-6E8A-4147-A177-3AD203B41FA5}">
                      <a16:colId xmlns:a16="http://schemas.microsoft.com/office/drawing/2014/main" val="749882574"/>
                    </a:ext>
                  </a:extLst>
                </a:gridCol>
                <a:gridCol w="1539369">
                  <a:extLst>
                    <a:ext uri="{9D8B030D-6E8A-4147-A177-3AD203B41FA5}">
                      <a16:colId xmlns:a16="http://schemas.microsoft.com/office/drawing/2014/main" val="1716952194"/>
                    </a:ext>
                  </a:extLst>
                </a:gridCol>
                <a:gridCol w="1539369">
                  <a:extLst>
                    <a:ext uri="{9D8B030D-6E8A-4147-A177-3AD203B41FA5}">
                      <a16:colId xmlns:a16="http://schemas.microsoft.com/office/drawing/2014/main" val="4289216022"/>
                    </a:ext>
                  </a:extLst>
                </a:gridCol>
                <a:gridCol w="1539369">
                  <a:extLst>
                    <a:ext uri="{9D8B030D-6E8A-4147-A177-3AD203B41FA5}">
                      <a16:colId xmlns:a16="http://schemas.microsoft.com/office/drawing/2014/main" val="603138627"/>
                    </a:ext>
                  </a:extLst>
                </a:gridCol>
                <a:gridCol w="1539369">
                  <a:extLst>
                    <a:ext uri="{9D8B030D-6E8A-4147-A177-3AD203B41FA5}">
                      <a16:colId xmlns:a16="http://schemas.microsoft.com/office/drawing/2014/main" val="3650393048"/>
                    </a:ext>
                  </a:extLst>
                </a:gridCol>
                <a:gridCol w="1539369">
                  <a:extLst>
                    <a:ext uri="{9D8B030D-6E8A-4147-A177-3AD203B41FA5}">
                      <a16:colId xmlns:a16="http://schemas.microsoft.com/office/drawing/2014/main" val="916336515"/>
                    </a:ext>
                  </a:extLst>
                </a:gridCol>
              </a:tblGrid>
              <a:tr h="522804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 anchor</a:t>
                      </a:r>
                    </a:p>
                  </a:txBody>
                  <a:tcPr marL="117718" marR="117718" marT="58859" marB="5885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7863429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406703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00117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12757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070539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945632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9704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878439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588434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88869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4 vs CE5 anchor, Random Access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51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C4403B1-6AF8-764D-B507-04D14F15E1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-0.05%</a:t>
            </a:r>
          </a:p>
        </p:txBody>
      </p:sp>
    </p:spTree>
    <p:extLst>
      <p:ext uri="{BB962C8B-B14F-4D97-AF65-F5344CB8AC3E}">
        <p14:creationId xmlns:p14="http://schemas.microsoft.com/office/powerpoint/2010/main" val="19060935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F54939E-44B2-934E-AA26-85BED0D439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10623"/>
              </p:ext>
            </p:extLst>
          </p:nvPr>
        </p:nvGraphicFramePr>
        <p:xfrm>
          <a:off x="490159" y="2383653"/>
          <a:ext cx="10024550" cy="3836046"/>
        </p:xfrm>
        <a:graphic>
          <a:graphicData uri="http://schemas.openxmlformats.org/drawingml/2006/table">
            <a:tbl>
              <a:tblPr/>
              <a:tblGrid>
                <a:gridCol w="2360410">
                  <a:extLst>
                    <a:ext uri="{9D8B030D-6E8A-4147-A177-3AD203B41FA5}">
                      <a16:colId xmlns:a16="http://schemas.microsoft.com/office/drawing/2014/main" val="2890206286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3678976071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1512280057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2239279795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106138774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583763887"/>
                    </a:ext>
                  </a:extLst>
                </a:gridCol>
              </a:tblGrid>
              <a:tr h="521013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 anchor</a:t>
                      </a:r>
                    </a:p>
                  </a:txBody>
                  <a:tcPr marL="117379" marR="117379" marT="58689" marB="586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7393005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4549431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891106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629234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2241484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959306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477718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3230249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939478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66619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4 vs CE5 anchor, Low delay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52</a:t>
            </a:fld>
            <a:endParaRPr lang="sv-S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58F5DC4-45EB-D346-9297-7836CE85AC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-0.15%</a:t>
            </a:r>
          </a:p>
        </p:txBody>
      </p:sp>
    </p:spTree>
    <p:extLst>
      <p:ext uri="{BB962C8B-B14F-4D97-AF65-F5344CB8AC3E}">
        <p14:creationId xmlns:p14="http://schemas.microsoft.com/office/powerpoint/2010/main" val="10686702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DC1E859-AF70-894A-A95C-645A3A76A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951925"/>
              </p:ext>
            </p:extLst>
          </p:nvPr>
        </p:nvGraphicFramePr>
        <p:xfrm>
          <a:off x="475256" y="2395457"/>
          <a:ext cx="10034308" cy="3828013"/>
        </p:xfrm>
        <a:graphic>
          <a:graphicData uri="http://schemas.openxmlformats.org/drawingml/2006/table">
            <a:tbl>
              <a:tblPr/>
              <a:tblGrid>
                <a:gridCol w="2362708">
                  <a:extLst>
                    <a:ext uri="{9D8B030D-6E8A-4147-A177-3AD203B41FA5}">
                      <a16:colId xmlns:a16="http://schemas.microsoft.com/office/drawing/2014/main" val="169524226"/>
                    </a:ext>
                  </a:extLst>
                </a:gridCol>
                <a:gridCol w="1534320">
                  <a:extLst>
                    <a:ext uri="{9D8B030D-6E8A-4147-A177-3AD203B41FA5}">
                      <a16:colId xmlns:a16="http://schemas.microsoft.com/office/drawing/2014/main" val="2134116139"/>
                    </a:ext>
                  </a:extLst>
                </a:gridCol>
                <a:gridCol w="1534320">
                  <a:extLst>
                    <a:ext uri="{9D8B030D-6E8A-4147-A177-3AD203B41FA5}">
                      <a16:colId xmlns:a16="http://schemas.microsoft.com/office/drawing/2014/main" val="1261225218"/>
                    </a:ext>
                  </a:extLst>
                </a:gridCol>
                <a:gridCol w="1534320">
                  <a:extLst>
                    <a:ext uri="{9D8B030D-6E8A-4147-A177-3AD203B41FA5}">
                      <a16:colId xmlns:a16="http://schemas.microsoft.com/office/drawing/2014/main" val="6475584"/>
                    </a:ext>
                  </a:extLst>
                </a:gridCol>
                <a:gridCol w="1534320">
                  <a:extLst>
                    <a:ext uri="{9D8B030D-6E8A-4147-A177-3AD203B41FA5}">
                      <a16:colId xmlns:a16="http://schemas.microsoft.com/office/drawing/2014/main" val="287371250"/>
                    </a:ext>
                  </a:extLst>
                </a:gridCol>
                <a:gridCol w="1534320">
                  <a:extLst>
                    <a:ext uri="{9D8B030D-6E8A-4147-A177-3AD203B41FA5}">
                      <a16:colId xmlns:a16="http://schemas.microsoft.com/office/drawing/2014/main" val="861904656"/>
                    </a:ext>
                  </a:extLst>
                </a:gridCol>
              </a:tblGrid>
              <a:tr h="509758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CE5-anchor</a:t>
                      </a:r>
                    </a:p>
                  </a:txBody>
                  <a:tcPr marL="96993" marR="96993" marT="48496" marB="4849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0924644"/>
                  </a:ext>
                </a:extLst>
              </a:tr>
              <a:tr h="368695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688" marR="21688" marT="21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sv-SE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745365"/>
                  </a:ext>
                </a:extLst>
              </a:tr>
              <a:tr h="3686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688" marR="21688" marT="21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786592"/>
                  </a:ext>
                </a:extLst>
              </a:tr>
              <a:tr h="3686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88" marR="21688" marT="21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657968"/>
                  </a:ext>
                </a:extLst>
              </a:tr>
              <a:tr h="3686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88" marR="21688" marT="21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949134"/>
                  </a:ext>
                </a:extLst>
              </a:tr>
              <a:tr h="3686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21688" marR="21688" marT="21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560910"/>
                  </a:ext>
                </a:extLst>
              </a:tr>
              <a:tr h="3686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21688" marR="21688" marT="21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315240"/>
                  </a:ext>
                </a:extLst>
              </a:tr>
              <a:tr h="3686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688" marR="21688" marT="21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754667"/>
                  </a:ext>
                </a:extLst>
              </a:tr>
              <a:tr h="3686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21688" marR="21688" marT="21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7357902"/>
                  </a:ext>
                </a:extLst>
              </a:tr>
              <a:tr h="36869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21688" marR="21688" marT="216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88" marR="21688" marT="21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688" marR="21688" marT="216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73564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5 vs CE5 anchor, All Intra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25682-CB36-5D48-9751-91DC6AA982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/>
              <a:t>YUV BDR = -0.05%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38274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B3DCEC-77A7-464D-AFAC-8F3251F377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916608"/>
              </p:ext>
            </p:extLst>
          </p:nvPr>
        </p:nvGraphicFramePr>
        <p:xfrm>
          <a:off x="479423" y="2400066"/>
          <a:ext cx="10067328" cy="3851985"/>
        </p:xfrm>
        <a:graphic>
          <a:graphicData uri="http://schemas.openxmlformats.org/drawingml/2006/table">
            <a:tbl>
              <a:tblPr/>
              <a:tblGrid>
                <a:gridCol w="2370483">
                  <a:extLst>
                    <a:ext uri="{9D8B030D-6E8A-4147-A177-3AD203B41FA5}">
                      <a16:colId xmlns:a16="http://schemas.microsoft.com/office/drawing/2014/main" val="2418398024"/>
                    </a:ext>
                  </a:extLst>
                </a:gridCol>
                <a:gridCol w="1539369">
                  <a:extLst>
                    <a:ext uri="{9D8B030D-6E8A-4147-A177-3AD203B41FA5}">
                      <a16:colId xmlns:a16="http://schemas.microsoft.com/office/drawing/2014/main" val="3215929147"/>
                    </a:ext>
                  </a:extLst>
                </a:gridCol>
                <a:gridCol w="1539369">
                  <a:extLst>
                    <a:ext uri="{9D8B030D-6E8A-4147-A177-3AD203B41FA5}">
                      <a16:colId xmlns:a16="http://schemas.microsoft.com/office/drawing/2014/main" val="3210091759"/>
                    </a:ext>
                  </a:extLst>
                </a:gridCol>
                <a:gridCol w="1539369">
                  <a:extLst>
                    <a:ext uri="{9D8B030D-6E8A-4147-A177-3AD203B41FA5}">
                      <a16:colId xmlns:a16="http://schemas.microsoft.com/office/drawing/2014/main" val="1703638338"/>
                    </a:ext>
                  </a:extLst>
                </a:gridCol>
                <a:gridCol w="1539369">
                  <a:extLst>
                    <a:ext uri="{9D8B030D-6E8A-4147-A177-3AD203B41FA5}">
                      <a16:colId xmlns:a16="http://schemas.microsoft.com/office/drawing/2014/main" val="2901247817"/>
                    </a:ext>
                  </a:extLst>
                </a:gridCol>
                <a:gridCol w="1539369">
                  <a:extLst>
                    <a:ext uri="{9D8B030D-6E8A-4147-A177-3AD203B41FA5}">
                      <a16:colId xmlns:a16="http://schemas.microsoft.com/office/drawing/2014/main" val="2392343705"/>
                    </a:ext>
                  </a:extLst>
                </a:gridCol>
              </a:tblGrid>
              <a:tr h="522804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CE5-anchor</a:t>
                      </a:r>
                    </a:p>
                  </a:txBody>
                  <a:tcPr marL="117718" marR="117718" marT="58859" marB="5885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8315771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677439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315877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0036888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188409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348316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735346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479772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250510"/>
                  </a:ext>
                </a:extLst>
              </a:tr>
              <a:tr h="36990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21759" marR="21759" marT="217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21759" marR="21759" marT="21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1759" marR="21759" marT="2175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97724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5 vs CE5 anchor, Random Access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54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C4403B1-6AF8-764D-B507-04D14F15E1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-0.08%</a:t>
            </a:r>
          </a:p>
        </p:txBody>
      </p:sp>
    </p:spTree>
    <p:extLst>
      <p:ext uri="{BB962C8B-B14F-4D97-AF65-F5344CB8AC3E}">
        <p14:creationId xmlns:p14="http://schemas.microsoft.com/office/powerpoint/2010/main" val="300629536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3B98C0F-DE6A-A34B-8664-B7184C2780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044542"/>
              </p:ext>
            </p:extLst>
          </p:nvPr>
        </p:nvGraphicFramePr>
        <p:xfrm>
          <a:off x="490159" y="2383653"/>
          <a:ext cx="10024550" cy="3836046"/>
        </p:xfrm>
        <a:graphic>
          <a:graphicData uri="http://schemas.openxmlformats.org/drawingml/2006/table">
            <a:tbl>
              <a:tblPr/>
              <a:tblGrid>
                <a:gridCol w="2360410">
                  <a:extLst>
                    <a:ext uri="{9D8B030D-6E8A-4147-A177-3AD203B41FA5}">
                      <a16:colId xmlns:a16="http://schemas.microsoft.com/office/drawing/2014/main" val="3323427342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3070949967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3118731973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265807641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2466039375"/>
                    </a:ext>
                  </a:extLst>
                </a:gridCol>
                <a:gridCol w="1532828">
                  <a:extLst>
                    <a:ext uri="{9D8B030D-6E8A-4147-A177-3AD203B41FA5}">
                      <a16:colId xmlns:a16="http://schemas.microsoft.com/office/drawing/2014/main" val="2086207511"/>
                    </a:ext>
                  </a:extLst>
                </a:gridCol>
              </a:tblGrid>
              <a:tr h="521013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CE5-anchor</a:t>
                      </a:r>
                    </a:p>
                  </a:txBody>
                  <a:tcPr marL="117379" marR="117379" marT="58689" marB="586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8646497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702267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536947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8453372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80433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285095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2489586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977689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619934"/>
                  </a:ext>
                </a:extLst>
              </a:tr>
              <a:tr h="368337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21667" marR="21667" marT="21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1667" marR="21667" marT="21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1667" marR="21667" marT="2166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0403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389CD4-D005-9A44-8DDB-36CE1F52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Test 5 vs CE5 anchor, Low delay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5610A0-CE4B-D741-913F-C289E481A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55</a:t>
            </a:fld>
            <a:endParaRPr lang="sv-S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58F5DC4-45EB-D346-9297-7836CE85AC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YUV BDR = -0.19%</a:t>
            </a:r>
          </a:p>
        </p:txBody>
      </p:sp>
    </p:spTree>
    <p:extLst>
      <p:ext uri="{BB962C8B-B14F-4D97-AF65-F5344CB8AC3E}">
        <p14:creationId xmlns:p14="http://schemas.microsoft.com/office/powerpoint/2010/main" val="28669063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BF0AE-1ED8-5E49-8252-F540D80ED6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2660651"/>
            <a:ext cx="12192000" cy="1911349"/>
          </a:xfrm>
        </p:spPr>
        <p:txBody>
          <a:bodyPr/>
          <a:lstStyle/>
          <a:p>
            <a:pPr algn="ctr"/>
            <a:r>
              <a:rPr lang="en-US" noProof="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5833068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19CDB-2485-4F43-8E31-3F2A18730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Combination with other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E1EFF-64E4-5044-B61C-94D6133FBF3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noProof="0" dirty="0"/>
              <a:t>In AVS2, there is a form of ALF similar to the one in VVC. </a:t>
            </a:r>
          </a:p>
          <a:p>
            <a:r>
              <a:rPr lang="en-US" noProof="0" dirty="0"/>
              <a:t>Argument has been made that they have multipliers that can be reused.</a:t>
            </a:r>
          </a:p>
          <a:p>
            <a:r>
              <a:rPr lang="en-US" noProof="0" dirty="0"/>
              <a:t>However, these multipliers are smaller:</a:t>
            </a:r>
          </a:p>
          <a:p>
            <a:pPr lvl="1"/>
            <a:r>
              <a:rPr lang="en-US" noProof="0" dirty="0"/>
              <a:t>AVS2: 	[-64, 63] x [0, 1023]</a:t>
            </a:r>
          </a:p>
          <a:p>
            <a:pPr lvl="1"/>
            <a:r>
              <a:rPr lang="en-US" noProof="0" dirty="0"/>
              <a:t>VVC: 	[-127, 127] x [-2046, 2046]	need about 140% of the area of a AVS2 multiplier</a:t>
            </a:r>
          </a:p>
          <a:p>
            <a:r>
              <a:rPr lang="en-US" noProof="0" dirty="0"/>
              <a:t>A multiplier in between can do both AVS2 and our solution:</a:t>
            </a:r>
          </a:p>
          <a:p>
            <a:pPr lvl="1"/>
            <a:r>
              <a:rPr lang="en-US" noProof="0" dirty="0"/>
              <a:t>AVS2 / JVET-Q0167:	[-64, 63] x [-2046, 2046]</a:t>
            </a:r>
          </a:p>
          <a:p>
            <a:pPr lvl="1"/>
            <a:r>
              <a:rPr lang="en-US" noProof="0" dirty="0"/>
              <a:t>Including special case for a coefficient of +64 we need about 130% of the area of a AVS2 multiplier</a:t>
            </a:r>
          </a:p>
          <a:p>
            <a:r>
              <a:rPr lang="en-US" noProof="0" dirty="0"/>
              <a:t>Hence:</a:t>
            </a:r>
          </a:p>
          <a:p>
            <a:pPr lvl="1"/>
            <a:r>
              <a:rPr lang="en-US" noProof="0" dirty="0"/>
              <a:t>Still saves area (from 140% to 130%)</a:t>
            </a:r>
          </a:p>
          <a:p>
            <a:pPr lvl="1"/>
            <a:r>
              <a:rPr lang="en-US" noProof="0" dirty="0"/>
              <a:t>Also saves power (similar amount)</a:t>
            </a:r>
          </a:p>
          <a:p>
            <a:pPr lvl="1"/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8C15EC-B39A-7C45-9C9D-99434707C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93759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641EC-C96E-2A48-8543-0961560C7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Problem that we attack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DFC2B3E-4562-8148-BEFC-70AA289FF2CA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5"/>
                <a:ext cx="6556375" cy="4392612"/>
              </a:xfrm>
              <a:ln w="19050"/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i="1" noProof="0" smtClean="0"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US" i="1" noProof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noProof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 smtClean="0">
                        <a:latin typeface="Cambria Math" panose="02040503050406030204" pitchFamily="18" charset="0"/>
                      </a:rPr>
                      <m:t>0∗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i="1" noProof="0" dirty="0">
                  <a:latin typeface="Cambria Math" panose="02040503050406030204" pitchFamily="18" charset="0"/>
                </a:endParaRPr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noProof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1∗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−1,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−2)]+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+2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2∗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+2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3∗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+2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4∗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5∗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6∗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7∗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8∗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9∗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−3,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+3,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</a:t>
                </a:r>
                <a14:m>
                  <m:oMath xmlns:m="http://schemas.openxmlformats.org/officeDocument/2006/math">
                    <m:r>
                      <a:rPr lang="en-US" noProof="0">
                        <a:latin typeface="Cambria Math" panose="02040503050406030204" pitchFamily="18" charset="0"/>
                      </a:rPr>
                      <m:t>         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10∗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:r>
                  <a:rPr lang="en-US" noProof="0" dirty="0"/>
                  <a:t>          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11∗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</m:oMath>
                </a14:m>
                <a:endParaRPr lang="en-US" noProof="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DFC2B3E-4562-8148-BEFC-70AA289FF2C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5"/>
                <a:ext cx="6556375" cy="4392612"/>
              </a:xfrm>
              <a:blipFill>
                <a:blip r:embed="rId2"/>
                <a:stretch>
                  <a:fillRect l="-1161" t="-576"/>
                </a:stretch>
              </a:blipFill>
              <a:ln w="19050"/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355753-13A4-9142-8F8A-E8550ADA50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</a:t>
            </a:fld>
            <a:endParaRPr lang="sv-S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1838E6-29B5-DB49-8674-C5CEAC9A7C4F}"/>
              </a:ext>
            </a:extLst>
          </p:cNvPr>
          <p:cNvSpPr txBox="1"/>
          <p:nvPr/>
        </p:nvSpPr>
        <p:spPr bwMode="auto">
          <a:xfrm>
            <a:off x="8064500" y="1974848"/>
            <a:ext cx="3322638" cy="368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 total there are 12 multiplications per sample.</a:t>
            </a:r>
          </a:p>
          <a:p>
            <a:pPr algn="l">
              <a:buClr>
                <a:schemeClr val="tx1"/>
              </a:buClr>
            </a:pPr>
            <a:endParaRPr lang="en-US" sz="2000" dirty="0"/>
          </a:p>
          <a:p>
            <a:pPr algn="l">
              <a:buClr>
                <a:schemeClr val="tx1"/>
              </a:buClr>
            </a:pPr>
            <a:r>
              <a:rPr lang="en-US" sz="2000" dirty="0"/>
              <a:t>Multiplications are expensive in hardware:</a:t>
            </a:r>
            <a:br>
              <a:rPr lang="en-US" sz="2000" dirty="0"/>
            </a:br>
            <a:br>
              <a:rPr lang="en-US" sz="1200" dirty="0"/>
            </a:br>
            <a:r>
              <a:rPr lang="en-US" sz="2000" dirty="0"/>
              <a:t>(In software they are cheap.)</a:t>
            </a:r>
          </a:p>
          <a:p>
            <a:pPr algn="l">
              <a:buClr>
                <a:schemeClr val="tx1"/>
              </a:buClr>
            </a:pPr>
            <a:endParaRPr lang="sv-SE" sz="20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0696E43-7D7C-274B-B02C-A538054B9DCB}"/>
              </a:ext>
            </a:extLst>
          </p:cNvPr>
          <p:cNvCxnSpPr>
            <a:cxnSpLocks/>
          </p:cNvCxnSpPr>
          <p:nvPr/>
        </p:nvCxnSpPr>
        <p:spPr bwMode="auto">
          <a:xfrm flipH="1">
            <a:off x="2158738" y="2172970"/>
            <a:ext cx="5816862" cy="56080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F9E6DCA-6412-754B-AFC2-7C25DA275752}"/>
              </a:ext>
            </a:extLst>
          </p:cNvPr>
          <p:cNvCxnSpPr>
            <a:cxnSpLocks/>
          </p:cNvCxnSpPr>
          <p:nvPr/>
        </p:nvCxnSpPr>
        <p:spPr bwMode="auto">
          <a:xfrm flipH="1">
            <a:off x="2158738" y="2330450"/>
            <a:ext cx="5816862" cy="176078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0D33FB2-743B-F844-BB18-A974A6750B8C}"/>
              </a:ext>
            </a:extLst>
          </p:cNvPr>
          <p:cNvCxnSpPr>
            <a:cxnSpLocks/>
          </p:cNvCxnSpPr>
          <p:nvPr/>
        </p:nvCxnSpPr>
        <p:spPr bwMode="auto">
          <a:xfrm flipH="1">
            <a:off x="2300140" y="2487930"/>
            <a:ext cx="5675461" cy="294190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C23EA5E-84D2-694C-9547-35E093038CA4}"/>
              </a:ext>
            </a:extLst>
          </p:cNvPr>
          <p:cNvCxnSpPr>
            <a:cxnSpLocks/>
          </p:cNvCxnSpPr>
          <p:nvPr/>
        </p:nvCxnSpPr>
        <p:spPr bwMode="auto">
          <a:xfrm flipH="1">
            <a:off x="2177592" y="2369820"/>
            <a:ext cx="5798008" cy="207020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F0C1974-12B4-0045-9D2B-3C46C13B5CDC}"/>
              </a:ext>
            </a:extLst>
          </p:cNvPr>
          <p:cNvCxnSpPr>
            <a:cxnSpLocks/>
          </p:cNvCxnSpPr>
          <p:nvPr/>
        </p:nvCxnSpPr>
        <p:spPr bwMode="auto">
          <a:xfrm flipH="1">
            <a:off x="2309567" y="2527300"/>
            <a:ext cx="5666034" cy="32324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AEB01F4-DCA3-5C45-875D-FEC9B27A4286}"/>
              </a:ext>
            </a:extLst>
          </p:cNvPr>
          <p:cNvCxnSpPr>
            <a:cxnSpLocks/>
          </p:cNvCxnSpPr>
          <p:nvPr/>
        </p:nvCxnSpPr>
        <p:spPr bwMode="auto">
          <a:xfrm flipH="1">
            <a:off x="2177592" y="2448560"/>
            <a:ext cx="5798008" cy="263337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489A48A-C201-1449-B55D-9FB472CB7076}"/>
              </a:ext>
            </a:extLst>
          </p:cNvPr>
          <p:cNvCxnSpPr>
            <a:cxnSpLocks/>
          </p:cNvCxnSpPr>
          <p:nvPr/>
        </p:nvCxnSpPr>
        <p:spPr bwMode="auto">
          <a:xfrm flipH="1">
            <a:off x="2177592" y="2133600"/>
            <a:ext cx="5798008" cy="2325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FE946E0-0EBA-054F-8CCF-C03819CC9A76}"/>
              </a:ext>
            </a:extLst>
          </p:cNvPr>
          <p:cNvCxnSpPr>
            <a:cxnSpLocks/>
          </p:cNvCxnSpPr>
          <p:nvPr/>
        </p:nvCxnSpPr>
        <p:spPr bwMode="auto">
          <a:xfrm flipH="1">
            <a:off x="2139885" y="2291080"/>
            <a:ext cx="5835715" cy="145136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FF52451-DCD8-1742-9579-BA3A184CA8A7}"/>
              </a:ext>
            </a:extLst>
          </p:cNvPr>
          <p:cNvCxnSpPr>
            <a:cxnSpLocks/>
          </p:cNvCxnSpPr>
          <p:nvPr/>
        </p:nvCxnSpPr>
        <p:spPr bwMode="auto">
          <a:xfrm flipH="1">
            <a:off x="2158738" y="2212340"/>
            <a:ext cx="5816862" cy="84194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C898011-B0A7-324A-B113-F62569F6246C}"/>
              </a:ext>
            </a:extLst>
          </p:cNvPr>
          <p:cNvCxnSpPr>
            <a:cxnSpLocks/>
          </p:cNvCxnSpPr>
          <p:nvPr/>
        </p:nvCxnSpPr>
        <p:spPr bwMode="auto">
          <a:xfrm flipH="1">
            <a:off x="2177592" y="2409190"/>
            <a:ext cx="5798008" cy="237147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92DA30B-2069-8249-A935-3501E854D230}"/>
              </a:ext>
            </a:extLst>
          </p:cNvPr>
          <p:cNvCxnSpPr>
            <a:cxnSpLocks/>
          </p:cNvCxnSpPr>
          <p:nvPr/>
        </p:nvCxnSpPr>
        <p:spPr bwMode="auto">
          <a:xfrm flipH="1">
            <a:off x="2158738" y="2251710"/>
            <a:ext cx="5816862" cy="116079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80A17D0-A0AE-8041-BB30-C44858A70C94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149311" y="2007909"/>
            <a:ext cx="5827861" cy="8179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742225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03ADC-65AA-684E-9058-33AA32A40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Extracting parameters during decoding of coefficients (test 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9ABC7-626C-C144-B54A-CF15FFA7DC5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noProof="0" dirty="0"/>
              <a:t>Happens during decoding (max once per CTU):</a:t>
            </a:r>
          </a:p>
          <a:p>
            <a:pPr lvl="1"/>
            <a:r>
              <a:rPr lang="en-US" noProof="0" dirty="0"/>
              <a:t>n = </a:t>
            </a:r>
            <a:r>
              <a:rPr lang="en-US" noProof="0" dirty="0" err="1"/>
              <a:t>alf_luma_coeff_sign</a:t>
            </a:r>
            <a:r>
              <a:rPr lang="en-US" noProof="0" dirty="0"/>
              <a:t>[ </a:t>
            </a:r>
            <a:r>
              <a:rPr lang="en-US" noProof="0" dirty="0" err="1"/>
              <a:t>sfIdx</a:t>
            </a:r>
            <a:r>
              <a:rPr lang="en-US" noProof="0" dirty="0"/>
              <a:t> ][ j ];</a:t>
            </a:r>
          </a:p>
          <a:p>
            <a:pPr lvl="1"/>
            <a:r>
              <a:rPr lang="en-US" noProof="0" dirty="0" err="1"/>
              <a:t>idx</a:t>
            </a:r>
            <a:r>
              <a:rPr lang="en-US" noProof="0" dirty="0"/>
              <a:t> = </a:t>
            </a:r>
            <a:r>
              <a:rPr lang="en-US" noProof="0" dirty="0" err="1"/>
              <a:t>alf_luma_coeff_abs_idx</a:t>
            </a:r>
            <a:r>
              <a:rPr lang="en-US" noProof="0" dirty="0"/>
              <a:t>[ </a:t>
            </a:r>
            <a:r>
              <a:rPr lang="en-US" noProof="0" dirty="0" err="1"/>
              <a:t>sfIdx</a:t>
            </a:r>
            <a:r>
              <a:rPr lang="en-US" noProof="0" dirty="0"/>
              <a:t> ][ j ];</a:t>
            </a:r>
          </a:p>
          <a:p>
            <a:pPr lvl="1"/>
            <a:r>
              <a:rPr lang="en-US" noProof="0" dirty="0"/>
              <a:t>k_0 = </a:t>
            </a:r>
            <a:r>
              <a:rPr lang="en-US" noProof="0" dirty="0" err="1"/>
              <a:t>idx</a:t>
            </a:r>
            <a:r>
              <a:rPr lang="en-US" noProof="0" dirty="0"/>
              <a:t> &amp; 1</a:t>
            </a:r>
          </a:p>
          <a:p>
            <a:pPr lvl="1"/>
            <a:r>
              <a:rPr lang="en-US" noProof="0" dirty="0"/>
              <a:t>k_1 = (</a:t>
            </a:r>
            <a:r>
              <a:rPr lang="en-US" noProof="0" dirty="0" err="1"/>
              <a:t>idx</a:t>
            </a:r>
            <a:r>
              <a:rPr lang="en-US" noProof="0" dirty="0"/>
              <a:t> &lt; 2 ? 0 : 1);</a:t>
            </a:r>
          </a:p>
          <a:p>
            <a:pPr lvl="1"/>
            <a:r>
              <a:rPr lang="en-US" noProof="0" dirty="0"/>
              <a:t>s_1 = </a:t>
            </a:r>
            <a:r>
              <a:rPr lang="en-US" noProof="0" dirty="0" err="1"/>
              <a:t>s_from_idx</a:t>
            </a:r>
            <a:r>
              <a:rPr lang="en-US" noProof="0" dirty="0"/>
              <a:t>[</a:t>
            </a:r>
            <a:r>
              <a:rPr lang="en-US" noProof="0" dirty="0" err="1"/>
              <a:t>idx</a:t>
            </a:r>
            <a:r>
              <a:rPr lang="en-US" noProof="0" dirty="0"/>
              <a:t> &gt;&gt; 1];</a:t>
            </a:r>
          </a:p>
          <a:p>
            <a:endParaRPr lang="en-US" noProof="0" dirty="0"/>
          </a:p>
          <a:p>
            <a:r>
              <a:rPr lang="en-US" noProof="0" dirty="0"/>
              <a:t>where</a:t>
            </a:r>
          </a:p>
          <a:p>
            <a:pPr lvl="1"/>
            <a:r>
              <a:rPr lang="en-US" noProof="0" dirty="0" err="1"/>
              <a:t>s_from_idx</a:t>
            </a:r>
            <a:r>
              <a:rPr lang="en-US" noProof="0" dirty="0"/>
              <a:t>[17] =  {0 0 1 2 3 4 5};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D709B9-019F-B941-BBDE-8D9A32970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59</a:t>
            </a:fld>
            <a:endParaRPr lang="sv-SE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62FE0FC-DBFE-B243-A7A0-312FFFA6CE4A}"/>
              </a:ext>
            </a:extLst>
          </p:cNvPr>
          <p:cNvSpPr txBox="1"/>
          <p:nvPr/>
        </p:nvSpPr>
        <p:spPr bwMode="auto">
          <a:xfrm>
            <a:off x="12656457" y="885371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sv-SE" sz="2000" dirty="0" err="1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02722D2-5739-A34E-9652-69F2E0197ECF}"/>
              </a:ext>
            </a:extLst>
          </p:cNvPr>
          <p:cNvGrpSpPr/>
          <p:nvPr/>
        </p:nvGrpSpPr>
        <p:grpSpPr>
          <a:xfrm>
            <a:off x="6723255" y="1736498"/>
            <a:ext cx="5294574" cy="2899461"/>
            <a:chOff x="6723255" y="1736498"/>
            <a:chExt cx="5294574" cy="2899461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ACEAFA95-D439-354F-BEB6-AC6FACE2A0B8}"/>
                    </a:ext>
                  </a:extLst>
                </p:cNvPr>
                <p:cNvSpPr txBox="1"/>
                <p:nvPr/>
              </p:nvSpPr>
              <p:spPr bwMode="auto">
                <a:xfrm>
                  <a:off x="6729165" y="1736498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br>
                    <a:rPr lang="sv-SE" sz="1400" dirty="0"/>
                  </a:br>
                  <a:endParaRPr lang="sv-SE" sz="1400" dirty="0"/>
                </a:p>
              </p:txBody>
            </p:sp>
          </mc:Choice>
          <mc:Fallback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ACEAFA95-D439-354F-BEB6-AC6FACE2A0B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29165" y="1736498"/>
                  <a:ext cx="685076" cy="511341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9B491C3A-8374-6C49-B7DE-CD0D85100908}"/>
                </a:ext>
              </a:extLst>
            </p:cNvPr>
            <p:cNvCxnSpPr>
              <a:cxnSpLocks/>
              <a:endCxn id="57" idx="1"/>
            </p:cNvCxnSpPr>
            <p:nvPr/>
          </p:nvCxnSpPr>
          <p:spPr bwMode="auto">
            <a:xfrm>
              <a:off x="7216222" y="3021642"/>
              <a:ext cx="741782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19BC2107-BECE-7141-B819-06B099C0620F}"/>
                    </a:ext>
                  </a:extLst>
                </p:cNvPr>
                <p:cNvSpPr txBox="1"/>
                <p:nvPr/>
              </p:nvSpPr>
              <p:spPr bwMode="auto">
                <a:xfrm>
                  <a:off x="6831601" y="2841320"/>
                  <a:ext cx="511341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b="0" i="1" dirty="0" smtClean="0">
                            <a:latin typeface="Cambria Math" panose="02040503050406030204" pitchFamily="18" charset="0"/>
                          </a:rPr>
                          <m:t>𝑔</m:t>
                        </m:r>
                      </m:oMath>
                    </m:oMathPara>
                  </a14:m>
                  <a:endParaRPr lang="sv-SE" sz="1400" dirty="0"/>
                </a:p>
              </p:txBody>
            </p:sp>
          </mc:Choice>
          <mc:Fallback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19BC2107-BECE-7141-B819-06B099C0620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831601" y="2841320"/>
                  <a:ext cx="511341" cy="511341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58E81D6C-5316-8B41-A32E-643C85C6C6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533617" y="3765457"/>
              <a:ext cx="435305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D464979F-C83E-3B41-9387-7F915B205225}"/>
                    </a:ext>
                  </a:extLst>
                </p:cNvPr>
                <p:cNvSpPr txBox="1"/>
                <p:nvPr/>
              </p:nvSpPr>
              <p:spPr bwMode="auto">
                <a:xfrm>
                  <a:off x="9589634" y="3185468"/>
                  <a:ext cx="511341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sv-SE" sz="2000" dirty="0"/>
                </a:p>
              </p:txBody>
            </p:sp>
          </mc:Choice>
          <mc:Fallback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D464979F-C83E-3B41-9387-7F915B2052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9589634" y="3185468"/>
                  <a:ext cx="511341" cy="511341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AAB3B0BC-0564-604A-8DE0-DA2AC135497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533617" y="3018148"/>
              <a:ext cx="0" cy="74257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5B15C16-073A-1A4B-8D35-B770904C0FD9}"/>
                </a:ext>
              </a:extLst>
            </p:cNvPr>
            <p:cNvSpPr/>
            <p:nvPr/>
          </p:nvSpPr>
          <p:spPr bwMode="auto">
            <a:xfrm>
              <a:off x="8756503" y="2799444"/>
              <a:ext cx="616094" cy="38602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E1E3E995-31A2-F148-8C81-9856E36B764B}"/>
                    </a:ext>
                  </a:extLst>
                </p:cNvPr>
                <p:cNvSpPr txBox="1"/>
                <p:nvPr/>
              </p:nvSpPr>
              <p:spPr bwMode="auto">
                <a:xfrm>
                  <a:off x="8770853" y="2836936"/>
                  <a:ext cx="511341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≪</m:t>
                        </m:r>
                      </m:oMath>
                    </m:oMathPara>
                  </a14:m>
                  <a:endParaRPr lang="sv-SE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E1E3E995-31A2-F148-8C81-9856E36B76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770853" y="2836936"/>
                  <a:ext cx="511341" cy="51134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9E04FB5F-9723-394D-A4E8-CEE92DC9DA1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72597" y="3018148"/>
              <a:ext cx="256986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BB6F8FA-8C5F-0543-BEF6-623B70D2EE14}"/>
                </a:ext>
              </a:extLst>
            </p:cNvPr>
            <p:cNvSpPr/>
            <p:nvPr/>
          </p:nvSpPr>
          <p:spPr bwMode="auto">
            <a:xfrm>
              <a:off x="9629583" y="2862111"/>
              <a:ext cx="455147" cy="8986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CEB40724-50E2-BE42-8E95-B3946DD68841}"/>
                </a:ext>
              </a:extLst>
            </p:cNvPr>
            <p:cNvCxnSpPr>
              <a:cxnSpLocks/>
              <a:stCxn id="55" idx="3"/>
            </p:cNvCxnSpPr>
            <p:nvPr/>
          </p:nvCxnSpPr>
          <p:spPr bwMode="auto">
            <a:xfrm flipV="1">
              <a:off x="10084730" y="3310794"/>
              <a:ext cx="244804" cy="625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CF01EF5-E089-8F49-9FBB-0488A4294405}"/>
                </a:ext>
              </a:extLst>
            </p:cNvPr>
            <p:cNvSpPr/>
            <p:nvPr/>
          </p:nvSpPr>
          <p:spPr bwMode="auto">
            <a:xfrm>
              <a:off x="7958005" y="2657796"/>
              <a:ext cx="616094" cy="727692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F857080-9693-F04D-965B-91F1231DDF27}"/>
                </a:ext>
              </a:extLst>
            </p:cNvPr>
            <p:cNvSpPr txBox="1"/>
            <p:nvPr/>
          </p:nvSpPr>
          <p:spPr bwMode="auto">
            <a:xfrm>
              <a:off x="8066925" y="2785512"/>
              <a:ext cx="685076" cy="5113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100" dirty="0" err="1"/>
                <a:t>zero</a:t>
              </a:r>
              <a:br>
                <a:rPr lang="sv-SE" sz="1100" dirty="0"/>
              </a:br>
              <a:r>
                <a:rPr lang="sv-SE" sz="1100" dirty="0" err="1"/>
                <a:t>out</a:t>
              </a:r>
              <a:endParaRPr lang="sv-SE" sz="900" dirty="0"/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66BE99E5-7B85-5040-B898-C8A8AB2C5F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83456" y="3018147"/>
              <a:ext cx="170738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910D2643-234C-E541-B2A2-1B9884E9CAFB}"/>
                </a:ext>
              </a:extLst>
            </p:cNvPr>
            <p:cNvCxnSpPr/>
            <p:nvPr/>
          </p:nvCxnSpPr>
          <p:spPr bwMode="auto">
            <a:xfrm>
              <a:off x="8220857" y="2457654"/>
              <a:ext cx="0" cy="200142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5169CB7-99C8-204A-9989-F6BFC5226B35}"/>
                </a:ext>
              </a:extLst>
            </p:cNvPr>
            <p:cNvCxnSpPr/>
            <p:nvPr/>
          </p:nvCxnSpPr>
          <p:spPr bwMode="auto">
            <a:xfrm flipH="1">
              <a:off x="7216222" y="2457654"/>
              <a:ext cx="101065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549FA73-0BC3-984B-9A1B-7B3C7167D4F8}"/>
                </a:ext>
              </a:extLst>
            </p:cNvPr>
            <p:cNvSpPr/>
            <p:nvPr/>
          </p:nvSpPr>
          <p:spPr bwMode="auto">
            <a:xfrm>
              <a:off x="11154772" y="2922314"/>
              <a:ext cx="616094" cy="727692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09DA3295-3306-DF43-9679-7CBF65609902}"/>
                    </a:ext>
                  </a:extLst>
                </p:cNvPr>
                <p:cNvSpPr txBox="1"/>
                <p:nvPr/>
              </p:nvSpPr>
              <p:spPr bwMode="auto">
                <a:xfrm>
                  <a:off x="11125876" y="3161186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≪</m:t>
                        </m:r>
                      </m:oMath>
                    </m:oMathPara>
                  </a14:m>
                  <a:br>
                    <a:rPr lang="sv-SE" sz="2000" dirty="0"/>
                  </a:br>
                  <a:endParaRPr lang="sv-SE" sz="2000" dirty="0"/>
                </a:p>
              </p:txBody>
            </p:sp>
          </mc:Choice>
          <mc:Fallback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09DA3295-3306-DF43-9679-7CBF656099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1125876" y="3161186"/>
                  <a:ext cx="685076" cy="51134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C8742888-971E-884C-999B-159DE580B71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491751" y="1856134"/>
              <a:ext cx="0" cy="106618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1A506CF-5232-114A-A469-11B1B6B39466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216222" y="1856134"/>
              <a:ext cx="427552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53661087-C8D5-854A-913D-4640440CAF5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764608" y="3310794"/>
              <a:ext cx="253221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03EC924-D0BE-6E44-9AC6-3FD9C3FC4B10}"/>
                </a:ext>
              </a:extLst>
            </p:cNvPr>
            <p:cNvSpPr/>
            <p:nvPr/>
          </p:nvSpPr>
          <p:spPr bwMode="auto">
            <a:xfrm>
              <a:off x="7970576" y="3461996"/>
              <a:ext cx="616094" cy="727692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8650E0D4-5877-CC40-9964-386235ED4C0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83456" y="3645140"/>
              <a:ext cx="1046126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936E85C8-CCE3-8243-A3E9-897377C3454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226873" y="4189688"/>
              <a:ext cx="0" cy="8053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FF1BF95-5F47-5A49-B465-B601609232E3}"/>
                </a:ext>
              </a:extLst>
            </p:cNvPr>
            <p:cNvCxnSpPr/>
            <p:nvPr/>
          </p:nvCxnSpPr>
          <p:spPr bwMode="auto">
            <a:xfrm flipH="1">
              <a:off x="7216222" y="4270226"/>
              <a:ext cx="100463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2AA1867-6854-EB45-8E1B-0C56D03B3F73}"/>
                </a:ext>
              </a:extLst>
            </p:cNvPr>
            <p:cNvSpPr/>
            <p:nvPr/>
          </p:nvSpPr>
          <p:spPr bwMode="auto">
            <a:xfrm>
              <a:off x="10329534" y="2922314"/>
              <a:ext cx="616094" cy="727692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F8FEB5DB-66EA-7E44-9D12-7CBB45BB7398}"/>
                </a:ext>
              </a:extLst>
            </p:cNvPr>
            <p:cNvSpPr txBox="1"/>
            <p:nvPr/>
          </p:nvSpPr>
          <p:spPr bwMode="auto">
            <a:xfrm>
              <a:off x="10427474" y="3133799"/>
              <a:ext cx="685076" cy="5113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200" dirty="0"/>
                <a:t>neg</a:t>
              </a:r>
              <a:endParaRPr lang="sv-SE" sz="2000" dirty="0"/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2BB3DB94-3566-144F-8DF0-E85FEE90B9F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952932" y="3310794"/>
              <a:ext cx="194536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525E80A0-CC3E-9845-93F5-267ABB31BCE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637581" y="2265150"/>
              <a:ext cx="0" cy="65716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EF87773-1C96-2041-B17E-91C153D328C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216222" y="2265150"/>
              <a:ext cx="342135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C846CAD6-EA73-944B-8683-5837D53EFC6B}"/>
                    </a:ext>
                  </a:extLst>
                </p:cNvPr>
                <p:cNvSpPr txBox="1"/>
                <p:nvPr/>
              </p:nvSpPr>
              <p:spPr bwMode="auto">
                <a:xfrm>
                  <a:off x="6729165" y="2133496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br>
                    <a:rPr lang="sv-SE" sz="1400" dirty="0"/>
                  </a:br>
                  <a:endParaRPr lang="sv-SE" sz="1400" dirty="0"/>
                </a:p>
              </p:txBody>
            </p:sp>
          </mc:Choice>
          <mc:Fallback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C846CAD6-EA73-944B-8683-5837D53EFC6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29165" y="2133496"/>
                  <a:ext cx="685076" cy="51134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8D529E84-2AED-FD48-ADE7-1FA433F8FD1B}"/>
                    </a:ext>
                  </a:extLst>
                </p:cNvPr>
                <p:cNvSpPr txBox="1"/>
                <p:nvPr/>
              </p:nvSpPr>
              <p:spPr bwMode="auto">
                <a:xfrm>
                  <a:off x="6726210" y="2332237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br>
                    <a:rPr lang="sv-SE" sz="1400" dirty="0"/>
                  </a:br>
                  <a:endParaRPr lang="sv-SE" sz="1400" dirty="0"/>
                </a:p>
              </p:txBody>
            </p:sp>
          </mc:Choice>
          <mc:Fallback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8D529E84-2AED-FD48-ADE7-1FA433F8FD1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26210" y="2332237"/>
                  <a:ext cx="685076" cy="51134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F39925D2-1428-BB4E-9AF6-A62F55075788}"/>
                    </a:ext>
                  </a:extLst>
                </p:cNvPr>
                <p:cNvSpPr txBox="1"/>
                <p:nvPr/>
              </p:nvSpPr>
              <p:spPr bwMode="auto">
                <a:xfrm>
                  <a:off x="6723255" y="4124618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br>
                    <a:rPr lang="sv-SE" sz="1400" dirty="0"/>
                  </a:br>
                  <a:endParaRPr lang="sv-SE" sz="1400" dirty="0"/>
                </a:p>
              </p:txBody>
            </p:sp>
          </mc:Choice>
          <mc:Fallback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F39925D2-1428-BB4E-9AF6-A62F550757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23255" y="4124618"/>
                  <a:ext cx="685076" cy="51134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B8E324C-F4CE-E745-9228-10CC4469C293}"/>
                </a:ext>
              </a:extLst>
            </p:cNvPr>
            <p:cNvSpPr txBox="1"/>
            <p:nvPr/>
          </p:nvSpPr>
          <p:spPr bwMode="auto">
            <a:xfrm>
              <a:off x="8063405" y="3544745"/>
              <a:ext cx="685076" cy="5113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100" dirty="0" err="1"/>
                <a:t>zero</a:t>
              </a:r>
              <a:br>
                <a:rPr lang="sv-SE" sz="1100" dirty="0"/>
              </a:br>
              <a:r>
                <a:rPr lang="sv-SE" sz="1100" dirty="0" err="1"/>
                <a:t>out</a:t>
              </a:r>
              <a:endParaRPr lang="sv-SE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0515361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03ADC-65AA-684E-9058-33AA32A40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Extracting parameters during decoding of coefficients (test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9ABC7-626C-C144-B54A-CF15FFA7DC5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noProof="0" dirty="0"/>
              <a:t>Happens during decoding (max once per CTU):</a:t>
            </a:r>
          </a:p>
          <a:p>
            <a:pPr lvl="1"/>
            <a:r>
              <a:rPr lang="en-US" noProof="0" dirty="0"/>
              <a:t>n = </a:t>
            </a:r>
            <a:r>
              <a:rPr lang="en-US" noProof="0" dirty="0" err="1"/>
              <a:t>alf_luma_coeff_sign</a:t>
            </a:r>
            <a:r>
              <a:rPr lang="en-US" noProof="0" dirty="0"/>
              <a:t>[ </a:t>
            </a:r>
            <a:r>
              <a:rPr lang="en-US" noProof="0" dirty="0" err="1"/>
              <a:t>sfIdx</a:t>
            </a:r>
            <a:r>
              <a:rPr lang="en-US" noProof="0" dirty="0"/>
              <a:t> ][ j ];</a:t>
            </a:r>
          </a:p>
          <a:p>
            <a:pPr lvl="1"/>
            <a:r>
              <a:rPr lang="en-US" noProof="0" dirty="0" err="1"/>
              <a:t>idx</a:t>
            </a:r>
            <a:r>
              <a:rPr lang="en-US" noProof="0" dirty="0"/>
              <a:t> = </a:t>
            </a:r>
            <a:r>
              <a:rPr lang="en-US" noProof="0" dirty="0" err="1"/>
              <a:t>alf_luma_coeff_abs_idx</a:t>
            </a:r>
            <a:r>
              <a:rPr lang="en-US" noProof="0" dirty="0"/>
              <a:t>[ </a:t>
            </a:r>
            <a:r>
              <a:rPr lang="en-US" noProof="0" dirty="0" err="1"/>
              <a:t>sfIdx</a:t>
            </a:r>
            <a:r>
              <a:rPr lang="en-US" noProof="0" dirty="0"/>
              <a:t> ][ j ];</a:t>
            </a:r>
          </a:p>
          <a:p>
            <a:pPr lvl="1"/>
            <a:r>
              <a:rPr lang="en-US" noProof="0" dirty="0"/>
              <a:t>k_0 = (</a:t>
            </a:r>
            <a:r>
              <a:rPr lang="en-US" noProof="0" dirty="0" err="1"/>
              <a:t>idx</a:t>
            </a:r>
            <a:r>
              <a:rPr lang="en-US" noProof="0" dirty="0"/>
              <a:t> &lt; 2 ? </a:t>
            </a:r>
            <a:r>
              <a:rPr lang="en-US" noProof="0" dirty="0" err="1"/>
              <a:t>idx</a:t>
            </a:r>
            <a:r>
              <a:rPr lang="en-US" noProof="0" dirty="0"/>
              <a:t> : 1-thirdtab((idx-2) +1)  ); </a:t>
            </a:r>
          </a:p>
          <a:p>
            <a:pPr lvl="1"/>
            <a:r>
              <a:rPr lang="en-US" noProof="0" dirty="0"/>
              <a:t>k_1 = (</a:t>
            </a:r>
            <a:r>
              <a:rPr lang="en-US" noProof="0" dirty="0" err="1"/>
              <a:t>idx</a:t>
            </a:r>
            <a:r>
              <a:rPr lang="en-US" noProof="0" dirty="0"/>
              <a:t> &lt; 3 ? 0 : 1);</a:t>
            </a:r>
          </a:p>
          <a:p>
            <a:pPr lvl="1"/>
            <a:r>
              <a:rPr lang="en-US" noProof="0" dirty="0"/>
              <a:t>s_0 = (</a:t>
            </a:r>
            <a:r>
              <a:rPr lang="en-US" noProof="0" dirty="0" err="1"/>
              <a:t>idx</a:t>
            </a:r>
            <a:r>
              <a:rPr lang="en-US" noProof="0" dirty="0"/>
              <a:t> &lt; 2 ? 0 : </a:t>
            </a:r>
            <a:r>
              <a:rPr lang="en-US" noProof="0" dirty="0" err="1"/>
              <a:t>thirdtab</a:t>
            </a:r>
            <a:r>
              <a:rPr lang="en-US" noProof="0" dirty="0"/>
              <a:t>((idx-3) + 1) );</a:t>
            </a:r>
          </a:p>
          <a:p>
            <a:pPr lvl="1"/>
            <a:r>
              <a:rPr lang="en-US" noProof="0" dirty="0"/>
              <a:t>s_1 = </a:t>
            </a:r>
            <a:r>
              <a:rPr lang="en-US" noProof="0" dirty="0" err="1"/>
              <a:t>s_from_idx</a:t>
            </a:r>
            <a:r>
              <a:rPr lang="en-US" noProof="0" dirty="0"/>
              <a:t>[</a:t>
            </a:r>
            <a:r>
              <a:rPr lang="en-US" noProof="0" dirty="0" err="1"/>
              <a:t>idx</a:t>
            </a:r>
            <a:r>
              <a:rPr lang="en-US" noProof="0" dirty="0"/>
              <a:t>];</a:t>
            </a:r>
          </a:p>
          <a:p>
            <a:endParaRPr lang="en-US" noProof="0" dirty="0"/>
          </a:p>
          <a:p>
            <a:r>
              <a:rPr lang="en-US" noProof="0" dirty="0"/>
              <a:t>where</a:t>
            </a:r>
          </a:p>
          <a:p>
            <a:pPr lvl="1"/>
            <a:r>
              <a:rPr lang="en-US" noProof="0" dirty="0" err="1"/>
              <a:t>thirdtab</a:t>
            </a:r>
            <a:r>
              <a:rPr lang="en-US" noProof="0" dirty="0"/>
              <a:t>[17] =        {0 0 1 0 0 1 0 0 1 0 0 1 0 0 1 0 0};</a:t>
            </a:r>
          </a:p>
          <a:p>
            <a:pPr lvl="1"/>
            <a:r>
              <a:rPr lang="en-US" noProof="0" dirty="0" err="1"/>
              <a:t>s_from_idx</a:t>
            </a:r>
            <a:r>
              <a:rPr lang="en-US" noProof="0" dirty="0"/>
              <a:t>[17] =  {0 0 1 0 1 0 1 2 1 2 3 2 3 4 3 4 5};</a:t>
            </a:r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r>
              <a:rPr lang="en-US" noProof="0" dirty="0" err="1"/>
              <a:t>thirdtab</a:t>
            </a:r>
            <a:r>
              <a:rPr lang="en-US" noProof="0" dirty="0"/>
              <a:t> =    [0 0 1 0 0 1 0 0 1 0 0 1 0 0 1 0 0];</a:t>
            </a:r>
          </a:p>
          <a:p>
            <a:r>
              <a:rPr lang="en-US" noProof="0" dirty="0" err="1"/>
              <a:t>s_from_idx</a:t>
            </a:r>
            <a:r>
              <a:rPr lang="en-US" noProof="0" dirty="0"/>
              <a:t> =  [0 0 1 0 1 0 1 2 1 2 3 2 3 4 3 4 5];</a:t>
            </a:r>
          </a:p>
          <a:p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D709B9-019F-B941-BBDE-8D9A32970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60</a:t>
            </a:fld>
            <a:endParaRPr lang="sv-SE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EC4915F-804B-AC48-9923-476580E10AE9}"/>
              </a:ext>
            </a:extLst>
          </p:cNvPr>
          <p:cNvGrpSpPr/>
          <p:nvPr/>
        </p:nvGrpSpPr>
        <p:grpSpPr>
          <a:xfrm>
            <a:off x="6723255" y="1736498"/>
            <a:ext cx="5294574" cy="2899461"/>
            <a:chOff x="6723255" y="1736498"/>
            <a:chExt cx="5294574" cy="2899461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B55DF305-C801-2A4E-8779-94D53E6636CD}"/>
                    </a:ext>
                  </a:extLst>
                </p:cNvPr>
                <p:cNvSpPr txBox="1"/>
                <p:nvPr/>
              </p:nvSpPr>
              <p:spPr bwMode="auto">
                <a:xfrm>
                  <a:off x="6729165" y="1736498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br>
                    <a:rPr lang="sv-SE" sz="1400" dirty="0"/>
                  </a:br>
                  <a:endParaRPr lang="sv-SE" sz="1400" dirty="0"/>
                </a:p>
              </p:txBody>
            </p:sp>
          </mc:Choice>
          <mc:Fallback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B55DF305-C801-2A4E-8779-94D53E6636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29165" y="1736498"/>
                  <a:ext cx="685076" cy="511341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22A20B80-D745-0F4A-A1F1-26D4134D9FDD}"/>
                    </a:ext>
                  </a:extLst>
                </p:cNvPr>
                <p:cNvSpPr txBox="1"/>
                <p:nvPr/>
              </p:nvSpPr>
              <p:spPr bwMode="auto">
                <a:xfrm>
                  <a:off x="6729165" y="1942923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en-US" sz="1400" b="0" dirty="0"/>
                </a:p>
                <a:p>
                  <a:pPr algn="l">
                    <a:buClr>
                      <a:schemeClr val="tx1"/>
                    </a:buClr>
                  </a:pPr>
                  <a:br>
                    <a:rPr lang="sv-SE" sz="1400" dirty="0"/>
                  </a:br>
                  <a:endParaRPr lang="sv-SE" sz="1400" dirty="0"/>
                </a:p>
              </p:txBody>
            </p:sp>
          </mc:Choice>
          <mc:Fallback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22A20B80-D745-0F4A-A1F1-26D4134D9F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29165" y="1942923"/>
                  <a:ext cx="685076" cy="511341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CBA10603-E2A9-394D-B40E-C1E7CB724BFB}"/>
                </a:ext>
              </a:extLst>
            </p:cNvPr>
            <p:cNvCxnSpPr>
              <a:cxnSpLocks/>
              <a:endCxn id="16" idx="1"/>
            </p:cNvCxnSpPr>
            <p:nvPr/>
          </p:nvCxnSpPr>
          <p:spPr bwMode="auto">
            <a:xfrm>
              <a:off x="7216222" y="3021642"/>
              <a:ext cx="741782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4E3A8687-1A97-5742-BBF8-4029CFF509A8}"/>
                    </a:ext>
                  </a:extLst>
                </p:cNvPr>
                <p:cNvSpPr txBox="1"/>
                <p:nvPr/>
              </p:nvSpPr>
              <p:spPr bwMode="auto">
                <a:xfrm>
                  <a:off x="6831601" y="2841320"/>
                  <a:ext cx="511341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b="0" i="1" dirty="0" smtClean="0">
                            <a:latin typeface="Cambria Math" panose="02040503050406030204" pitchFamily="18" charset="0"/>
                          </a:rPr>
                          <m:t>𝑔</m:t>
                        </m:r>
                      </m:oMath>
                    </m:oMathPara>
                  </a14:m>
                  <a:endParaRPr lang="sv-SE" sz="1400" dirty="0"/>
                </a:p>
              </p:txBody>
            </p:sp>
          </mc:Choice>
          <mc:Fallback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4E3A8687-1A97-5742-BBF8-4029CFF509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831601" y="2841320"/>
                  <a:ext cx="511341" cy="511341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5AF917CD-0397-9348-B8CF-B01CEC0D5A4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533617" y="3765457"/>
              <a:ext cx="435305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7D9492E6-E874-C54B-9B06-3ECEC6E14369}"/>
                    </a:ext>
                  </a:extLst>
                </p:cNvPr>
                <p:cNvSpPr txBox="1"/>
                <p:nvPr/>
              </p:nvSpPr>
              <p:spPr bwMode="auto">
                <a:xfrm>
                  <a:off x="9589634" y="3185468"/>
                  <a:ext cx="511341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sv-SE" sz="2000" dirty="0"/>
                </a:p>
              </p:txBody>
            </p:sp>
          </mc:Choice>
          <mc:Fallback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7D9492E6-E874-C54B-9B06-3ECEC6E143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9589634" y="3185468"/>
                  <a:ext cx="511341" cy="51134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3D6BC45-805A-094D-9479-0CE1F03C989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533617" y="3018148"/>
              <a:ext cx="0" cy="74257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B0D2500-262F-E146-9A1C-2F814C9D26C8}"/>
                </a:ext>
              </a:extLst>
            </p:cNvPr>
            <p:cNvSpPr/>
            <p:nvPr/>
          </p:nvSpPr>
          <p:spPr bwMode="auto">
            <a:xfrm>
              <a:off x="8756503" y="2799444"/>
              <a:ext cx="616094" cy="38602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797B5832-8707-F94D-8623-B6BDBAE1F85F}"/>
                    </a:ext>
                  </a:extLst>
                </p:cNvPr>
                <p:cNvSpPr txBox="1"/>
                <p:nvPr/>
              </p:nvSpPr>
              <p:spPr bwMode="auto">
                <a:xfrm>
                  <a:off x="8770853" y="2836936"/>
                  <a:ext cx="511341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≪</m:t>
                        </m:r>
                      </m:oMath>
                    </m:oMathPara>
                  </a14:m>
                  <a:endParaRPr lang="sv-SE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797B5832-8707-F94D-8623-B6BDBAE1F8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770853" y="2836936"/>
                  <a:ext cx="511341" cy="51134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3D79B9F9-38F7-404E-91B9-1BD0064F000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72597" y="3018148"/>
              <a:ext cx="256986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8529D97-76F5-534A-A3AD-A02A86504B91}"/>
                </a:ext>
              </a:extLst>
            </p:cNvPr>
            <p:cNvSpPr/>
            <p:nvPr/>
          </p:nvSpPr>
          <p:spPr bwMode="auto">
            <a:xfrm>
              <a:off x="9629583" y="2862111"/>
              <a:ext cx="455147" cy="8986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4F82C2D3-A272-FC45-B758-5AB8C9F4DEF6}"/>
                </a:ext>
              </a:extLst>
            </p:cNvPr>
            <p:cNvCxnSpPr>
              <a:cxnSpLocks/>
              <a:stCxn id="14" idx="3"/>
            </p:cNvCxnSpPr>
            <p:nvPr/>
          </p:nvCxnSpPr>
          <p:spPr bwMode="auto">
            <a:xfrm flipV="1">
              <a:off x="10084730" y="3310794"/>
              <a:ext cx="244804" cy="625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9F32D0-8275-F546-8F01-06431364AD14}"/>
                </a:ext>
              </a:extLst>
            </p:cNvPr>
            <p:cNvSpPr/>
            <p:nvPr/>
          </p:nvSpPr>
          <p:spPr bwMode="auto">
            <a:xfrm>
              <a:off x="7958005" y="2657796"/>
              <a:ext cx="616094" cy="727692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DF06B6-E794-1C4C-AA40-461E92E5BD33}"/>
                </a:ext>
              </a:extLst>
            </p:cNvPr>
            <p:cNvSpPr txBox="1"/>
            <p:nvPr/>
          </p:nvSpPr>
          <p:spPr bwMode="auto">
            <a:xfrm>
              <a:off x="8066925" y="2785512"/>
              <a:ext cx="685076" cy="5113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100" dirty="0" err="1"/>
                <a:t>zero</a:t>
              </a:r>
              <a:br>
                <a:rPr lang="sv-SE" sz="1100" dirty="0"/>
              </a:br>
              <a:r>
                <a:rPr lang="sv-SE" sz="1100" dirty="0" err="1"/>
                <a:t>out</a:t>
              </a:r>
              <a:endParaRPr lang="sv-SE" sz="900" dirty="0"/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498EF699-EBA3-E54D-81A5-BB6B1718EE7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83456" y="3018147"/>
              <a:ext cx="170738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D0224301-2A48-944C-A5A4-766110ED1549}"/>
                </a:ext>
              </a:extLst>
            </p:cNvPr>
            <p:cNvCxnSpPr/>
            <p:nvPr/>
          </p:nvCxnSpPr>
          <p:spPr bwMode="auto">
            <a:xfrm>
              <a:off x="8220857" y="2457654"/>
              <a:ext cx="0" cy="200142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83637A8-8E36-4249-BB33-9D6E43C54D15}"/>
                </a:ext>
              </a:extLst>
            </p:cNvPr>
            <p:cNvCxnSpPr/>
            <p:nvPr/>
          </p:nvCxnSpPr>
          <p:spPr bwMode="auto">
            <a:xfrm flipH="1">
              <a:off x="7216222" y="2457654"/>
              <a:ext cx="101065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B5803FB-DBCE-704C-BE9B-082751C33C7A}"/>
                </a:ext>
              </a:extLst>
            </p:cNvPr>
            <p:cNvSpPr/>
            <p:nvPr/>
          </p:nvSpPr>
          <p:spPr bwMode="auto">
            <a:xfrm>
              <a:off x="11154772" y="2922314"/>
              <a:ext cx="616094" cy="727692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27B7F33F-A54A-7D46-8CB9-28DE2A520823}"/>
                    </a:ext>
                  </a:extLst>
                </p:cNvPr>
                <p:cNvSpPr txBox="1"/>
                <p:nvPr/>
              </p:nvSpPr>
              <p:spPr bwMode="auto">
                <a:xfrm>
                  <a:off x="11125876" y="3161186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≪</m:t>
                        </m:r>
                      </m:oMath>
                    </m:oMathPara>
                  </a14:m>
                  <a:br>
                    <a:rPr lang="sv-SE" sz="2000" dirty="0"/>
                  </a:br>
                  <a:endParaRPr lang="sv-SE" sz="2000" dirty="0"/>
                </a:p>
              </p:txBody>
            </p:sp>
          </mc:Choice>
          <mc:Fallback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27B7F33F-A54A-7D46-8CB9-28DE2A5208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1125876" y="3161186"/>
                  <a:ext cx="685076" cy="51134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61D28788-8327-9F42-B617-F65BA6F0301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491751" y="1856134"/>
              <a:ext cx="0" cy="106618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7867BA4-B4F0-EE47-9BAC-EC621CFC45A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216222" y="1856134"/>
              <a:ext cx="427552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AD34CE15-DA7E-5B43-B9A7-B79821A2691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764608" y="3310794"/>
              <a:ext cx="253221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2100945-EFDD-7143-BDA8-087258026DDB}"/>
                </a:ext>
              </a:extLst>
            </p:cNvPr>
            <p:cNvSpPr/>
            <p:nvPr/>
          </p:nvSpPr>
          <p:spPr bwMode="auto">
            <a:xfrm>
              <a:off x="7970576" y="3461996"/>
              <a:ext cx="616094" cy="727692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4B04C34F-80D8-2F42-B9C7-461ADEBA958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83456" y="3645140"/>
              <a:ext cx="1046126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5D623764-CE04-6542-8CC9-AF246C1975E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226873" y="4189688"/>
              <a:ext cx="0" cy="8053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73331C8-7672-E943-82C4-53C40260D99B}"/>
                </a:ext>
              </a:extLst>
            </p:cNvPr>
            <p:cNvCxnSpPr/>
            <p:nvPr/>
          </p:nvCxnSpPr>
          <p:spPr bwMode="auto">
            <a:xfrm flipH="1">
              <a:off x="7216222" y="4270226"/>
              <a:ext cx="100463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A18F9D7-D69D-EA4C-8D75-002A0A8AC504}"/>
                </a:ext>
              </a:extLst>
            </p:cNvPr>
            <p:cNvSpPr/>
            <p:nvPr/>
          </p:nvSpPr>
          <p:spPr bwMode="auto">
            <a:xfrm>
              <a:off x="10329534" y="2922314"/>
              <a:ext cx="616094" cy="727692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FD96687-B85B-AD47-A8BB-7D278D4BD747}"/>
                </a:ext>
              </a:extLst>
            </p:cNvPr>
            <p:cNvSpPr txBox="1"/>
            <p:nvPr/>
          </p:nvSpPr>
          <p:spPr bwMode="auto">
            <a:xfrm>
              <a:off x="10427474" y="3133799"/>
              <a:ext cx="685076" cy="5113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200" dirty="0"/>
                <a:t>neg</a:t>
              </a:r>
              <a:endParaRPr lang="sv-SE" sz="2000" dirty="0"/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D2FB1C7A-FD73-5941-805A-CFAAF1790D5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952932" y="3310794"/>
              <a:ext cx="194536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538EA2A2-F368-1F4F-B6EE-235AD194213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637581" y="2265150"/>
              <a:ext cx="0" cy="65716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47022E9-6E61-A34A-94D1-0131184E2E09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216222" y="2265150"/>
              <a:ext cx="342135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335EA75A-47E4-884B-808F-2E5FCE04640A}"/>
                    </a:ext>
                  </a:extLst>
                </p:cNvPr>
                <p:cNvSpPr txBox="1"/>
                <p:nvPr/>
              </p:nvSpPr>
              <p:spPr bwMode="auto">
                <a:xfrm>
                  <a:off x="6729165" y="2133496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br>
                    <a:rPr lang="sv-SE" sz="1400" dirty="0"/>
                  </a:br>
                  <a:endParaRPr lang="sv-SE" sz="1400" dirty="0"/>
                </a:p>
              </p:txBody>
            </p:sp>
          </mc:Choice>
          <mc:Fallback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335EA75A-47E4-884B-808F-2E5FCE0464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29165" y="2133496"/>
                  <a:ext cx="685076" cy="51134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8AEE44AA-0B88-8645-ADE8-C4E7CF23F2CC}"/>
                    </a:ext>
                  </a:extLst>
                </p:cNvPr>
                <p:cNvSpPr txBox="1"/>
                <p:nvPr/>
              </p:nvSpPr>
              <p:spPr bwMode="auto">
                <a:xfrm>
                  <a:off x="6726210" y="2332237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br>
                    <a:rPr lang="sv-SE" sz="1400" dirty="0"/>
                  </a:br>
                  <a:endParaRPr lang="sv-SE" sz="1400" dirty="0"/>
                </a:p>
              </p:txBody>
            </p:sp>
          </mc:Choice>
          <mc:Fallback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8AEE44AA-0B88-8645-ADE8-C4E7CF23F2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26210" y="2332237"/>
                  <a:ext cx="685076" cy="51134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5E47BABC-A847-1C4C-BFCD-6E4F4004A612}"/>
                    </a:ext>
                  </a:extLst>
                </p:cNvPr>
                <p:cNvSpPr txBox="1"/>
                <p:nvPr/>
              </p:nvSpPr>
              <p:spPr bwMode="auto">
                <a:xfrm>
                  <a:off x="6723255" y="4124618"/>
                  <a:ext cx="685076" cy="51134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br>
                    <a:rPr lang="sv-SE" sz="1400" dirty="0"/>
                  </a:br>
                  <a:endParaRPr lang="sv-SE" sz="1400" dirty="0"/>
                </a:p>
              </p:txBody>
            </p:sp>
          </mc:Choice>
          <mc:Fallback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5E47BABC-A847-1C4C-BFCD-6E4F4004A61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23255" y="4124618"/>
                  <a:ext cx="685076" cy="511341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A89A7F3-4D6C-B542-9820-77895632E72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216224" y="2062558"/>
              <a:ext cx="1847707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3EE43FD6-D47B-A946-B533-70D1820C45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063931" y="2062558"/>
              <a:ext cx="0" cy="73019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5F8AC34-6A1B-214B-9B0E-D8F2B580D0E1}"/>
                </a:ext>
              </a:extLst>
            </p:cNvPr>
            <p:cNvSpPr txBox="1"/>
            <p:nvPr/>
          </p:nvSpPr>
          <p:spPr bwMode="auto">
            <a:xfrm>
              <a:off x="8063405" y="3544745"/>
              <a:ext cx="685076" cy="5113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100" dirty="0" err="1"/>
                <a:t>zero</a:t>
              </a:r>
              <a:br>
                <a:rPr lang="sv-SE" sz="1100" dirty="0"/>
              </a:br>
              <a:r>
                <a:rPr lang="sv-SE" sz="1100" dirty="0" err="1"/>
                <a:t>out</a:t>
              </a:r>
              <a:endParaRPr lang="sv-SE" sz="900" dirty="0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A62FE0FC-DBFE-B243-A7A0-312FFFA6CE4A}"/>
              </a:ext>
            </a:extLst>
          </p:cNvPr>
          <p:cNvSpPr txBox="1"/>
          <p:nvPr/>
        </p:nvSpPr>
        <p:spPr bwMode="auto">
          <a:xfrm>
            <a:off x="12656457" y="885371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sv-SE" sz="2000" dirty="0" err="1"/>
          </a:p>
        </p:txBody>
      </p:sp>
    </p:spTree>
    <p:extLst>
      <p:ext uri="{BB962C8B-B14F-4D97-AF65-F5344CB8AC3E}">
        <p14:creationId xmlns:p14="http://schemas.microsoft.com/office/powerpoint/2010/main" val="319046117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AD4A2-9796-C640-B263-A7BF3CD14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Worst and best sequences (test2):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115DC-EC1D-664B-9278-65AB481D085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noProof="0" dirty="0"/>
              <a:t>AI:</a:t>
            </a:r>
          </a:p>
          <a:p>
            <a:pPr lvl="1">
              <a:tabLst>
                <a:tab pos="3724275" algn="l"/>
              </a:tabLst>
            </a:pPr>
            <a:r>
              <a:rPr lang="en-US" noProof="0" dirty="0"/>
              <a:t>Worst: </a:t>
            </a:r>
            <a:r>
              <a:rPr lang="en-US" noProof="0" dirty="0" err="1"/>
              <a:t>Parkrunning</a:t>
            </a:r>
            <a:r>
              <a:rPr lang="en-US" noProof="0" dirty="0"/>
              <a:t> 	+0.06%</a:t>
            </a:r>
          </a:p>
          <a:p>
            <a:pPr lvl="1">
              <a:tabLst>
                <a:tab pos="3724275" algn="l"/>
              </a:tabLst>
            </a:pPr>
            <a:r>
              <a:rPr lang="en-US" noProof="0" dirty="0"/>
              <a:t>Best: </a:t>
            </a:r>
            <a:r>
              <a:rPr lang="en-US" noProof="0" dirty="0" err="1"/>
              <a:t>BaskedballDrill</a:t>
            </a:r>
            <a:r>
              <a:rPr lang="en-US" noProof="0" dirty="0"/>
              <a:t> 	-0.09%</a:t>
            </a:r>
          </a:p>
          <a:p>
            <a:r>
              <a:rPr lang="en-US" noProof="0" dirty="0"/>
              <a:t>RA:</a:t>
            </a:r>
          </a:p>
          <a:p>
            <a:pPr lvl="1">
              <a:tabLst>
                <a:tab pos="3767138" algn="l"/>
              </a:tabLst>
            </a:pPr>
            <a:r>
              <a:rPr lang="en-US" noProof="0" dirty="0"/>
              <a:t>Worst: </a:t>
            </a:r>
            <a:r>
              <a:rPr lang="en-US" noProof="0" dirty="0" err="1"/>
              <a:t>Parkrunning</a:t>
            </a:r>
            <a:r>
              <a:rPr lang="en-US" noProof="0" dirty="0"/>
              <a:t> 	+0.05%</a:t>
            </a:r>
          </a:p>
          <a:p>
            <a:pPr lvl="1">
              <a:tabLst>
                <a:tab pos="3767138" algn="l"/>
              </a:tabLst>
            </a:pPr>
            <a:r>
              <a:rPr lang="en-US" noProof="0" dirty="0"/>
              <a:t>Best: </a:t>
            </a:r>
            <a:r>
              <a:rPr lang="en-US" noProof="0" dirty="0" err="1"/>
              <a:t>BaskedballPass</a:t>
            </a:r>
            <a:r>
              <a:rPr lang="en-US" noProof="0" dirty="0"/>
              <a:t>: 	-0.15%</a:t>
            </a:r>
          </a:p>
          <a:p>
            <a:r>
              <a:rPr lang="en-US" noProof="0" dirty="0"/>
              <a:t>LD:</a:t>
            </a:r>
          </a:p>
          <a:p>
            <a:pPr lvl="1">
              <a:tabLst>
                <a:tab pos="3810000" algn="l"/>
              </a:tabLst>
            </a:pPr>
            <a:r>
              <a:rPr lang="en-US" noProof="0" dirty="0"/>
              <a:t>Worst: </a:t>
            </a:r>
            <a:r>
              <a:rPr lang="en-US" noProof="0" dirty="0" err="1"/>
              <a:t>RaceHorses</a:t>
            </a:r>
            <a:r>
              <a:rPr lang="en-US" noProof="0" dirty="0"/>
              <a:t> (class D): 	+0.17%</a:t>
            </a:r>
          </a:p>
          <a:p>
            <a:pPr lvl="1">
              <a:tabLst>
                <a:tab pos="3810000" algn="l"/>
              </a:tabLst>
            </a:pPr>
            <a:r>
              <a:rPr lang="en-US" noProof="0" dirty="0"/>
              <a:t>Best: Johnny: 	-0.27%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618E4A-C54B-2947-9E4A-E6721B349C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61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247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15719-CA63-FE48-96B2-DEC4896E9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Inspiration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A12176-6753-6C4D-91F5-3C784EA3C51D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noProof="0" dirty="0"/>
                  <a:t>In Geneva, Qualcomm described a simplification of CC-ALF where the multiplications were replaced by shifts. This can be tried also for ALF:</a:t>
                </a:r>
              </a:p>
              <a:p>
                <a:endParaRPr lang="en-US" noProof="0" dirty="0"/>
              </a:p>
              <a:p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0∗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i="1" noProof="0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noProof="0"/>
                      <m:t>           </m:t>
                    </m:r>
                    <m:r>
                      <a:rPr lang="en-US" noProof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1∗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−1,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−2)]+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+2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noProof="0"/>
                      <m:t>          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2∗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+2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noProof="0"/>
                      <m:t>          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3∗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+2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noProof="0"/>
                      <m:t>          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4∗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+2,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noProof="0"/>
                      <m:t>          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5∗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noProof="0"/>
                      <m:t>          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6∗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noProof="0"/>
                      <m:t>          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7∗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noProof="0"/>
                      <m:t>           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 … </m:t>
                    </m:r>
                  </m:oMath>
                </a14:m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A12176-6753-6C4D-91F5-3C784EA3C5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678" t="-576" b="-403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49254-FBD0-5749-A430-F79E96D5C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9998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15719-CA63-FE48-96B2-DEC4896E9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Inspiration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A12176-6753-6C4D-91F5-3C784EA3C51D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noProof="0" dirty="0"/>
                  <a:t>In Geneva, Qualcomm described a simplification of CC-ALF where the multiplications were replaced by shifts. This can be tried also for ALF:</a:t>
                </a:r>
              </a:p>
              <a:p>
                <a:endParaRPr lang="en-US" noProof="0" dirty="0"/>
              </a:p>
              <a:p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0∗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 … </m:t>
                    </m:r>
                  </m:oMath>
                </a14:m>
                <a:endParaRPr lang="en-US" i="1" noProof="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A12176-6753-6C4D-91F5-3C784EA3C5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678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49254-FBD0-5749-A430-F79E96D5C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80131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15719-CA63-FE48-96B2-DEC4896E9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Inspiration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A12176-6753-6C4D-91F5-3C784EA3C51D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noProof="0" dirty="0"/>
                  <a:t>In Geneva, Qualcomm described a simplification of CC-ALF where the multiplications were replaced by shifts. This can be tried also for ALF:</a:t>
                </a:r>
              </a:p>
              <a:p>
                <a:endParaRPr lang="en-US" noProof="0" dirty="0"/>
              </a:p>
              <a:p>
                <a:endParaRPr lang="en-US" noProof="0" dirty="0"/>
              </a:p>
              <a:p>
                <a14:m>
                  <m:oMath xmlns:m="http://schemas.openxmlformats.org/officeDocument/2006/math">
                    <m:r>
                      <a:rPr lang="en-US" i="1" noProof="0">
                        <a:latin typeface="Cambria Math" panose="02040503050406030204" pitchFamily="18" charset="0"/>
                      </a:rPr>
                      <m:t>𝑠𝑢𝑚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noProof="0">
                        <a:latin typeface="Cambria Math" panose="02040503050406030204" pitchFamily="18" charset="0"/>
                      </a:rPr>
                      <m:t>0∗</m:t>
                    </m:r>
                    <m:d>
                      <m:dPr>
                        <m:begChr m:val="["/>
                        <m:endChr m:val="]"/>
                        <m:ctrlPr>
                          <a:rPr lang="en-US" i="1" noProof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</m:d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noProof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 noProof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 noProof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 noProof="0"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</m:d>
                    <m:r>
                      <a:rPr lang="en-US" i="1" noProof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noProof="0" smtClean="0">
                        <a:latin typeface="Cambria Math" panose="02040503050406030204" pitchFamily="18" charset="0"/>
                      </a:rPr>
                      <m:t> …</m:t>
                    </m:r>
                  </m:oMath>
                </a14:m>
                <a:endParaRPr lang="en-US" noProof="0" dirty="0"/>
              </a:p>
              <a:p>
                <a:pPr marL="0" indent="0">
                  <a:buNone/>
                </a:pPr>
                <a:endParaRPr lang="en-US" i="1" noProof="0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b="0" noProof="0" dirty="0"/>
                  <a:t>                 </a:t>
                </a:r>
                <a:endParaRPr lang="en-US" noProof="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A12176-6753-6C4D-91F5-3C784EA3C5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3"/>
                <a:stretch>
                  <a:fillRect l="-678" t="-5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49254-FBD0-5749-A430-F79E96D5C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4150"/>
            <a:ext cx="2743200" cy="365125"/>
          </a:xfrm>
        </p:spPr>
        <p:txBody>
          <a:bodyPr/>
          <a:lstStyle/>
          <a:p>
            <a:fld id="{07BF531C-186E-C442-940C-204E157681B4}" type="slidenum">
              <a:rPr lang="sv-SE" smtClean="0"/>
              <a:t>8</a:t>
            </a:fld>
            <a:endParaRPr lang="sv-SE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0678F5B-4648-BF49-BF72-69F61A92283C}"/>
              </a:ext>
            </a:extLst>
          </p:cNvPr>
          <p:cNvSpPr/>
          <p:nvPr/>
        </p:nvSpPr>
        <p:spPr bwMode="auto">
          <a:xfrm rot="16200000">
            <a:off x="3729037" y="1600202"/>
            <a:ext cx="178593" cy="2907508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sv-SE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827EEE9-AA60-8C45-BB03-381D09C07751}"/>
                  </a:ext>
                </a:extLst>
              </p:cNvPr>
              <p:cNvSpPr txBox="1"/>
              <p:nvPr/>
            </p:nvSpPr>
            <p:spPr bwMode="auto">
              <a:xfrm>
                <a:off x="3371850" y="2557465"/>
                <a:ext cx="914400" cy="9144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sv-SE" sz="2000" dirty="0" err="1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827EEE9-AA60-8C45-BB03-381D09C077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1850" y="2557465"/>
                <a:ext cx="914400" cy="914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4153261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17619</TotalTime>
  <Words>5736</Words>
  <Application>Microsoft Macintosh PowerPoint</Application>
  <PresentationFormat>Widescreen</PresentationFormat>
  <Paragraphs>1533</Paragraphs>
  <Slides>62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0" baseType="lpstr">
      <vt:lpstr>Ericsson Hilda</vt:lpstr>
      <vt:lpstr>Times New Roman</vt:lpstr>
      <vt:lpstr>Ericsson Technical Icons</vt:lpstr>
      <vt:lpstr>Ericsson Hilda Light</vt:lpstr>
      <vt:lpstr>Cambria Math</vt:lpstr>
      <vt:lpstr>Arial</vt:lpstr>
      <vt:lpstr>Courier New</vt:lpstr>
      <vt:lpstr>PresentationTemplate2017</vt:lpstr>
      <vt:lpstr>JVET-Q0167  Non-CE5: Multiplication simplification for ALF and CC-ALF</vt:lpstr>
      <vt:lpstr>Background: Adaptive loop filtering (ALF)</vt:lpstr>
      <vt:lpstr>Filter formula in VVC-ALF</vt:lpstr>
      <vt:lpstr>Filter formula in ALF</vt:lpstr>
      <vt:lpstr>Full ALF equation (in VTM)</vt:lpstr>
      <vt:lpstr>Problem that we attack</vt:lpstr>
      <vt:lpstr>Inspiration</vt:lpstr>
      <vt:lpstr>Inspiration</vt:lpstr>
      <vt:lpstr>Inspiration</vt:lpstr>
      <vt:lpstr>Inspiration</vt:lpstr>
      <vt:lpstr>Inspiration</vt:lpstr>
      <vt:lpstr>Implementation of pure power of two multiplication</vt:lpstr>
      <vt:lpstr>Implementation of pure power of two multiplication</vt:lpstr>
      <vt:lpstr>Implementation of pure power of two multiplication</vt:lpstr>
      <vt:lpstr>Implementation of pure power of two multiplication</vt:lpstr>
      <vt:lpstr>However, BDR figures are not good.</vt:lpstr>
      <vt:lpstr>Idea</vt:lpstr>
      <vt:lpstr>Idea</vt:lpstr>
      <vt:lpstr>Idea</vt:lpstr>
      <vt:lpstr>Multiplication by 3 is very cheap</vt:lpstr>
      <vt:lpstr>Multiplication by 3 is very cheap</vt:lpstr>
      <vt:lpstr>Multiplication by 3 is very cheap</vt:lpstr>
      <vt:lpstr>Multiplication by 3 is very cheap</vt:lpstr>
      <vt:lpstr>Multiplication by 3 is very cheap</vt:lpstr>
      <vt:lpstr>Multiplication by 3 is very cheap</vt:lpstr>
      <vt:lpstr>Multiplication by 3 is very cheap</vt:lpstr>
      <vt:lpstr>Multiplication by 3 is very cheap</vt:lpstr>
      <vt:lpstr>Multiplication by 3 is very cheap</vt:lpstr>
      <vt:lpstr>Multiplication by 3 or 5 is also very cheap</vt:lpstr>
      <vt:lpstr>Coding of coefficients</vt:lpstr>
      <vt:lpstr>Specification changes (test 2)</vt:lpstr>
      <vt:lpstr>Quantizing also the fixed filter table  (test 2):</vt:lpstr>
      <vt:lpstr>Results</vt:lpstr>
      <vt:lpstr>Why do we get zero BDR penalty?</vt:lpstr>
      <vt:lpstr>Why do we get zero BDR penalty?</vt:lpstr>
      <vt:lpstr>Why do we get zero BDR penalty?</vt:lpstr>
      <vt:lpstr>Why do we get zero BDR penalty?</vt:lpstr>
      <vt:lpstr>Combinations with CC-ALF (JVET-Q0165 which is a DC neutral version of CE5-2.1)</vt:lpstr>
      <vt:lpstr>Proposal: Adopt test 2</vt:lpstr>
      <vt:lpstr>Test 1, All Intra </vt:lpstr>
      <vt:lpstr>Test 1, Random Access</vt:lpstr>
      <vt:lpstr>Test 1, Low delay B</vt:lpstr>
      <vt:lpstr>Test 1, Low delay P</vt:lpstr>
      <vt:lpstr>Test 2, All Intra </vt:lpstr>
      <vt:lpstr>Test 2, Random Access</vt:lpstr>
      <vt:lpstr>Test 2, Low delay B</vt:lpstr>
      <vt:lpstr>Test 2, Low delay P</vt:lpstr>
      <vt:lpstr>Test 3 vs CE5 anchor, All Intra </vt:lpstr>
      <vt:lpstr>Test 3 vs CE5 anchor, Random Access</vt:lpstr>
      <vt:lpstr>Test 3 vs CE5 anchor, Low delay B</vt:lpstr>
      <vt:lpstr>Test 4 vs CE5 anchor, All Intra </vt:lpstr>
      <vt:lpstr>Test 4 vs CE5 anchor, Random Access</vt:lpstr>
      <vt:lpstr>Test 4 vs CE5 anchor, Low delay B</vt:lpstr>
      <vt:lpstr>Test 5 vs CE5 anchor, All Intra </vt:lpstr>
      <vt:lpstr>Test 5 vs CE5 anchor, Random Access</vt:lpstr>
      <vt:lpstr>Test 5 vs CE5 anchor, Low delay B</vt:lpstr>
      <vt:lpstr>Thank you!</vt:lpstr>
      <vt:lpstr>PowerPoint Presentation</vt:lpstr>
      <vt:lpstr>Combination with other standards</vt:lpstr>
      <vt:lpstr>Extracting parameters during decoding of coefficients (test 1)</vt:lpstr>
      <vt:lpstr>Extracting parameters during decoding of coefficients (test 2)</vt:lpstr>
      <vt:lpstr>Worst and best sequences (test2):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Rickard Sjöberg</dc:creator>
  <cp:keywords/>
  <dc:description/>
  <cp:lastModifiedBy>Jacob Ström</cp:lastModifiedBy>
  <cp:revision>288</cp:revision>
  <dcterms:created xsi:type="dcterms:W3CDTF">2019-11-04T13:17:40Z</dcterms:created>
  <dcterms:modified xsi:type="dcterms:W3CDTF">2020-01-10T07:07:48Z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