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9" r:id="rId2"/>
    <p:sldId id="276" r:id="rId3"/>
    <p:sldId id="277" r:id="rId4"/>
    <p:sldId id="278" r:id="rId5"/>
    <p:sldId id="279" r:id="rId6"/>
    <p:sldId id="280" r:id="rId7"/>
    <p:sldId id="261" r:id="rId8"/>
  </p:sldIdLst>
  <p:sldSz cx="12192000" cy="6858000"/>
  <p:notesSz cx="6858000" cy="9144000"/>
  <p:embeddedFontLst>
    <p:embeddedFont>
      <p:font typeface="Cambria Math" panose="02040503050406030204" pitchFamily="18" charset="0"/>
      <p:regular r:id="rId11"/>
    </p:embeddedFont>
    <p:embeddedFont>
      <p:font typeface="Ericsson Hilda" panose="00000500000000000000" pitchFamily="2" charset="0"/>
      <p:regular r:id="rId12"/>
      <p:bold r:id="rId13"/>
    </p:embeddedFont>
    <p:embeddedFont>
      <p:font typeface="Ericsson Hilda Light" panose="00000400000000000000" pitchFamily="2" charset="0"/>
      <p:regular r:id="rId14"/>
    </p:embeddedFont>
    <p:embeddedFont>
      <p:font typeface="Ericsson Technical Icons" panose="00000500000000000000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3284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3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9022921" cy="3457576"/>
          </a:xfrm>
        </p:spPr>
        <p:txBody>
          <a:bodyPr/>
          <a:lstStyle/>
          <a:p>
            <a:r>
              <a:rPr lang="sv-SE" dirty="0"/>
              <a:t>JVET-Q0165</a:t>
            </a:r>
            <a:br>
              <a:rPr lang="sv-SE" dirty="0"/>
            </a:br>
            <a:r>
              <a:rPr lang="en-US" dirty="0"/>
              <a:t>CE5-related: On the CC-ALF filtering process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Zhi Zhang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Ericsson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sv-SE" dirty="0"/>
              <a:t>2020-01-08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C5107-EBF7-4AFB-8530-BBB454B7E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CC-ALF </a:t>
            </a:r>
            <a:r>
              <a:rPr lang="sv-SE" dirty="0" err="1"/>
              <a:t>filtering</a:t>
            </a:r>
            <a:r>
              <a:rPr lang="sv-SE" dirty="0"/>
              <a:t> process in CE5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B6DEDBF-7A39-4814-BB84-41B1DB8D8CD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6" y="1844674"/>
                <a:ext cx="7945618" cy="4537075"/>
              </a:xfrm>
            </p:spPr>
            <p:txBody>
              <a:bodyPr/>
              <a:lstStyle/>
              <a:p>
                <a:r>
                  <a:rPr lang="sv-SE" sz="1800" dirty="0"/>
                  <a:t>A </a:t>
                </a:r>
                <a:r>
                  <a:rPr lang="sv-SE" sz="1800" dirty="0" err="1"/>
                  <a:t>residual</a:t>
                </a:r>
                <a:r>
                  <a:rPr lang="sv-SE" sz="1800" dirty="0"/>
                  <a:t> </a:t>
                </a:r>
                <a:r>
                  <a:rPr lang="sv-SE" sz="1800" dirty="0" err="1"/>
                  <a:t>correction</a:t>
                </a:r>
                <a:r>
                  <a:rPr lang="sv-SE" sz="1800" dirty="0"/>
                  <a:t> is </a:t>
                </a:r>
                <a:r>
                  <a:rPr lang="sv-SE" sz="1800" dirty="0" err="1"/>
                  <a:t>derived</a:t>
                </a:r>
                <a:r>
                  <a:rPr lang="sv-SE" sz="1800" dirty="0"/>
                  <a:t> by </a:t>
                </a:r>
                <a:r>
                  <a:rPr lang="sv-SE" sz="1800" dirty="0" err="1"/>
                  <a:t>applying</a:t>
                </a:r>
                <a:r>
                  <a:rPr lang="sv-SE" sz="1800" dirty="0"/>
                  <a:t> a 3×4 </a:t>
                </a:r>
                <a:r>
                  <a:rPr lang="sv-SE" sz="1800" dirty="0" err="1"/>
                  <a:t>diamond-shape</a:t>
                </a:r>
                <a:r>
                  <a:rPr lang="sv-SE" sz="1800" dirty="0"/>
                  <a:t> filter to the co-</a:t>
                </a:r>
                <a:r>
                  <a:rPr lang="sv-SE" sz="1800" dirty="0" err="1"/>
                  <a:t>located</a:t>
                </a:r>
                <a:r>
                  <a:rPr lang="sv-SE" sz="1800" dirty="0"/>
                  <a:t> luma </a:t>
                </a:r>
                <a:r>
                  <a:rPr lang="sv-SE" sz="1800" dirty="0" err="1"/>
                  <a:t>samples</a:t>
                </a:r>
                <a:r>
                  <a:rPr lang="sv-SE" sz="1800" dirty="0"/>
                  <a:t> </a:t>
                </a:r>
                <a:r>
                  <a:rPr lang="sv-SE" sz="1800" dirty="0" err="1"/>
                  <a:t>centered</a:t>
                </a:r>
                <a:r>
                  <a:rPr lang="sv-SE" sz="1800" dirty="0"/>
                  <a:t> at the </a:t>
                </a:r>
                <a:r>
                  <a:rPr lang="sv-SE" sz="1800" dirty="0" err="1"/>
                  <a:t>chroma</a:t>
                </a:r>
                <a:r>
                  <a:rPr lang="sv-SE" sz="1800" dirty="0"/>
                  <a:t> </a:t>
                </a:r>
                <a:r>
                  <a:rPr lang="sv-SE" sz="1800" dirty="0" err="1"/>
                  <a:t>sample</a:t>
                </a:r>
                <a:r>
                  <a:rPr lang="sv-SE" sz="1800" dirty="0"/>
                  <a:t> to be </a:t>
                </a:r>
                <a:r>
                  <a:rPr lang="sv-SE" sz="1800" dirty="0" err="1"/>
                  <a:t>refined</a:t>
                </a:r>
                <a:endParaRPr lang="sv-SE" sz="1800" dirty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800" smtClean="0">
                        <a:latin typeface="Cambria Math" panose="02040503050406030204" pitchFamily="18" charset="0"/>
                      </a:rPr>
                      <m:t>ΔI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y</m:t>
                        </m:r>
                      </m:e>
                    </m:d>
                    <m:r>
                      <a:rPr lang="en-CA" sz="18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CA" sz="1800" i="1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L</m:t>
                            </m:r>
                          </m:sub>
                        </m:s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L</m:t>
                            </m:r>
                          </m:sub>
                        </m:sSub>
                        <m:r>
                          <a:rPr lang="en-CA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CA" sz="18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sz="1800" i="1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L</m:t>
                            </m:r>
                          </m:sub>
                        </m:sSub>
                        <m:r>
                          <a:rPr lang="en-CA" sz="1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1, 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L</m:t>
                            </m:r>
                          </m:sub>
                        </m:sSub>
                      </m:e>
                    </m:d>
                    <m:r>
                      <a:rPr lang="sv-SE" sz="1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endParaRPr lang="sv-SE" sz="1800" b="0" i="1" dirty="0"/>
              </a:p>
              <a:p>
                <a:pPr marL="1728788" lvl="5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1800" b="0" i="1" smtClean="0">
                          <a:latin typeface="Cambria Math" panose="02040503050406030204" pitchFamily="18" charset="0"/>
                        </a:rPr>
                        <m:t>  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+1, 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1800" dirty="0"/>
              </a:p>
              <a:p>
                <a:pPr marL="1728788" lvl="5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1800" b="0" i="1" smtClean="0">
                          <a:latin typeface="Cambria Math" panose="02040503050406030204" pitchFamily="18" charset="0"/>
                        </a:rPr>
                        <m:t>  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1, 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1800" dirty="0"/>
              </a:p>
              <a:p>
                <a:pPr marL="1728788" lvl="5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1800" b="0" i="1" smtClean="0">
                          <a:latin typeface="Cambria Math" panose="02040503050406030204" pitchFamily="18" charset="0"/>
                        </a:rPr>
                        <m:t>  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r>
                        <a:rPr lang="sv-SE" sz="1800" b="0" i="1" smtClean="0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+1, 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1800" dirty="0"/>
              </a:p>
              <a:p>
                <a:pPr marL="1728788" lvl="5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1800" b="0" i="1" smtClean="0">
                          <a:latin typeface="Cambria Math" panose="02040503050406030204" pitchFamily="18" charset="0"/>
                        </a:rPr>
                        <m:t>  </m:t>
                      </m:r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shiftFactor</m:t>
                          </m:r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en-CA" sz="1800">
                          <a:latin typeface="Cambria Math" panose="02040503050406030204" pitchFamily="18" charset="0"/>
                        </a:rPr>
                        <m:t>)≫</m:t>
                      </m:r>
                      <m:r>
                        <m:rPr>
                          <m:sty m:val="p"/>
                        </m:rPr>
                        <a:rPr lang="en-CA" sz="1800">
                          <a:latin typeface="Cambria Math" panose="02040503050406030204" pitchFamily="18" charset="0"/>
                        </a:rPr>
                        <m:t>shiftFactor</m:t>
                      </m:r>
                      <m:r>
                        <a:rPr lang="sv-SE" sz="1800" b="0" i="0" smtClean="0">
                          <a:latin typeface="Cambria Math" panose="02040503050406030204" pitchFamily="18" charset="0"/>
                        </a:rPr>
                        <m:t>                  (</m:t>
                      </m:r>
                      <m:r>
                        <m:rPr>
                          <m:sty m:val="p"/>
                        </m:rPr>
                        <a:rPr lang="sv-SE" sz="1800" b="0" i="0" smtClean="0">
                          <a:latin typeface="Cambria Math" panose="02040503050406030204" pitchFamily="18" charset="0"/>
                        </a:rPr>
                        <m:t>Eqn</m:t>
                      </m:r>
                      <m:r>
                        <a:rPr lang="sv-SE" sz="1800" b="0" i="0" smtClean="0">
                          <a:latin typeface="Cambria Math" panose="02040503050406030204" pitchFamily="18" charset="0"/>
                        </a:rPr>
                        <m:t> 1)</m:t>
                      </m:r>
                    </m:oMath>
                  </m:oMathPara>
                </a14:m>
                <a:endParaRPr lang="en-US" sz="1800" dirty="0"/>
              </a:p>
              <a:p>
                <a:pPr lvl="1"/>
                <a:r>
                  <a:rPr lang="en-US" sz="1800" dirty="0"/>
                  <a:t>8 unique coefficients in CE5 anchor</a:t>
                </a:r>
              </a:p>
              <a:p>
                <a:pPr lvl="2"/>
                <a:r>
                  <a:rPr lang="en-US" sz="1800" dirty="0"/>
                  <a:t>Coefficients values ranges between [-32, 31], inclusive</a:t>
                </a:r>
              </a:p>
              <a:p>
                <a:pPr lvl="2"/>
                <a:r>
                  <a:rPr lang="en-US" sz="1800" dirty="0"/>
                  <a:t>Each coefficient but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dirty="0"/>
                  <a:t> is estimated in the encoder side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=(</m:t>
                    </m:r>
                    <m:r>
                      <a:rPr lang="en-CA" sz="18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CA" sz="1800">
                        <a:latin typeface="Cambria Math" panose="02040503050406030204" pitchFamily="18" charset="0"/>
                      </a:rPr>
                      <m:t>1)</m:t>
                    </m:r>
                    <m:r>
                      <a:rPr lang="en-CA" sz="1800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CA" sz="180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800" dirty="0"/>
                  <a:t> and then clipped to the range [-32, 31], inclusive</a:t>
                </a:r>
              </a:p>
              <a:p>
                <a:pPr lvl="1"/>
                <a:r>
                  <a:rPr lang="en-US" sz="1800" dirty="0"/>
                  <a:t>8 unique coefficients in CE5-2</a:t>
                </a:r>
              </a:p>
              <a:p>
                <a:pPr lvl="2"/>
                <a:r>
                  <a:rPr lang="en-US" sz="1800" dirty="0"/>
                  <a:t>Coefficients values restrict to have values either 0 or power-of-two</a:t>
                </a:r>
              </a:p>
              <a:p>
                <a:pPr lvl="2"/>
                <a:r>
                  <a:rPr lang="en-US" sz="1800" dirty="0"/>
                  <a:t>Each coefficient is estimated in the encoder side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B6DEDBF-7A39-4814-BB84-41B1DB8D8C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6" y="1844674"/>
                <a:ext cx="7945618" cy="4537075"/>
              </a:xfrm>
              <a:blipFill>
                <a:blip r:embed="rId2"/>
                <a:stretch>
                  <a:fillRect l="-921" t="-806" b="-16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66D688EA-EA62-4A94-BBB8-16E8DA4B1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851" y="4173177"/>
            <a:ext cx="2699642" cy="2031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EBDCD0-6028-432E-9923-F5A466A169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851" y="1849551"/>
            <a:ext cx="2885040" cy="203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80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B7512-3AAE-4E78-99AC-11C2F4836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DC-neutral problem and solution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CE6AA55-E18D-46AD-86A7-F4DFD42ED835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sv-SE" dirty="0"/>
                  <a:t>DC-neutral problem </a:t>
                </a:r>
                <a:r>
                  <a:rPr lang="sv-SE" dirty="0" err="1"/>
                  <a:t>due</a:t>
                </a:r>
                <a:r>
                  <a:rPr lang="sv-SE" dirty="0"/>
                  <a:t> to the </a:t>
                </a:r>
                <a:r>
                  <a:rPr lang="sv-SE" dirty="0" err="1"/>
                  <a:t>clipping</a:t>
                </a:r>
                <a:r>
                  <a:rPr lang="sv-SE" dirty="0"/>
                  <a:t> / </a:t>
                </a:r>
                <a:r>
                  <a:rPr lang="sv-SE" dirty="0" err="1"/>
                  <a:t>restriction</a:t>
                </a:r>
                <a:r>
                  <a:rPr lang="sv-SE" dirty="0"/>
                  <a:t> </a:t>
                </a:r>
                <a:r>
                  <a:rPr lang="sv-SE" dirty="0" err="1"/>
                  <a:t>of</a:t>
                </a:r>
                <a:r>
                  <a:rPr lang="sv-SE" dirty="0"/>
                  <a:t> the </a:t>
                </a:r>
                <a:r>
                  <a:rPr lang="sv-SE" dirty="0" err="1"/>
                  <a:t>coefficient</a:t>
                </a:r>
                <a:r>
                  <a:rPr lang="sv-SE" dirty="0"/>
                  <a:t> </a:t>
                </a:r>
                <a:r>
                  <a:rPr lang="sv-SE" dirty="0" err="1"/>
                  <a:t>values</a:t>
                </a:r>
                <a:endParaRPr lang="sv-SE" dirty="0"/>
              </a:p>
              <a:p>
                <a:pPr lvl="1"/>
                <a:r>
                  <a:rPr lang="sv-SE" dirty="0"/>
                  <a:t>DC-neutral, </a:t>
                </a:r>
                <a:r>
                  <a:rPr lang="sv-SE" dirty="0" err="1"/>
                  <a:t>coefficients</a:t>
                </a:r>
                <a:r>
                  <a:rPr lang="sv-SE" dirty="0"/>
                  <a:t> </a:t>
                </a:r>
                <a:r>
                  <a:rPr lang="sv-SE" dirty="0" err="1"/>
                  <a:t>sum</a:t>
                </a:r>
                <a:r>
                  <a:rPr lang="sv-SE" dirty="0"/>
                  <a:t> to </a:t>
                </a:r>
                <a:r>
                  <a:rPr lang="sv-SE" dirty="0" err="1"/>
                  <a:t>zero</a:t>
                </a:r>
                <a:r>
                  <a:rPr lang="sv-SE" dirty="0"/>
                  <a:t>: </a:t>
                </a:r>
                <a14:m>
                  <m:oMath xmlns:m="http://schemas.openxmlformats.org/officeDocument/2006/math">
                    <m:r>
                      <a:rPr lang="sv-SE">
                        <a:latin typeface="Cambria Math" panose="02040503050406030204" pitchFamily="18" charset="0"/>
                      </a:rPr>
                      <m:t>0=</m:t>
                    </m:r>
                    <m:nary>
                      <m:naryPr>
                        <m:chr m:val="∑"/>
                        <m:limLoc m:val="undOvr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CA" i="1"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C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L</m:t>
                            </m:r>
                          </m:sub>
                        </m:s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nary>
                  </m:oMath>
                </a14:m>
                <a:endParaRPr lang="sv-SE" dirty="0"/>
              </a:p>
              <a:p>
                <a:pPr lvl="1"/>
                <a:r>
                  <a:rPr lang="sv-SE" dirty="0"/>
                  <a:t>If not DC-neutral, CC-ALF </a:t>
                </a:r>
                <a:r>
                  <a:rPr lang="sv-SE" dirty="0" err="1"/>
                  <a:t>filtering</a:t>
                </a:r>
                <a:r>
                  <a:rPr lang="sv-SE" dirty="0"/>
                  <a:t> </a:t>
                </a:r>
                <a:r>
                  <a:rPr lang="sv-SE" dirty="0" err="1"/>
                  <a:t>modifies</a:t>
                </a:r>
                <a:r>
                  <a:rPr lang="sv-SE" dirty="0"/>
                  <a:t> </a:t>
                </a:r>
                <a:r>
                  <a:rPr lang="sv-SE" dirty="0" err="1"/>
                  <a:t>chroma</a:t>
                </a:r>
                <a:r>
                  <a:rPr lang="sv-SE" dirty="0"/>
                  <a:t> </a:t>
                </a:r>
                <a:r>
                  <a:rPr lang="sv-SE" dirty="0" err="1"/>
                  <a:t>even</a:t>
                </a:r>
                <a:r>
                  <a:rPr lang="sv-SE" dirty="0"/>
                  <a:t> </a:t>
                </a:r>
                <a:r>
                  <a:rPr lang="sv-SE" dirty="0" err="1"/>
                  <a:t>if</a:t>
                </a:r>
                <a:r>
                  <a:rPr lang="sv-SE" dirty="0"/>
                  <a:t> luma is flat</a:t>
                </a:r>
              </a:p>
              <a:p>
                <a:pPr lvl="1"/>
                <a:r>
                  <a:rPr lang="sv-SE" dirty="0" err="1"/>
                  <a:t>Encoder</a:t>
                </a:r>
                <a:r>
                  <a:rPr lang="sv-SE" dirty="0"/>
                  <a:t> </a:t>
                </a:r>
                <a:r>
                  <a:rPr lang="sv-SE" dirty="0" err="1"/>
                  <a:t>coefficient</a:t>
                </a:r>
                <a:r>
                  <a:rPr lang="sv-SE" dirty="0"/>
                  <a:t> </a:t>
                </a:r>
                <a:r>
                  <a:rPr lang="sv-SE" dirty="0" err="1"/>
                  <a:t>optimization</a:t>
                </a:r>
                <a:r>
                  <a:rPr lang="sv-SE" dirty="0"/>
                  <a:t> </a:t>
                </a:r>
                <a:r>
                  <a:rPr lang="sv-SE" dirty="0" err="1"/>
                  <a:t>tends</a:t>
                </a:r>
                <a:r>
                  <a:rPr lang="sv-SE" dirty="0"/>
                  <a:t> to </a:t>
                </a:r>
                <a:r>
                  <a:rPr lang="sv-SE" dirty="0" err="1"/>
                  <a:t>select</a:t>
                </a:r>
                <a:r>
                  <a:rPr lang="sv-SE" dirty="0"/>
                  <a:t> DC-neutral filter sets</a:t>
                </a:r>
              </a:p>
              <a:p>
                <a:pPr lvl="1"/>
                <a:endParaRPr lang="sv-SE" dirty="0"/>
              </a:p>
              <a:p>
                <a:pPr lvl="1"/>
                <a:endParaRPr lang="sv-SE" dirty="0"/>
              </a:p>
              <a:p>
                <a:pPr lvl="1"/>
                <a:endParaRPr lang="sv-SE" dirty="0"/>
              </a:p>
              <a:p>
                <a:pPr lvl="1"/>
                <a:endParaRPr lang="sv-SE" dirty="0"/>
              </a:p>
              <a:p>
                <a:pPr lvl="1"/>
                <a:endParaRPr lang="sv-SE" dirty="0"/>
              </a:p>
              <a:p>
                <a:r>
                  <a:rPr lang="sv-SE" dirty="0" err="1"/>
                  <a:t>Guarantee</a:t>
                </a:r>
                <a:r>
                  <a:rPr lang="sv-SE" dirty="0"/>
                  <a:t> DC-neutral CC-ALF filter</a:t>
                </a:r>
              </a:p>
              <a:p>
                <a:pPr lvl="1"/>
                <a:r>
                  <a:rPr lang="en-US" dirty="0"/>
                  <a:t>Signal 7 unique CC-ALF coefficients, skip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  <a:p>
                <a:pPr lvl="1"/>
                <a:r>
                  <a:rPr lang="sv-SE" dirty="0" err="1"/>
                  <a:t>Apply</a:t>
                </a:r>
                <a:r>
                  <a:rPr lang="sv-SE" dirty="0"/>
                  <a:t> </a:t>
                </a:r>
                <a:r>
                  <a:rPr lang="sv-SE" dirty="0" err="1"/>
                  <a:t>coefficients</a:t>
                </a:r>
                <a:r>
                  <a:rPr lang="sv-SE" dirty="0"/>
                  <a:t> to the delta </a:t>
                </a:r>
                <a:r>
                  <a:rPr lang="sv-SE" dirty="0" err="1"/>
                  <a:t>values</a:t>
                </a:r>
                <a:r>
                  <a:rPr lang="sv-SE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ΔR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>
                            <a:latin typeface="Cambria Math" panose="02040503050406030204" pitchFamily="18" charset="0"/>
                          </a:rPr>
                          <m:t>L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  <m:r>
                          <a:rPr lang="en-CA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</m:e>
                    </m:d>
                  </m:oMath>
                </a14:m>
                <a:r>
                  <a:rPr lang="sv-SE" dirty="0"/>
                  <a:t> </a:t>
                </a:r>
                <a:r>
                  <a:rPr lang="sv-SE" dirty="0" err="1"/>
                  <a:t>of</a:t>
                </a:r>
                <a:r>
                  <a:rPr lang="sv-SE" dirty="0"/>
                  <a:t> the co-</a:t>
                </a:r>
                <a:r>
                  <a:rPr lang="sv-SE" dirty="0" err="1"/>
                  <a:t>located</a:t>
                </a:r>
                <a:r>
                  <a:rPr lang="sv-SE" dirty="0"/>
                  <a:t> luma </a:t>
                </a:r>
                <a:r>
                  <a:rPr lang="sv-SE" dirty="0" err="1"/>
                  <a:t>samples</a:t>
                </a:r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CE6AA55-E18D-46AD-86A7-F4DFD42ED83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814" t="-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E12FD9E-2F7A-4434-9A88-A1F6655C4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527293"/>
              </p:ext>
            </p:extLst>
          </p:nvPr>
        </p:nvGraphicFramePr>
        <p:xfrm>
          <a:off x="895178" y="3317835"/>
          <a:ext cx="812799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75805668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86057922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6384589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CTC AI </a:t>
                      </a:r>
                      <a:r>
                        <a:rPr lang="sv-SE" dirty="0" err="1"/>
                        <a:t>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DC-neutral filter sets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Total numer </a:t>
                      </a:r>
                      <a:r>
                        <a:rPr lang="sv-SE" dirty="0" err="1"/>
                        <a:t>of</a:t>
                      </a:r>
                      <a:r>
                        <a:rPr lang="sv-SE" dirty="0"/>
                        <a:t> filter sets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5941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CE5 </a:t>
                      </a:r>
                      <a:r>
                        <a:rPr lang="sv-SE" dirty="0" err="1"/>
                        <a:t>anchor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27620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27636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9515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CE5-2.1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28221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28231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249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CE5-2.2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29099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29207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329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5785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55DB8-2961-4444-BB42-4D1B28085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Modified</a:t>
            </a:r>
            <a:r>
              <a:rPr lang="sv-SE" dirty="0"/>
              <a:t> CC-ALF </a:t>
            </a:r>
            <a:r>
              <a:rPr lang="sv-SE" dirty="0" err="1"/>
              <a:t>filtering</a:t>
            </a:r>
            <a:r>
              <a:rPr lang="sv-SE" dirty="0"/>
              <a:t> process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800AC5E-8060-4817-A039-29C6EC461008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5160538" cy="4823936"/>
              </a:xfrm>
            </p:spPr>
            <p:txBody>
              <a:bodyPr/>
              <a:lstStyle/>
              <a:p>
                <a:r>
                  <a:rPr lang="sv-SE" sz="1800" dirty="0"/>
                  <a:t>A </a:t>
                </a:r>
                <a:r>
                  <a:rPr lang="sv-SE" sz="1800" dirty="0" err="1"/>
                  <a:t>residual</a:t>
                </a:r>
                <a:r>
                  <a:rPr lang="sv-SE" sz="1800" dirty="0"/>
                  <a:t> </a:t>
                </a:r>
                <a:r>
                  <a:rPr lang="sv-SE" sz="1800" dirty="0" err="1"/>
                  <a:t>correction</a:t>
                </a:r>
                <a:r>
                  <a:rPr lang="sv-SE" sz="1800" dirty="0"/>
                  <a:t> is </a:t>
                </a:r>
                <a:r>
                  <a:rPr lang="sv-SE" sz="1800" dirty="0" err="1"/>
                  <a:t>derived</a:t>
                </a:r>
                <a:r>
                  <a:rPr lang="sv-SE" sz="1800" dirty="0"/>
                  <a:t> by </a:t>
                </a:r>
                <a:r>
                  <a:rPr lang="sv-SE" sz="1800" dirty="0" err="1"/>
                  <a:t>applying</a:t>
                </a:r>
                <a:r>
                  <a:rPr lang="sv-SE" sz="1800" dirty="0"/>
                  <a:t> 7 </a:t>
                </a:r>
                <a:r>
                  <a:rPr lang="sv-SE" sz="1800" dirty="0" err="1"/>
                  <a:t>unique</a:t>
                </a:r>
                <a:r>
                  <a:rPr lang="sv-SE" sz="1800" dirty="0"/>
                  <a:t> CC-ALF </a:t>
                </a:r>
                <a:r>
                  <a:rPr lang="sv-SE" sz="1800" dirty="0" err="1"/>
                  <a:t>coefficients</a:t>
                </a:r>
                <a:r>
                  <a:rPr lang="sv-SE" sz="1800" dirty="0"/>
                  <a:t> to the delta </a:t>
                </a:r>
                <a:r>
                  <a:rPr lang="sv-SE" sz="1800" dirty="0" err="1"/>
                  <a:t>values</a:t>
                </a:r>
                <a:r>
                  <a:rPr lang="sv-SE" sz="1800" dirty="0"/>
                  <a:t> </a:t>
                </a:r>
                <a:r>
                  <a:rPr lang="sv-SE" sz="1800" dirty="0" err="1"/>
                  <a:t>of</a:t>
                </a:r>
                <a:r>
                  <a:rPr lang="sv-SE" sz="1800" dirty="0"/>
                  <a:t> the co-</a:t>
                </a:r>
                <a:r>
                  <a:rPr lang="sv-SE" sz="1800" dirty="0" err="1"/>
                  <a:t>located</a:t>
                </a:r>
                <a:r>
                  <a:rPr lang="sv-SE" sz="1800" dirty="0"/>
                  <a:t> luma </a:t>
                </a:r>
                <a:r>
                  <a:rPr lang="sv-SE" sz="1800" dirty="0" err="1"/>
                  <a:t>samples</a:t>
                </a:r>
                <a:r>
                  <a:rPr lang="sv-SE" sz="1800" dirty="0"/>
                  <a:t> </a:t>
                </a:r>
                <a:r>
                  <a:rPr lang="sv-SE" sz="1800" dirty="0" err="1"/>
                  <a:t>centered</a:t>
                </a:r>
                <a:r>
                  <a:rPr lang="sv-SE" sz="1800" dirty="0"/>
                  <a:t> at the </a:t>
                </a:r>
                <a:r>
                  <a:rPr lang="sv-SE" sz="1800" dirty="0" err="1"/>
                  <a:t>chroma</a:t>
                </a:r>
                <a:r>
                  <a:rPr lang="sv-SE" sz="1800" dirty="0"/>
                  <a:t> </a:t>
                </a:r>
                <a:r>
                  <a:rPr lang="sv-SE" sz="1800" dirty="0" err="1"/>
                  <a:t>sample</a:t>
                </a:r>
                <a:r>
                  <a:rPr lang="sv-SE" sz="1800" dirty="0"/>
                  <a:t> to be </a:t>
                </a:r>
                <a:r>
                  <a:rPr lang="sv-SE" sz="1800" dirty="0" err="1"/>
                  <a:t>refined</a:t>
                </a:r>
                <a:endParaRPr lang="sv-SE" sz="1800" b="0" i="0" dirty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800">
                        <a:latin typeface="Cambria Math" panose="02040503050406030204" pitchFamily="18" charset="0"/>
                      </a:rPr>
                      <m:t>ΔI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y</m:t>
                        </m:r>
                      </m:e>
                    </m:d>
                    <m:r>
                      <a:rPr lang="en-CA" sz="1800"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800">
                        <a:latin typeface="Cambria Math" panose="02040503050406030204" pitchFamily="18" charset="0"/>
                      </a:rPr>
                      <m:t>(</m:t>
                    </m:r>
                    <m:r>
                      <a:rPr lang="sv-SE" sz="1800" b="0" i="0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sv-SE" sz="1800" b="0" i="0" dirty="0"/>
              </a:p>
              <a:p>
                <a:pPr marL="1092200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CA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  <m:r>
                                <a:rPr lang="en-CA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1800" dirty="0"/>
              </a:p>
              <a:p>
                <a:pPr marL="1092200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1, 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</m:e>
                      </m:d>
                      <m:r>
                        <a:rPr lang="en-CA" sz="18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)+</m:t>
                      </m:r>
                    </m:oMath>
                  </m:oMathPara>
                </a14:m>
                <a:endParaRPr lang="sv-SE" sz="1800" dirty="0"/>
              </a:p>
              <a:p>
                <a:pPr marL="1092200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+1, 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</m:e>
                      </m:d>
                      <m:r>
                        <a:rPr lang="en-CA" sz="18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)+</m:t>
                      </m:r>
                    </m:oMath>
                  </m:oMathPara>
                </a14:m>
                <a:endParaRPr lang="sv-SE" sz="1800" dirty="0"/>
              </a:p>
              <a:p>
                <a:pPr marL="1092200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1, 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sz="18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)+</m:t>
                      </m:r>
                    </m:oMath>
                  </m:oMathPara>
                </a14:m>
                <a:endParaRPr lang="sv-SE" sz="1800" dirty="0"/>
              </a:p>
              <a:p>
                <a:pPr marL="1092200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CA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1800" dirty="0"/>
              </a:p>
              <a:p>
                <a:pPr marL="1092200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+1, 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sz="18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R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y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)+</m:t>
                      </m:r>
                    </m:oMath>
                  </m:oMathPara>
                </a14:m>
                <a:endParaRPr lang="sv-SE" sz="1800" dirty="0"/>
              </a:p>
              <a:p>
                <a:pPr marL="1092200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  <m:r>
                        <a:rPr lang="en-CA" sz="1800" i="1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CA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</m:e>
                          </m:d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R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CA" sz="1800">
                                  <a:latin typeface="Cambria Math" panose="02040503050406030204" pitchFamily="18" charset="0"/>
                                </a:rPr>
                                <m:t>L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x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  <m:r>
                                <a:rPr lang="en-CA" sz="180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y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L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CA" sz="180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sv-SE" sz="1800" dirty="0"/>
              </a:p>
              <a:p>
                <a:pPr marL="1092200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CA" sz="1800">
                              <a:latin typeface="Cambria Math" panose="02040503050406030204" pitchFamily="18" charset="0"/>
                            </a:rPr>
                            <m:t>shiftFactor</m:t>
                          </m:r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sz="180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en-CA" sz="1800">
                          <a:latin typeface="Cambria Math" panose="02040503050406030204" pitchFamily="18" charset="0"/>
                        </a:rPr>
                        <m:t>)≫</m:t>
                      </m:r>
                      <m:r>
                        <m:rPr>
                          <m:sty m:val="p"/>
                        </m:rPr>
                        <a:rPr lang="en-CA" sz="1800">
                          <a:latin typeface="Cambria Math" panose="02040503050406030204" pitchFamily="18" charset="0"/>
                        </a:rPr>
                        <m:t>shiftFactor</m:t>
                      </m:r>
                      <m:r>
                        <a:rPr lang="en-CA" sz="1800">
                          <a:latin typeface="Cambria Math" panose="02040503050406030204" pitchFamily="18" charset="0"/>
                        </a:rPr>
                        <m:t>          (</m:t>
                      </m:r>
                      <m:r>
                        <m:rPr>
                          <m:sty m:val="p"/>
                        </m:rPr>
                        <a:rPr lang="en-CA" sz="1800">
                          <a:latin typeface="Cambria Math" panose="02040503050406030204" pitchFamily="18" charset="0"/>
                        </a:rPr>
                        <m:t>Eqn</m:t>
                      </m:r>
                      <m:r>
                        <a:rPr lang="en-CA" sz="1800">
                          <a:latin typeface="Cambria Math" panose="02040503050406030204" pitchFamily="18" charset="0"/>
                        </a:rPr>
                        <m:t> 2)</m:t>
                      </m:r>
                    </m:oMath>
                  </m:oMathPara>
                </a14:m>
                <a:endParaRPr lang="en-US" sz="1800" i="1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ΔR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latin typeface="Cambria Math" panose="02040503050406030204" pitchFamily="18" charset="0"/>
                          </a:rPr>
                          <m:t>=(</m:t>
                        </m:r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</m:e>
                    </m:d>
                    <m:r>
                      <a:rPr lang="en-CA" sz="18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L</m:t>
                            </m:r>
                          </m:sub>
                        </m:s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L</m:t>
                            </m:r>
                          </m:sub>
                        </m:sSub>
                      </m:e>
                    </m:d>
                    <m:r>
                      <a:rPr lang="en-CA" sz="18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sv-SE" sz="1800" dirty="0"/>
              </a:p>
              <a:p>
                <a:pPr lvl="1"/>
                <a:r>
                  <a:rPr lang="sv-SE" sz="1800" dirty="0"/>
                  <a:t>DC-neutral </a:t>
                </a:r>
                <a:r>
                  <a:rPr lang="sv-SE" sz="1800" dirty="0" err="1"/>
                  <a:t>guarantee</a:t>
                </a:r>
                <a:r>
                  <a:rPr lang="sv-SE" sz="1800" dirty="0"/>
                  <a:t> CC-ALF filter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800AC5E-8060-4817-A039-29C6EC4610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5160538" cy="4823936"/>
              </a:xfrm>
              <a:blipFill>
                <a:blip r:embed="rId2"/>
                <a:stretch>
                  <a:fillRect l="-1418" t="-7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611AD48D-4DCD-4883-85C8-846FA00584E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866" y="3124348"/>
            <a:ext cx="5840546" cy="3544263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F534CF33-F071-4803-BBBE-82834907A01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739147" y="1762297"/>
                <a:ext cx="5840546" cy="12950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72000" tIns="36000" rIns="73152" bIns="36576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12788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2pPr>
                <a:lvl3pPr marL="1079500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3pPr>
                <a:lvl4pPr marL="1435100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4pPr>
                <a:lvl5pPr marL="1770063" indent="-342900" algn="l" rtl="0" eaLnBrk="1" fontAlgn="base" hangingPunct="1">
                  <a:spcBef>
                    <a:spcPts val="3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 Light" panose="00000400000000000000" pitchFamily="2" charset="0"/>
                  <a:buChar char="—"/>
                  <a:defRPr sz="2000" kern="1000" spc="-30">
                    <a:solidFill>
                      <a:schemeClr val="tx1"/>
                    </a:solidFill>
                    <a:latin typeface="+mn-lt"/>
                  </a:defRPr>
                </a:lvl5pPr>
                <a:lvl6pPr marL="20716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5288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29860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443288" indent="-180975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tx1"/>
                  </a:buClr>
                  <a:buFont typeface="Ericsson Hilda" pitchFamily="2" charset="0"/>
                  <a:buChar char="›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r>
                  <a:rPr lang="sv-SE" sz="1800" dirty="0" err="1"/>
                  <a:t>Actual</a:t>
                </a:r>
                <a:r>
                  <a:rPr lang="sv-SE" sz="1800" dirty="0"/>
                  <a:t> </a:t>
                </a:r>
                <a:r>
                  <a:rPr lang="sv-SE" sz="1800" dirty="0" err="1"/>
                  <a:t>weight</a:t>
                </a:r>
                <a:r>
                  <a:rPr lang="sv-SE" sz="1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sum</m:t>
                        </m:r>
                      </m:sub>
                    </m:sSub>
                    <m:r>
                      <a:rPr lang="en-CA" sz="1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sv-SE" sz="1800" dirty="0" err="1"/>
                  <a:t>applied</a:t>
                </a:r>
                <a:r>
                  <a:rPr lang="sv-SE" sz="1800" dirty="0"/>
                  <a:t> to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</m:sub>
                    </m:sSub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L</m:t>
                            </m:r>
                          </m:sub>
                        </m:s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y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800">
                                <a:latin typeface="Cambria Math" panose="02040503050406030204" pitchFamily="18" charset="0"/>
                              </a:rPr>
                              <m:t>L</m:t>
                            </m:r>
                          </m:sub>
                        </m:sSub>
                      </m:e>
                    </m:d>
                  </m:oMath>
                </a14:m>
                <a:endParaRPr lang="sv-SE" sz="1800" dirty="0"/>
              </a:p>
              <a:p>
                <a:pPr lvl="1"/>
                <a14:m>
                  <m:oMath xmlns:m="http://schemas.openxmlformats.org/officeDocument/2006/math">
                    <m:r>
                      <a:rPr lang="en-CA" sz="1800" i="1">
                        <a:latin typeface="Cambria Math" panose="02040503050406030204" pitchFamily="18" charset="0"/>
                      </a:rPr>
                      <m:t>(−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CA" sz="18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sz="18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CA" sz="18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CA" sz="18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n-CA" sz="18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CA" sz="18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800">
                            <a:latin typeface="Cambria Math" panose="02040503050406030204" pitchFamily="18" charset="0"/>
                          </a:rPr>
                          <m:t>L</m:t>
                        </m:r>
                        <m:r>
                          <a:rPr lang="en-CA" sz="1800">
                            <a:latin typeface="Cambria Math" panose="02040503050406030204" pitchFamily="18" charset="0"/>
                          </a:rPr>
                          <m:t>7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sv-SE" sz="1800" dirty="0"/>
              </a:p>
              <a:p>
                <a:pPr lvl="1"/>
                <a:r>
                  <a:rPr lang="sv-SE" sz="1800" dirty="0"/>
                  <a:t>Does not </a:t>
                </a:r>
                <a:r>
                  <a:rPr lang="sv-SE" sz="1800" dirty="0" err="1"/>
                  <a:t>need</a:t>
                </a:r>
                <a:r>
                  <a:rPr lang="sv-SE" sz="1800" dirty="0"/>
                  <a:t> to be </a:t>
                </a:r>
                <a:r>
                  <a:rPr lang="sv-SE" sz="1800" dirty="0" err="1"/>
                  <a:t>restricted</a:t>
                </a:r>
                <a:r>
                  <a:rPr lang="sv-SE" sz="1800" dirty="0"/>
                  <a:t> to be in the </a:t>
                </a:r>
                <a:r>
                  <a:rPr lang="sv-SE" sz="1800" dirty="0" err="1"/>
                  <a:t>range</a:t>
                </a:r>
                <a:r>
                  <a:rPr lang="sv-SE" sz="1800" dirty="0"/>
                  <a:t> </a:t>
                </a:r>
                <a:r>
                  <a:rPr lang="sv-SE" sz="1800" dirty="0" err="1"/>
                  <a:t>of</a:t>
                </a:r>
                <a:r>
                  <a:rPr lang="sv-SE" sz="1800" dirty="0"/>
                  <a:t> [-32, 31] or </a:t>
                </a:r>
                <a:r>
                  <a:rPr lang="sv-SE" sz="1800" dirty="0" err="1"/>
                  <a:t>have</a:t>
                </a:r>
                <a:r>
                  <a:rPr lang="sv-SE" sz="1800" dirty="0"/>
                  <a:t> a </a:t>
                </a:r>
                <a:r>
                  <a:rPr lang="sv-SE" sz="1800" dirty="0" err="1"/>
                  <a:t>value</a:t>
                </a:r>
                <a:r>
                  <a:rPr lang="sv-SE" sz="1800" dirty="0"/>
                  <a:t> </a:t>
                </a:r>
                <a:r>
                  <a:rPr lang="sv-SE" sz="1800" dirty="0" err="1"/>
                  <a:t>of</a:t>
                </a:r>
                <a:r>
                  <a:rPr lang="sv-SE" sz="1800" dirty="0"/>
                  <a:t> </a:t>
                </a:r>
                <a:r>
                  <a:rPr lang="sv-SE" sz="1800" dirty="0" err="1"/>
                  <a:t>power-of-two</a:t>
                </a:r>
                <a:endParaRPr lang="sv-SE" sz="18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F534CF33-F071-4803-BBBE-82834907A0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39147" y="1762297"/>
                <a:ext cx="5840546" cy="1295010"/>
              </a:xfrm>
              <a:prstGeom prst="rect">
                <a:avLst/>
              </a:prstGeom>
              <a:blipFill>
                <a:blip r:embed="rId4"/>
                <a:stretch>
                  <a:fillRect l="-1147" t="-2817" r="-417" b="-422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5393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8377FA-57F0-4C71-840D-2F4C87194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Advantage</a:t>
            </a:r>
            <a:r>
              <a:rPr lang="sv-SE" dirty="0"/>
              <a:t> on </a:t>
            </a:r>
            <a:r>
              <a:rPr lang="sv-SE" dirty="0" err="1"/>
              <a:t>top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CE5-2 </a:t>
            </a:r>
            <a:r>
              <a:rPr lang="sv-SE" dirty="0" err="1"/>
              <a:t>multiplication</a:t>
            </a:r>
            <a:r>
              <a:rPr lang="sv-SE" dirty="0"/>
              <a:t> </a:t>
            </a:r>
            <a:r>
              <a:rPr lang="sv-SE" dirty="0" err="1"/>
              <a:t>removal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11547-77A4-47F4-964D-1D3009D1689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2442099"/>
          </a:xfrm>
        </p:spPr>
        <p:txBody>
          <a:bodyPr/>
          <a:lstStyle/>
          <a:p>
            <a:r>
              <a:rPr lang="sv-SE" dirty="0"/>
              <a:t>In CE5-2, the CC-ALF </a:t>
            </a:r>
            <a:r>
              <a:rPr lang="sv-SE" dirty="0" err="1"/>
              <a:t>coefficients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restricted</a:t>
            </a:r>
            <a:r>
              <a:rPr lang="sv-SE" dirty="0"/>
              <a:t> to </a:t>
            </a:r>
            <a:r>
              <a:rPr lang="sv-SE" dirty="0" err="1"/>
              <a:t>have</a:t>
            </a:r>
            <a:r>
              <a:rPr lang="sv-SE" dirty="0"/>
              <a:t> a </a:t>
            </a:r>
            <a:r>
              <a:rPr lang="sv-SE" dirty="0" err="1"/>
              <a:t>value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either</a:t>
            </a:r>
            <a:r>
              <a:rPr lang="sv-SE" dirty="0"/>
              <a:t> 0 or </a:t>
            </a:r>
            <a:r>
              <a:rPr lang="sv-SE" dirty="0" err="1"/>
              <a:t>power-of-two</a:t>
            </a:r>
            <a:r>
              <a:rPr lang="en-US" dirty="0"/>
              <a:t>, the number of coefficients combination that guarantee DC-neutral is much less (0.6% for CE5-2.1 and 3.2% for CE5-2.2) than the total number of coefficients combination</a:t>
            </a:r>
            <a:endParaRPr lang="sv-SE" dirty="0"/>
          </a:p>
          <a:p>
            <a:r>
              <a:rPr lang="sv-SE" dirty="0"/>
              <a:t>In the </a:t>
            </a:r>
            <a:r>
              <a:rPr lang="sv-SE" dirty="0" err="1"/>
              <a:t>modified</a:t>
            </a:r>
            <a:r>
              <a:rPr lang="sv-SE" dirty="0"/>
              <a:t> CC-ALF </a:t>
            </a:r>
            <a:r>
              <a:rPr lang="sv-SE" dirty="0" err="1"/>
              <a:t>filtering</a:t>
            </a:r>
            <a:r>
              <a:rPr lang="sv-SE" dirty="0"/>
              <a:t> process on </a:t>
            </a:r>
            <a:r>
              <a:rPr lang="sv-SE" dirty="0" err="1"/>
              <a:t>top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CE5-2, all </a:t>
            </a:r>
            <a:r>
              <a:rPr lang="sv-SE" dirty="0" err="1"/>
              <a:t>coefficients</a:t>
            </a:r>
            <a:r>
              <a:rPr lang="sv-SE" dirty="0"/>
              <a:t> combination </a:t>
            </a:r>
            <a:r>
              <a:rPr lang="sv-SE" dirty="0" err="1"/>
              <a:t>guarantee</a:t>
            </a:r>
            <a:r>
              <a:rPr lang="sv-SE" dirty="0"/>
              <a:t> DC-neutral</a:t>
            </a:r>
          </a:p>
          <a:p>
            <a:pPr lvl="1"/>
            <a:r>
              <a:rPr lang="sv-SE" dirty="0"/>
              <a:t>The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DC-neutral </a:t>
            </a:r>
            <a:r>
              <a:rPr lang="sv-SE" dirty="0" err="1"/>
              <a:t>coefficients</a:t>
            </a:r>
            <a:r>
              <a:rPr lang="sv-SE" dirty="0"/>
              <a:t> combinations is 9.8x over CE5-2.1</a:t>
            </a:r>
          </a:p>
          <a:p>
            <a:pPr lvl="1"/>
            <a:r>
              <a:rPr lang="sv-SE" dirty="0"/>
              <a:t>The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DC-neutral </a:t>
            </a:r>
            <a:r>
              <a:rPr lang="sv-SE" dirty="0" err="1"/>
              <a:t>coefficients</a:t>
            </a:r>
            <a:r>
              <a:rPr lang="sv-SE" dirty="0"/>
              <a:t> combinations is 3.4x over CE5-2.2</a:t>
            </a: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82FF147-DCC6-40E4-9366-2B5FF152A5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242464"/>
              </p:ext>
            </p:extLst>
          </p:nvPr>
        </p:nvGraphicFramePr>
        <p:xfrm>
          <a:off x="905214" y="4355949"/>
          <a:ext cx="10080000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4153245634"/>
                    </a:ext>
                  </a:extLst>
                </a:gridCol>
                <a:gridCol w="2880000">
                  <a:extLst>
                    <a:ext uri="{9D8B030D-6E8A-4147-A177-3AD203B41FA5}">
                      <a16:colId xmlns:a16="http://schemas.microsoft.com/office/drawing/2014/main" val="3465266792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761143264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546647679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Nr. Combinations Total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Nr. Combinations DC-neutral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Rate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525540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CE5-2.1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2 562 890 625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16 089 375 ( A 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B ∕ A = 9.8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7889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2000" dirty="0">
                          <a:effectLst/>
                        </a:rPr>
                        <a:t>Modified CE5-2.1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170 859 375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157 657 497 ( B 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860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CE5-2.2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43 046 721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1 402 689 ( C 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D ∕ C = 3.4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934470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2000" dirty="0">
                          <a:effectLst/>
                        </a:rPr>
                        <a:t>Modified CE5-2.2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4 782 969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4 782 969 ( D 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41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580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E4560-15EB-4279-BC34-17A8A7849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487A7-E67B-4C9E-9EAE-D619C86E37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11902"/>
            <a:ext cx="11233150" cy="416894"/>
          </a:xfrm>
        </p:spPr>
        <p:txBody>
          <a:bodyPr/>
          <a:lstStyle/>
          <a:p>
            <a:r>
              <a:rPr lang="sv-SE" dirty="0" err="1"/>
              <a:t>Modified</a:t>
            </a:r>
            <a:r>
              <a:rPr lang="sv-SE" dirty="0"/>
              <a:t> CC-ALF </a:t>
            </a:r>
            <a:r>
              <a:rPr lang="sv-SE" dirty="0" err="1"/>
              <a:t>filtering</a:t>
            </a:r>
            <a:r>
              <a:rPr lang="sv-SE" dirty="0"/>
              <a:t> process on </a:t>
            </a:r>
            <a:r>
              <a:rPr lang="sv-SE" dirty="0" err="1"/>
              <a:t>top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CE5 </a:t>
            </a:r>
            <a:r>
              <a:rPr lang="sv-SE" dirty="0" err="1"/>
              <a:t>anchor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922C5BC-7055-484F-8788-B4D2E9D1F046}"/>
              </a:ext>
            </a:extLst>
          </p:cNvPr>
          <p:cNvSpPr txBox="1">
            <a:spLocks/>
          </p:cNvSpPr>
          <p:nvPr/>
        </p:nvSpPr>
        <p:spPr bwMode="auto">
          <a:xfrm>
            <a:off x="479425" y="3099941"/>
            <a:ext cx="11233150" cy="416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sv-SE" dirty="0" err="1"/>
              <a:t>Modified</a:t>
            </a:r>
            <a:r>
              <a:rPr lang="sv-SE" dirty="0"/>
              <a:t> CC-ALF </a:t>
            </a:r>
            <a:r>
              <a:rPr lang="sv-SE" dirty="0" err="1"/>
              <a:t>filtering</a:t>
            </a:r>
            <a:r>
              <a:rPr lang="sv-SE" dirty="0"/>
              <a:t> process on </a:t>
            </a:r>
            <a:r>
              <a:rPr lang="sv-SE" dirty="0" err="1"/>
              <a:t>top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CE5-2.1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A2F03EF-DEBC-4D4D-AAC2-EF7E8F8947A3}"/>
              </a:ext>
            </a:extLst>
          </p:cNvPr>
          <p:cNvSpPr txBox="1">
            <a:spLocks/>
          </p:cNvSpPr>
          <p:nvPr/>
        </p:nvSpPr>
        <p:spPr bwMode="auto">
          <a:xfrm>
            <a:off x="479425" y="4775180"/>
            <a:ext cx="11233150" cy="416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sv-SE" dirty="0" err="1"/>
              <a:t>Modified</a:t>
            </a:r>
            <a:r>
              <a:rPr lang="sv-SE" dirty="0"/>
              <a:t> CC-ALF </a:t>
            </a:r>
            <a:r>
              <a:rPr lang="sv-SE" dirty="0" err="1"/>
              <a:t>filtering</a:t>
            </a:r>
            <a:r>
              <a:rPr lang="sv-SE" dirty="0"/>
              <a:t> process on </a:t>
            </a:r>
            <a:r>
              <a:rPr lang="sv-SE" dirty="0" err="1"/>
              <a:t>top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CE5-2.2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9473B38-BD29-4013-B6A9-200423213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882481"/>
              </p:ext>
            </p:extLst>
          </p:nvPr>
        </p:nvGraphicFramePr>
        <p:xfrm>
          <a:off x="605068" y="1814049"/>
          <a:ext cx="5688000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968092221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801471443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18417488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3027070915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308069190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Over CE5-Anchor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000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Y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U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V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YUV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6413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All Intra 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0.00%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-0.11%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-0.15%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-0.03%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0034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Random Access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0.01%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-0.18%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-0.11%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-0.03%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532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Low delay B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-0.04%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-0.26%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-0.35%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-0.09%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543436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08057B1-CF35-4B77-8354-ABDAF6CBD8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043711"/>
              </p:ext>
            </p:extLst>
          </p:nvPr>
        </p:nvGraphicFramePr>
        <p:xfrm>
          <a:off x="605068" y="3502384"/>
          <a:ext cx="9576000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999049586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6954992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3416223009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315890559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30301900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78079923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343620769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948312201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8781214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 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Over CE5-Anchor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Over CE5-2.1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6834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Y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U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V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YUV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Y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U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V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YUV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9462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All Intra 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-0.02%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-0.02%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-0.19%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-0.04%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0.00%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-0.55%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-0.54%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-0.11%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8998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Random Access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0.00%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-0.28%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-0.31%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-0.06%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-0.02%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-0.36%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-0.37%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-0.09%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8686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Low delay B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0.03%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</a:rPr>
                        <a:t>-0.51%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-0.63%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-0.09%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0.03%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-0.27%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-0.50%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-0.05%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237524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D2B6B91-936F-4D03-9EA5-E140DC2752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061979"/>
              </p:ext>
            </p:extLst>
          </p:nvPr>
        </p:nvGraphicFramePr>
        <p:xfrm>
          <a:off x="605068" y="5192074"/>
          <a:ext cx="9576000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525024723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43625207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144915771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528345578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987970637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3810653477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361354433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408255523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377155977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 CE5-Anchor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 CE5-2.2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593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YUV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YUV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60094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All Intra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0.15%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-0.65%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064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Random Access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-0.01%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-0.47%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-0.57%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6060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Low delay 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-0.55%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-0.63%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-0.01%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-0.47%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-0.53%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-0.11%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1813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85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1079</TotalTime>
  <Words>793</Words>
  <Application>Microsoft Office PowerPoint</Application>
  <PresentationFormat>Widescreen</PresentationFormat>
  <Paragraphs>190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Ericsson Hilda</vt:lpstr>
      <vt:lpstr>Ericsson Technical Icons</vt:lpstr>
      <vt:lpstr>Times New Roman</vt:lpstr>
      <vt:lpstr>Ericsson Hilda Light</vt:lpstr>
      <vt:lpstr>Cambria Math</vt:lpstr>
      <vt:lpstr>PresentationTemplate2017</vt:lpstr>
      <vt:lpstr>JVET-Q0165 CE5-related: On the CC-ALF filtering process</vt:lpstr>
      <vt:lpstr>CC-ALF filtering process in CE5</vt:lpstr>
      <vt:lpstr>DC-neutral problem and solution</vt:lpstr>
      <vt:lpstr>Modified CC-ALF filtering process</vt:lpstr>
      <vt:lpstr>Advantage on top of CE5-2 multiplication removal</vt:lpstr>
      <vt:lpstr>Simulation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Zhi Zhang A</dc:creator>
  <cp:keywords/>
  <dc:description/>
  <cp:lastModifiedBy>Zhi Zhang A</cp:lastModifiedBy>
  <cp:revision>325</cp:revision>
  <dcterms:created xsi:type="dcterms:W3CDTF">2019-06-20T09:34:52Z</dcterms:created>
  <dcterms:modified xsi:type="dcterms:W3CDTF">2020-01-08T19:35:18Z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