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72" r:id="rId4"/>
    <p:sldId id="259" r:id="rId5"/>
    <p:sldId id="270" r:id="rId6"/>
    <p:sldId id="271" r:id="rId7"/>
    <p:sldId id="268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955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2067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381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Separate transform skip checking of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and Chroma</a:t>
            </a:r>
            <a:br>
              <a:rPr lang="en-US" altLang="ko-KR" dirty="0" smtClean="0"/>
            </a:br>
            <a:r>
              <a:rPr lang="en-US" altLang="ko-KR" dirty="0" smtClean="0"/>
              <a:t>for LFNST index </a:t>
            </a:r>
            <a:r>
              <a:rPr lang="en-US" altLang="ko-KR" dirty="0" err="1" smtClean="0"/>
              <a:t>signalling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JVET-Q0138)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Kim, </a:t>
            </a:r>
            <a:r>
              <a:rPr lang="en-US" altLang="ko-KR" sz="1600" dirty="0" smtClean="0"/>
              <a:t>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214836" y="3398606"/>
            <a:ext cx="3336219" cy="1851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[1/2]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In the 16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JVET meeting,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transform skip mode was adopted.</a:t>
            </a:r>
            <a:endParaRPr lang="en-US" altLang="ko-KR" dirty="0"/>
          </a:p>
          <a:p>
            <a:pPr lvl="1"/>
            <a:r>
              <a:rPr lang="en-US" altLang="ko-KR" dirty="0" smtClean="0"/>
              <a:t>However, LFNST index signaling for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separate tree still depends on collocated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transform skip flag in VVC WD.</a:t>
            </a:r>
          </a:p>
          <a:p>
            <a:pPr lvl="2"/>
            <a:r>
              <a:rPr lang="en-US" altLang="ko-KR" dirty="0" smtClean="0"/>
              <a:t>Also reported </a:t>
            </a:r>
            <a:r>
              <a:rPr lang="en-US" altLang="ko-KR" dirty="0" smtClean="0"/>
              <a:t>through JVET bug tracker ticket #720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829781"/>
              </p:ext>
            </p:extLst>
          </p:nvPr>
        </p:nvGraphicFramePr>
        <p:xfrm>
          <a:off x="1793657" y="2530388"/>
          <a:ext cx="6380533" cy="27736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380533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6985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</a:t>
                      </a:r>
                      <a:r>
                        <a:rPr lang="en-CA" sz="1400" dirty="0" err="1">
                          <a:effectLst/>
                        </a:rPr>
                        <a:t>coding_unit</a:t>
                      </a:r>
                      <a:r>
                        <a:rPr lang="en-CA" sz="1400" dirty="0">
                          <a:effectLst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</a:rPr>
                        <a:t>cbWidth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cbHeight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cqtDepth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treeType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modeType</a:t>
                      </a:r>
                      <a:r>
                        <a:rPr lang="en-CA" sz="1400" dirty="0">
                          <a:effectLst/>
                        </a:rPr>
                        <a:t>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    </a:t>
                      </a:r>
                      <a:r>
                        <a:rPr lang="en-CA" sz="1400" dirty="0" smtClean="0">
                          <a:effectLst/>
                        </a:rPr>
                        <a:t>   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	</a:t>
                      </a:r>
                      <a:r>
                        <a:rPr lang="en-CA" sz="1400" kern="100" dirty="0">
                          <a:effectLst/>
                        </a:rPr>
                        <a:t>if( Min( </a:t>
                      </a:r>
                      <a:r>
                        <a:rPr lang="en-CA" sz="1400" kern="100" dirty="0" err="1">
                          <a:effectLst/>
                        </a:rPr>
                        <a:t>lfnstWidth</a:t>
                      </a:r>
                      <a:r>
                        <a:rPr lang="en-CA" sz="1400" kern="100" dirty="0">
                          <a:effectLst/>
                        </a:rPr>
                        <a:t>, </a:t>
                      </a:r>
                      <a:r>
                        <a:rPr lang="en-CA" sz="1400" kern="100" dirty="0" err="1">
                          <a:effectLst/>
                        </a:rPr>
                        <a:t>lfnstHeight</a:t>
                      </a:r>
                      <a:r>
                        <a:rPr lang="en-CA" sz="1400" kern="100" dirty="0">
                          <a:effectLst/>
                        </a:rPr>
                        <a:t> )  &gt;=  4  &amp;&amp;  </a:t>
                      </a:r>
                      <a:r>
                        <a:rPr lang="en-CA" sz="1400" kern="100" dirty="0" err="1">
                          <a:effectLst/>
                        </a:rPr>
                        <a:t>sps_lfnst_enabled_flag</a:t>
                      </a:r>
                      <a:r>
                        <a:rPr lang="en-CA" sz="1400" kern="100" dirty="0">
                          <a:effectLst/>
                        </a:rPr>
                        <a:t>  = =  1  &amp;&amp;</a:t>
                      </a:r>
                      <a:br>
                        <a:rPr lang="en-CA" sz="1400" kern="1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			</a:t>
                      </a:r>
                      <a:r>
                        <a:rPr lang="en-CA" sz="1400" kern="100" dirty="0" err="1">
                          <a:effectLst/>
                        </a:rPr>
                        <a:t>CuPredMode</a:t>
                      </a:r>
                      <a:r>
                        <a:rPr lang="en-CA" sz="1400" kern="100" dirty="0">
                          <a:effectLst/>
                        </a:rPr>
                        <a:t>[ </a:t>
                      </a:r>
                      <a:r>
                        <a:rPr lang="en-CA" sz="1400" kern="100" dirty="0" err="1">
                          <a:effectLst/>
                        </a:rPr>
                        <a:t>chType</a:t>
                      </a:r>
                      <a:r>
                        <a:rPr lang="en-CA" sz="1400" kern="100" dirty="0">
                          <a:effectLst/>
                        </a:rPr>
                        <a:t> ][ x0 ][ y0 ]  = =  MODE_INTRA  &amp;&amp;</a:t>
                      </a:r>
                      <a:br>
                        <a:rPr lang="en-CA" sz="1400" kern="1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			</a:t>
                      </a:r>
                      <a:r>
                        <a:rPr lang="en-CA" sz="1400" dirty="0" err="1"/>
                        <a:t>transform_skip_flag</a:t>
                      </a:r>
                      <a:r>
                        <a:rPr lang="en-CA" sz="1400" dirty="0"/>
                        <a:t>[</a:t>
                      </a:r>
                      <a:r>
                        <a:rPr lang="en-US" sz="1400" dirty="0"/>
                        <a:t> </a:t>
                      </a:r>
                      <a:r>
                        <a:rPr lang="en-CA" sz="1400" dirty="0"/>
                        <a:t>x0</a:t>
                      </a:r>
                      <a:r>
                        <a:rPr lang="en-US" sz="1400" dirty="0"/>
                        <a:t> </a:t>
                      </a:r>
                      <a:r>
                        <a:rPr lang="en-CA" sz="1400" dirty="0"/>
                        <a:t>][</a:t>
                      </a:r>
                      <a:r>
                        <a:rPr lang="en-US" sz="1400" dirty="0"/>
                        <a:t> </a:t>
                      </a:r>
                      <a:r>
                        <a:rPr lang="en-CA" sz="1400" dirty="0"/>
                        <a:t>y0</a:t>
                      </a:r>
                      <a:r>
                        <a:rPr lang="en-US" sz="1400" dirty="0"/>
                        <a:t> </a:t>
                      </a:r>
                      <a:r>
                        <a:rPr lang="en-CA" sz="1400" dirty="0"/>
                        <a:t>][ 0 ]  =</a:t>
                      </a:r>
                      <a:r>
                        <a:rPr lang="en-US" sz="1400" dirty="0"/>
                        <a:t> </a:t>
                      </a:r>
                      <a:r>
                        <a:rPr lang="en-CA" sz="1400" dirty="0"/>
                        <a:t>=  0  &amp;&amp;  </a:t>
                      </a:r>
                      <a:br>
                        <a:rPr lang="en-CA" sz="1400" dirty="0"/>
                      </a:br>
                      <a:r>
                        <a:rPr lang="en-CA" sz="1400" dirty="0">
                          <a:effectLst/>
                        </a:rPr>
                        <a:t>			( </a:t>
                      </a:r>
                      <a:r>
                        <a:rPr lang="en-CA" sz="1400" dirty="0" err="1">
                          <a:effectLst/>
                        </a:rPr>
                        <a:t>treeType</a:t>
                      </a:r>
                      <a:r>
                        <a:rPr lang="en-CA" sz="1400" dirty="0">
                          <a:effectLst/>
                        </a:rPr>
                        <a:t>  !=  DUAL_TREE_CHROMA  | |  </a:t>
                      </a:r>
                      <a:r>
                        <a:rPr lang="en-CA" sz="1400" kern="100" dirty="0">
                          <a:effectLst/>
                        </a:rPr>
                        <a:t>!</a:t>
                      </a:r>
                      <a:r>
                        <a:rPr lang="en-CA" sz="1400" kern="100" dirty="0" err="1">
                          <a:effectLst/>
                        </a:rPr>
                        <a:t>intra_mip_flag</a:t>
                      </a:r>
                      <a:r>
                        <a:rPr lang="en-CA" sz="1400" kern="100" dirty="0">
                          <a:effectLst/>
                        </a:rPr>
                        <a:t>[ x0 ][ y0 ]</a:t>
                      </a:r>
                      <a:r>
                        <a:rPr lang="en-CA" sz="1400" dirty="0">
                          <a:effectLst/>
                        </a:rPr>
                        <a:t>  | |  </a:t>
                      </a:r>
                      <a:r>
                        <a:rPr lang="en-CA" sz="1400" kern="100" dirty="0">
                          <a:effectLst/>
                        </a:rPr>
                        <a:t/>
                      </a:r>
                      <a:br>
                        <a:rPr lang="en-CA" sz="1400" kern="1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			   </a:t>
                      </a:r>
                      <a:r>
                        <a:rPr lang="en-CA" sz="1400" kern="100" dirty="0">
                          <a:effectLst/>
                        </a:rPr>
                        <a:t>Min( </a:t>
                      </a:r>
                      <a:r>
                        <a:rPr lang="en-CA" sz="1400" kern="100" dirty="0" err="1">
                          <a:effectLst/>
                        </a:rPr>
                        <a:t>lfnstWidth</a:t>
                      </a:r>
                      <a:r>
                        <a:rPr lang="en-CA" sz="1400" kern="100" dirty="0">
                          <a:effectLst/>
                        </a:rPr>
                        <a:t>, </a:t>
                      </a:r>
                      <a:r>
                        <a:rPr lang="en-CA" sz="1400" kern="100" dirty="0" err="1">
                          <a:effectLst/>
                        </a:rPr>
                        <a:t>lfnstHeight</a:t>
                      </a:r>
                      <a:r>
                        <a:rPr lang="en-CA" sz="1400" kern="100" dirty="0">
                          <a:effectLst/>
                        </a:rPr>
                        <a:t> )  &gt;=  16</a:t>
                      </a:r>
                      <a:r>
                        <a:rPr lang="en-CA" sz="1400" dirty="0">
                          <a:effectLst/>
                        </a:rPr>
                        <a:t> </a:t>
                      </a:r>
                      <a:r>
                        <a:rPr lang="en-CA" sz="1400" kern="100" dirty="0">
                          <a:effectLst/>
                        </a:rPr>
                        <a:t>)   &amp;&amp;</a:t>
                      </a:r>
                      <a:br>
                        <a:rPr lang="en-CA" sz="1400" kern="1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			Max( </a:t>
                      </a:r>
                      <a:r>
                        <a:rPr lang="en-CA" sz="1400" dirty="0" err="1">
                          <a:effectLst/>
                        </a:rPr>
                        <a:t>cbWidth</a:t>
                      </a:r>
                      <a:r>
                        <a:rPr lang="en-CA" sz="1400" dirty="0">
                          <a:effectLst/>
                        </a:rPr>
                        <a:t>, </a:t>
                      </a:r>
                      <a:r>
                        <a:rPr lang="en-CA" sz="1400" dirty="0" err="1">
                          <a:effectLst/>
                        </a:rPr>
                        <a:t>cbHeight</a:t>
                      </a:r>
                      <a:r>
                        <a:rPr lang="en-CA" sz="1400" dirty="0">
                          <a:effectLst/>
                        </a:rPr>
                        <a:t> )  &lt;=  </a:t>
                      </a:r>
                      <a:r>
                        <a:rPr lang="en-CA" sz="1400" dirty="0" err="1">
                          <a:effectLst/>
                        </a:rPr>
                        <a:t>MaxTbSizeY</a:t>
                      </a:r>
                      <a:r>
                        <a:rPr lang="en-CA" sz="1400" kern="100" dirty="0">
                          <a:effectLst/>
                        </a:rPr>
                        <a:t>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		</a:t>
                      </a:r>
                      <a:r>
                        <a:rPr lang="en-CA" sz="1400" kern="100">
                          <a:effectLst/>
                        </a:rPr>
                        <a:t>if( ( IntraSubPartitionsSplitType  !=  ISP_NO_SPLIT  |</a:t>
                      </a:r>
                      <a:r>
                        <a:rPr lang="en-US" sz="1400" kern="100">
                          <a:effectLst/>
                        </a:rPr>
                        <a:t> </a:t>
                      </a:r>
                      <a:r>
                        <a:rPr lang="en-CA" sz="1400" kern="100">
                          <a:effectLst/>
                        </a:rPr>
                        <a:t>|  </a:t>
                      </a:r>
                      <a:r>
                        <a:rPr lang="en-CA" sz="1400">
                          <a:effectLst/>
                        </a:rPr>
                        <a:t>LfnstDcOnly</a:t>
                      </a:r>
                      <a:r>
                        <a:rPr lang="en-CA" sz="1400" kern="100">
                          <a:effectLst/>
                        </a:rPr>
                        <a:t>  = =  0 )  &amp;&amp;</a:t>
                      </a:r>
                      <a:br>
                        <a:rPr lang="en-CA" sz="1400" kern="100">
                          <a:effectLst/>
                        </a:rPr>
                      </a:br>
                      <a:r>
                        <a:rPr lang="en-CA" sz="1400">
                          <a:effectLst/>
                        </a:rPr>
                        <a:t>				LfnstZeroOutSigCoeffFlag</a:t>
                      </a:r>
                      <a:r>
                        <a:rPr lang="en-CA" sz="1400" kern="100">
                          <a:effectLst/>
                        </a:rPr>
                        <a:t>  = =  1 )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			</a:t>
                      </a:r>
                      <a:r>
                        <a:rPr lang="en-CA" sz="1400" b="1" kern="100" dirty="0" err="1">
                          <a:effectLst/>
                        </a:rPr>
                        <a:t>lfnst_idx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	</a:t>
                      </a:r>
                      <a:r>
                        <a:rPr lang="en-CA" sz="1400" kern="100">
                          <a:effectLst/>
                        </a:rPr>
                        <a:t>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	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6188382" y="2918679"/>
            <a:ext cx="1006746" cy="157022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197619" y="2524928"/>
            <a:ext cx="2623109" cy="2182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14214" y="2898998"/>
            <a:ext cx="2867894" cy="2228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948563" y="3680679"/>
            <a:ext cx="1233038" cy="161641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498769" y="2189010"/>
            <a:ext cx="997522" cy="13854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[2/2]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Proposed methods</a:t>
            </a:r>
          </a:p>
          <a:p>
            <a:pPr lvl="1"/>
            <a:r>
              <a:rPr lang="en-US" altLang="ko-KR" dirty="0"/>
              <a:t>Method 1: if one or any components are not coded by transform skip, the index is </a:t>
            </a:r>
            <a:r>
              <a:rPr lang="en-US" altLang="ko-KR" dirty="0" smtClean="0"/>
              <a:t>signaled</a:t>
            </a:r>
            <a:r>
              <a:rPr lang="en-US" altLang="ko-KR" dirty="0"/>
              <a:t>.</a:t>
            </a:r>
          </a:p>
          <a:p>
            <a:pPr lvl="2"/>
            <a:r>
              <a:rPr lang="en-US" altLang="ko-KR" dirty="0"/>
              <a:t>Can be described implicitly and most concisely through </a:t>
            </a:r>
            <a:r>
              <a:rPr lang="en-US" altLang="ko-KR" dirty="0" err="1" smtClean="0"/>
              <a:t>LfnstDcOnly</a:t>
            </a: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/>
              <a:t>Method </a:t>
            </a:r>
            <a:r>
              <a:rPr lang="en-US" altLang="ko-KR" dirty="0"/>
              <a:t>2: minimal fix only for </a:t>
            </a:r>
            <a:r>
              <a:rPr lang="en-US" altLang="ko-KR" dirty="0" err="1"/>
              <a:t>chroma</a:t>
            </a:r>
            <a:r>
              <a:rPr lang="en-US" altLang="ko-KR" dirty="0"/>
              <a:t> separate tree</a:t>
            </a:r>
          </a:p>
          <a:p>
            <a:pPr lvl="2"/>
            <a:r>
              <a:rPr lang="en-US" altLang="ko-KR" dirty="0"/>
              <a:t>Separate tree: same as Method </a:t>
            </a:r>
            <a:r>
              <a:rPr lang="en-US" altLang="ko-KR" dirty="0" smtClean="0"/>
              <a:t>1</a:t>
            </a:r>
            <a:r>
              <a:rPr lang="en-US" altLang="ko-KR" dirty="0"/>
              <a:t> </a:t>
            </a:r>
            <a:r>
              <a:rPr lang="en-US" altLang="ko-KR" dirty="0" smtClean="0"/>
              <a:t>through </a:t>
            </a:r>
            <a:r>
              <a:rPr lang="en-US" altLang="ko-KR" dirty="0" err="1" smtClean="0"/>
              <a:t>LfnstDcOnly</a:t>
            </a:r>
            <a:endParaRPr lang="en-US" altLang="ko-KR" dirty="0" smtClean="0"/>
          </a:p>
          <a:p>
            <a:pPr lvl="2"/>
            <a:r>
              <a:rPr lang="en-US" altLang="ko-KR" dirty="0"/>
              <a:t>S</a:t>
            </a:r>
            <a:r>
              <a:rPr lang="en-US" altLang="ko-KR" dirty="0" smtClean="0"/>
              <a:t>ingle </a:t>
            </a:r>
            <a:r>
              <a:rPr lang="en-US" altLang="ko-KR" dirty="0"/>
              <a:t>tree: same as the current </a:t>
            </a:r>
            <a:r>
              <a:rPr lang="en-US" altLang="ko-KR" dirty="0" smtClean="0"/>
              <a:t>WD</a:t>
            </a:r>
          </a:p>
          <a:p>
            <a:pPr lvl="3"/>
            <a:r>
              <a:rPr lang="en-US" altLang="ko-KR" dirty="0" smtClean="0"/>
              <a:t>LFNST index can be signaled only if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transform skip flag is equal to 0, 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004174"/>
              </p:ext>
            </p:extLst>
          </p:nvPr>
        </p:nvGraphicFramePr>
        <p:xfrm>
          <a:off x="169905" y="1802184"/>
          <a:ext cx="5575606" cy="2781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75606"/>
              </a:tblGrid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coding_unit</a:t>
                      </a:r>
                      <a:r>
                        <a:rPr lang="en-CA" sz="1200" dirty="0">
                          <a:effectLst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</a:rPr>
                        <a:t>cbWidth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cbHeight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cqtDepth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treeType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modeType</a:t>
                      </a:r>
                      <a:r>
                        <a:rPr lang="en-CA" sz="1200" dirty="0">
                          <a:effectLst/>
                        </a:rPr>
                        <a:t>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762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baseline="0" dirty="0" smtClean="0">
                          <a:effectLst/>
                        </a:rPr>
                        <a:t>    </a:t>
                      </a:r>
                      <a:r>
                        <a:rPr lang="en-CA" sz="1200" dirty="0" smtClean="0">
                          <a:effectLst/>
                        </a:rPr>
                        <a:t>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</a:t>
                      </a:r>
                      <a:r>
                        <a:rPr lang="en-US" altLang="ko-KR" sz="1200" dirty="0" err="1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LfnstDcOnly</a:t>
                      </a:r>
                      <a:r>
                        <a:rPr lang="en-US" altLang="ko-KR" sz="1200" dirty="0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= 1</a:t>
                      </a:r>
                      <a:endParaRPr lang="ko-KR" sz="12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dirty="0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       ……</a:t>
                      </a:r>
                      <a:endParaRPr lang="ko-KR" sz="12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488950" algn="l"/>
                          <a:tab pos="548640" algn="l"/>
                          <a:tab pos="622300" algn="l"/>
                          <a:tab pos="75565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kern="100" dirty="0">
                          <a:effectLst/>
                        </a:rPr>
                        <a:t>if( Min( </a:t>
                      </a:r>
                      <a:r>
                        <a:rPr lang="en-CA" sz="1200" kern="100" dirty="0" err="1">
                          <a:effectLst/>
                        </a:rPr>
                        <a:t>lfnstWidth</a:t>
                      </a:r>
                      <a:r>
                        <a:rPr lang="en-CA" sz="1200" kern="100" dirty="0">
                          <a:effectLst/>
                        </a:rPr>
                        <a:t>, </a:t>
                      </a:r>
                      <a:r>
                        <a:rPr lang="en-CA" sz="1200" kern="100" dirty="0" err="1">
                          <a:effectLst/>
                        </a:rPr>
                        <a:t>lfnstHeight</a:t>
                      </a:r>
                      <a:r>
                        <a:rPr lang="en-CA" sz="1200" kern="100" dirty="0">
                          <a:effectLst/>
                        </a:rPr>
                        <a:t> )  &gt;=  4  &amp;&amp;  </a:t>
                      </a:r>
                      <a:r>
                        <a:rPr lang="en-CA" sz="1200" kern="100" dirty="0" err="1">
                          <a:effectLst/>
                        </a:rPr>
                        <a:t>sps_lfnst_enabled_flag</a:t>
                      </a:r>
                      <a:r>
                        <a:rPr lang="en-CA" sz="1200" kern="100" dirty="0">
                          <a:effectLst/>
                        </a:rPr>
                        <a:t>  = =  1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00" dirty="0" err="1">
                          <a:effectLst/>
                        </a:rPr>
                        <a:t>CuPredMode</a:t>
                      </a:r>
                      <a:r>
                        <a:rPr lang="en-CA" sz="1200" kern="100" dirty="0">
                          <a:effectLst/>
                        </a:rPr>
                        <a:t>[ </a:t>
                      </a:r>
                      <a:r>
                        <a:rPr lang="en-CA" sz="1200" kern="100" dirty="0" err="1">
                          <a:effectLst/>
                        </a:rPr>
                        <a:t>chType</a:t>
                      </a:r>
                      <a:r>
                        <a:rPr lang="en-CA" sz="1200" kern="100" dirty="0">
                          <a:effectLst/>
                        </a:rPr>
                        <a:t> ][ x0 ][ y0 ]  = =  MODE_INTRA  &amp;&amp;</a:t>
                      </a:r>
                      <a:endParaRPr lang="ko-KR" sz="1200">
                        <a:effectLst/>
                      </a:endParaRPr>
                    </a:p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488950" algn="l"/>
                          <a:tab pos="548640" algn="l"/>
                          <a:tab pos="622300" algn="l"/>
                          <a:tab pos="75565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strike="sngStrike" dirty="0" err="1"/>
                        <a:t>transform_skip_flag</a:t>
                      </a:r>
                      <a:r>
                        <a:rPr lang="en-CA" sz="1200" strike="sngStrike" dirty="0"/>
                        <a:t>[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x0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][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y0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][ 0 ]  =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=  0  &amp;&amp;</a:t>
                      </a:r>
                      <a:r>
                        <a:rPr lang="en-CA" sz="1200" kern="100" dirty="0">
                          <a:effectLst/>
                          <a:highlight>
                            <a:srgbClr val="FFFF00"/>
                          </a:highlight>
                        </a:rPr>
                        <a:t/>
                      </a:r>
                      <a:br>
                        <a:rPr lang="en-CA" sz="1200" kern="1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200" dirty="0">
                          <a:effectLst/>
                        </a:rPr>
                        <a:t>			( </a:t>
                      </a:r>
                      <a:r>
                        <a:rPr lang="en-CA" sz="1200" dirty="0" err="1">
                          <a:effectLst/>
                        </a:rPr>
                        <a:t>treeType</a:t>
                      </a:r>
                      <a:r>
                        <a:rPr lang="en-CA" sz="1200" dirty="0">
                          <a:effectLst/>
                        </a:rPr>
                        <a:t>  = =  DUAL_TREE_CHROMA  | |  </a:t>
                      </a:r>
                      <a:r>
                        <a:rPr lang="en-CA" sz="1200" kern="100" dirty="0">
                          <a:effectLst/>
                        </a:rPr>
                        <a:t>!</a:t>
                      </a:r>
                      <a:r>
                        <a:rPr lang="en-CA" sz="1200" kern="100" dirty="0" err="1">
                          <a:effectLst/>
                        </a:rPr>
                        <a:t>intra_mip_flag</a:t>
                      </a:r>
                      <a:r>
                        <a:rPr lang="en-CA" sz="1200" kern="100" dirty="0">
                          <a:effectLst/>
                        </a:rPr>
                        <a:t>[ x0 ][ y0 ]</a:t>
                      </a:r>
                      <a:r>
                        <a:rPr lang="en-CA" sz="1200" dirty="0">
                          <a:effectLst/>
                        </a:rPr>
                        <a:t>  | |  </a:t>
                      </a:r>
                      <a:r>
                        <a:rPr lang="en-CA" sz="1200" kern="100" dirty="0">
                          <a:effectLst/>
                        </a:rPr>
                        <a:t/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   </a:t>
                      </a:r>
                      <a:r>
                        <a:rPr lang="en-CA" sz="1200" kern="100" dirty="0">
                          <a:effectLst/>
                        </a:rPr>
                        <a:t>Min( </a:t>
                      </a:r>
                      <a:r>
                        <a:rPr lang="en-CA" sz="1200" kern="100" dirty="0" err="1">
                          <a:effectLst/>
                        </a:rPr>
                        <a:t>lfnstWidth</a:t>
                      </a:r>
                      <a:r>
                        <a:rPr lang="en-CA" sz="1200" kern="100" dirty="0">
                          <a:effectLst/>
                        </a:rPr>
                        <a:t>, </a:t>
                      </a:r>
                      <a:r>
                        <a:rPr lang="en-CA" sz="1200" kern="100" dirty="0" err="1">
                          <a:effectLst/>
                        </a:rPr>
                        <a:t>lfnstHeight</a:t>
                      </a:r>
                      <a:r>
                        <a:rPr lang="en-CA" sz="1200" kern="100" dirty="0">
                          <a:effectLst/>
                        </a:rPr>
                        <a:t> )  &gt;=  16</a:t>
                      </a:r>
                      <a:r>
                        <a:rPr lang="en-CA" sz="1200" dirty="0">
                          <a:effectLst/>
                        </a:rPr>
                        <a:t> </a:t>
                      </a:r>
                      <a:r>
                        <a:rPr lang="en-CA" sz="1200" kern="100" dirty="0">
                          <a:effectLst/>
                        </a:rPr>
                        <a:t>) 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Max( </a:t>
                      </a:r>
                      <a:r>
                        <a:rPr lang="en-CA" sz="1200" dirty="0" err="1">
                          <a:effectLst/>
                        </a:rPr>
                        <a:t>cbWidth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cbHeight</a:t>
                      </a:r>
                      <a:r>
                        <a:rPr lang="en-CA" sz="1200" dirty="0">
                          <a:effectLst/>
                        </a:rPr>
                        <a:t> )  &lt;=  </a:t>
                      </a:r>
                      <a:r>
                        <a:rPr lang="en-CA" sz="1200" dirty="0" err="1">
                          <a:effectLst/>
                        </a:rPr>
                        <a:t>MaxTbSizeY</a:t>
                      </a:r>
                      <a:r>
                        <a:rPr lang="en-CA" sz="1200" kern="100" dirty="0">
                          <a:effectLst/>
                        </a:rPr>
                        <a:t>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00" dirty="0">
                          <a:effectLst/>
                        </a:rPr>
                        <a:t>if( ( </a:t>
                      </a:r>
                      <a:r>
                        <a:rPr lang="en-CA" sz="1200" kern="100" dirty="0" err="1">
                          <a:effectLst/>
                        </a:rPr>
                        <a:t>IntraSubPartitionsSplitType</a:t>
                      </a:r>
                      <a:r>
                        <a:rPr lang="en-CA" sz="1200" kern="100" dirty="0">
                          <a:effectLst/>
                        </a:rPr>
                        <a:t>  !=  ISP_NO_SPLIT  |</a:t>
                      </a:r>
                      <a:r>
                        <a:rPr lang="en-US" sz="1200" kern="100" dirty="0">
                          <a:effectLst/>
                        </a:rPr>
                        <a:t> </a:t>
                      </a:r>
                      <a:r>
                        <a:rPr lang="en-CA" sz="1200" kern="100" dirty="0">
                          <a:effectLst/>
                        </a:rPr>
                        <a:t>|  </a:t>
                      </a:r>
                      <a:r>
                        <a:rPr lang="en-CA" sz="1200" dirty="0" err="1">
                          <a:effectLst/>
                        </a:rPr>
                        <a:t>LfnstDcOnly</a:t>
                      </a:r>
                      <a:r>
                        <a:rPr lang="en-CA" sz="1200" kern="100" dirty="0">
                          <a:effectLst/>
                        </a:rPr>
                        <a:t>  = =  0 )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dirty="0" err="1">
                          <a:effectLst/>
                        </a:rPr>
                        <a:t>LfnstZeroOutSigCoeffFlag</a:t>
                      </a:r>
                      <a:r>
                        <a:rPr lang="en-CA" sz="1200" kern="100" dirty="0">
                          <a:effectLst/>
                        </a:rPr>
                        <a:t>  = =  1 )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b="1" kern="100" dirty="0" err="1">
                          <a:effectLst/>
                        </a:rPr>
                        <a:t>lfnst_idx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kern="100" dirty="0">
                          <a:effectLst/>
                        </a:rPr>
                        <a:t>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987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dirty="0" smtClean="0">
                          <a:effectLst/>
                        </a:rPr>
                        <a:t>    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534055"/>
              </p:ext>
            </p:extLst>
          </p:nvPr>
        </p:nvGraphicFramePr>
        <p:xfrm>
          <a:off x="5856344" y="1802184"/>
          <a:ext cx="3879754" cy="14630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79754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residual_coding( x0, y0, log2TbWidth, log2TbHeight, cIdx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/>
                        <a:t>	if( </a:t>
                      </a:r>
                      <a:r>
                        <a:rPr lang="en-CA" sz="1200" dirty="0" err="1"/>
                        <a:t>lastSubBlock</a:t>
                      </a:r>
                      <a:r>
                        <a:rPr lang="en-CA" sz="1200" dirty="0"/>
                        <a:t>  = =  0  &amp;&amp;  log2TbWidth  &gt;=  2  &amp;&amp;  </a:t>
                      </a:r>
                      <a:r>
                        <a:rPr lang="en-CA" sz="1200" dirty="0" smtClean="0"/>
                        <a:t/>
                      </a:r>
                      <a:br>
                        <a:rPr lang="en-CA" sz="1200" dirty="0" smtClean="0"/>
                      </a:br>
                      <a:r>
                        <a:rPr lang="en-CA" sz="1200" dirty="0" smtClean="0"/>
                        <a:t>        log2TbHeight  </a:t>
                      </a:r>
                      <a:r>
                        <a:rPr lang="en-CA" sz="1200" dirty="0"/>
                        <a:t>&gt;=  2  &amp;&amp; </a:t>
                      </a:r>
                      <a:br>
                        <a:rPr lang="en-CA" sz="1200" dirty="0"/>
                      </a:br>
                      <a:r>
                        <a:rPr lang="en-CA" sz="1200" dirty="0"/>
                        <a:t>		</a:t>
                      </a:r>
                      <a:r>
                        <a:rPr lang="en-CA" sz="1200" strike="sngStrike" dirty="0"/>
                        <a:t>!</a:t>
                      </a:r>
                      <a:r>
                        <a:rPr lang="en-CA" sz="1200" strike="sngStrike" dirty="0" err="1"/>
                        <a:t>transform_skip_flag</a:t>
                      </a:r>
                      <a:r>
                        <a:rPr lang="en-CA" sz="1200" strike="sngStrike" dirty="0"/>
                        <a:t>[ x0 ][ y0 ][ </a:t>
                      </a:r>
                      <a:r>
                        <a:rPr lang="en-CA" sz="1200" strike="sngStrike" dirty="0" err="1"/>
                        <a:t>cIdx</a:t>
                      </a:r>
                      <a:r>
                        <a:rPr lang="en-CA" sz="1200" strike="sngStrike" dirty="0"/>
                        <a:t> ]  &amp;&amp;</a:t>
                      </a:r>
                      <a:r>
                        <a:rPr lang="en-CA" sz="1200" dirty="0"/>
                        <a:t>  </a:t>
                      </a:r>
                      <a:r>
                        <a:rPr lang="en-CA" sz="1200" dirty="0" smtClean="0"/>
                        <a:t/>
                      </a:r>
                      <a:br>
                        <a:rPr lang="en-CA" sz="1200" dirty="0" smtClean="0"/>
                      </a:br>
                      <a:r>
                        <a:rPr lang="en-CA" sz="1200" dirty="0" smtClean="0"/>
                        <a:t>        </a:t>
                      </a:r>
                      <a:r>
                        <a:rPr lang="en-CA" sz="1200" dirty="0" err="1" smtClean="0"/>
                        <a:t>lastScanPos</a:t>
                      </a:r>
                      <a:r>
                        <a:rPr lang="en-CA" sz="1200" dirty="0" smtClean="0"/>
                        <a:t>  </a:t>
                      </a:r>
                      <a:r>
                        <a:rPr lang="en-CA" sz="1200" dirty="0"/>
                        <a:t>&gt;  0 ) </a:t>
                      </a:r>
                      <a:endParaRPr lang="ko-KR" sz="1200"/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/>
                        <a:t>		</a:t>
                      </a:r>
                      <a:r>
                        <a:rPr lang="en-CA" sz="1200" dirty="0" err="1"/>
                        <a:t>LfnstDcOnly</a:t>
                      </a:r>
                      <a:r>
                        <a:rPr lang="en-CA" sz="1200" dirty="0"/>
                        <a:t> = 0 </a:t>
                      </a:r>
                      <a:endParaRPr lang="ko-KR" sz="1200"/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……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856344" y="3509808"/>
            <a:ext cx="3768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LfnstDcOnly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be updated only in non-transform skip case. Otherwise,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residual_ts_coding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invoked.</a:t>
            </a:r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1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Experimental results </a:t>
            </a:r>
            <a:r>
              <a:rPr lang="en-US" altLang="ko-KR" dirty="0" smtClean="0"/>
              <a:t>(BD-rate/</a:t>
            </a:r>
            <a:r>
              <a:rPr lang="en-US" altLang="ko-KR" dirty="0" err="1" smtClean="0"/>
              <a:t>EncT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DecT</a:t>
            </a:r>
            <a:r>
              <a:rPr lang="en-US" altLang="ko-KR" dirty="0" smtClean="0"/>
              <a:t>) </a:t>
            </a:r>
            <a:r>
              <a:rPr lang="en-US" altLang="ko-KR" dirty="0"/>
              <a:t>with VTM 7</a:t>
            </a:r>
            <a:r>
              <a:rPr lang="en-US" altLang="ko-KR" dirty="0" smtClean="0"/>
              <a:t>.0 </a:t>
            </a:r>
            <a:r>
              <a:rPr lang="en-US" altLang="ko-KR" dirty="0"/>
              <a:t>anchor under CTC</a:t>
            </a:r>
          </a:p>
          <a:p>
            <a:pPr lvl="1"/>
            <a:r>
              <a:rPr lang="en-US" altLang="ko-KR" dirty="0"/>
              <a:t>Method 1: 0.00</a:t>
            </a:r>
            <a:r>
              <a:rPr lang="en-US" altLang="ko-KR" dirty="0" smtClean="0"/>
              <a:t>%/100%/100% </a:t>
            </a:r>
            <a:r>
              <a:rPr lang="en-US" altLang="ko-KR" dirty="0"/>
              <a:t>(AI) and 0.00%/100</a:t>
            </a:r>
            <a:r>
              <a:rPr lang="en-US" altLang="ko-KR" dirty="0" smtClean="0"/>
              <a:t>%/99% </a:t>
            </a:r>
            <a:r>
              <a:rPr lang="en-US" altLang="ko-KR" dirty="0"/>
              <a:t>(RA)</a:t>
            </a:r>
          </a:p>
          <a:p>
            <a:pPr lvl="1"/>
            <a:r>
              <a:rPr lang="en-US" altLang="ko-KR" dirty="0"/>
              <a:t>Method 2: 0.00%/</a:t>
            </a:r>
            <a:r>
              <a:rPr lang="en-US" altLang="ko-KR" dirty="0" smtClean="0"/>
              <a:t>101%/102% </a:t>
            </a:r>
            <a:r>
              <a:rPr lang="en-US" altLang="ko-KR" dirty="0"/>
              <a:t>(AI) and 0.00%/</a:t>
            </a:r>
            <a:r>
              <a:rPr lang="en-US" altLang="ko-KR" dirty="0" smtClean="0"/>
              <a:t>100%/</a:t>
            </a:r>
            <a:r>
              <a:rPr lang="en-US" altLang="ko-KR" dirty="0"/>
              <a:t>100% (RA</a:t>
            </a:r>
            <a:r>
              <a:rPr lang="en-US" altLang="ko-KR" dirty="0" smtClean="0"/>
              <a:t>)</a:t>
            </a:r>
          </a:p>
          <a:p>
            <a:pPr lvl="1"/>
            <a:endParaRPr lang="en-CA" altLang="ko-KR" dirty="0" smtClean="0"/>
          </a:p>
          <a:p>
            <a:r>
              <a:rPr lang="en-CA" altLang="ko-KR" dirty="0" smtClean="0"/>
              <a:t>N</a:t>
            </a:r>
            <a:r>
              <a:rPr lang="en-US" altLang="ko-KR" dirty="0" smtClean="0"/>
              <a:t>o </a:t>
            </a:r>
            <a:r>
              <a:rPr lang="en-US" altLang="ko-KR" dirty="0"/>
              <a:t>effective changes </a:t>
            </a:r>
            <a:r>
              <a:rPr lang="en-US" altLang="ko-KR" dirty="0" smtClean="0"/>
              <a:t>in both</a:t>
            </a:r>
            <a:r>
              <a:rPr lang="en-US" altLang="ko-KR" dirty="0" smtClean="0"/>
              <a:t> </a:t>
            </a:r>
            <a:r>
              <a:rPr lang="en-US" altLang="ko-KR" dirty="0"/>
              <a:t>coding </a:t>
            </a:r>
            <a:r>
              <a:rPr lang="en-US" altLang="ko-KR" dirty="0" smtClean="0"/>
              <a:t>gain</a:t>
            </a:r>
            <a:r>
              <a:rPr lang="en-US" altLang="ko-KR" dirty="0" smtClean="0"/>
              <a:t> </a:t>
            </a:r>
            <a:r>
              <a:rPr lang="en-US" altLang="ko-KR" dirty="0"/>
              <a:t>and </a:t>
            </a:r>
            <a:r>
              <a:rPr lang="en-US" altLang="ko-KR" dirty="0" smtClean="0"/>
              <a:t>complexity</a:t>
            </a:r>
          </a:p>
          <a:p>
            <a:endParaRPr lang="en-US" altLang="ko-KR" dirty="0"/>
          </a:p>
          <a:p>
            <a:r>
              <a:rPr lang="en-US" altLang="ko-KR" dirty="0" smtClean="0"/>
              <a:t>It </a:t>
            </a:r>
            <a:r>
              <a:rPr lang="en-US" altLang="ko-KR" dirty="0"/>
              <a:t>is </a:t>
            </a:r>
            <a:r>
              <a:rPr lang="en-US" altLang="ko-KR" dirty="0" smtClean="0"/>
              <a:t>recommended </a:t>
            </a:r>
            <a:r>
              <a:rPr lang="en-US" altLang="ko-KR" dirty="0"/>
              <a:t>that one of </a:t>
            </a:r>
            <a:r>
              <a:rPr lang="en-US" altLang="ko-KR" dirty="0" smtClean="0"/>
              <a:t>the two </a:t>
            </a:r>
            <a:r>
              <a:rPr lang="en-US" altLang="ko-KR" dirty="0"/>
              <a:t>proposed </a:t>
            </a:r>
            <a:r>
              <a:rPr lang="en-US" altLang="ko-KR" dirty="0" smtClean="0"/>
              <a:t>fixes</a:t>
            </a:r>
            <a:r>
              <a:rPr lang="en-US" altLang="ko-KR" dirty="0" smtClean="0"/>
              <a:t> </a:t>
            </a:r>
            <a:r>
              <a:rPr lang="en-US" altLang="ko-KR" dirty="0"/>
              <a:t>should be adopted in </a:t>
            </a:r>
            <a:r>
              <a:rPr lang="en-US" altLang="ko-KR" dirty="0" smtClean="0"/>
              <a:t>next VTM</a:t>
            </a:r>
            <a:r>
              <a:rPr lang="en-US" altLang="ko-KR" dirty="0"/>
              <a:t> </a:t>
            </a:r>
            <a:r>
              <a:rPr lang="en-US" altLang="ko-KR" dirty="0" smtClean="0"/>
              <a:t>and VVC WD.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sz="2400" dirty="0"/>
              <a:t>Thanks to </a:t>
            </a:r>
            <a:r>
              <a:rPr lang="en-US" altLang="ko-KR" sz="2400" b="1" dirty="0" smtClean="0"/>
              <a:t>Canon</a:t>
            </a:r>
            <a:r>
              <a:rPr lang="en-US" altLang="ko-KR" sz="2400" dirty="0" smtClean="0"/>
              <a:t> and </a:t>
            </a:r>
            <a:r>
              <a:rPr lang="en-US" altLang="ko-KR" sz="2400" b="1" dirty="0" smtClean="0"/>
              <a:t>KDDI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for cross-checking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</a:t>
            </a:r>
            <a:r>
              <a:rPr lang="en-US" altLang="ko-KR" dirty="0" smtClean="0"/>
              <a:t>Suggested spec text changes </a:t>
            </a:r>
            <a:r>
              <a:rPr lang="en-US" altLang="ko-KR" dirty="0" smtClean="0"/>
              <a:t>for 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14214" y="2104702"/>
            <a:ext cx="2867894" cy="2228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917470"/>
              </p:ext>
            </p:extLst>
          </p:nvPr>
        </p:nvGraphicFramePr>
        <p:xfrm>
          <a:off x="169905" y="1007888"/>
          <a:ext cx="5575606" cy="2781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75606"/>
              </a:tblGrid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coding_unit</a:t>
                      </a:r>
                      <a:r>
                        <a:rPr lang="en-CA" sz="1200" dirty="0">
                          <a:effectLst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</a:rPr>
                        <a:t>cbWidth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cbHeight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cqtDepth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treeType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modeType</a:t>
                      </a:r>
                      <a:r>
                        <a:rPr lang="en-CA" sz="1200" dirty="0">
                          <a:effectLst/>
                        </a:rPr>
                        <a:t>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762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baseline="0" dirty="0" smtClean="0">
                          <a:effectLst/>
                        </a:rPr>
                        <a:t>    </a:t>
                      </a:r>
                      <a:r>
                        <a:rPr lang="en-CA" sz="1200" dirty="0" smtClean="0">
                          <a:effectLst/>
                        </a:rPr>
                        <a:t>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</a:t>
                      </a:r>
                      <a:r>
                        <a:rPr lang="en-US" altLang="ko-KR" sz="1200" dirty="0" err="1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LfnstDcOnly</a:t>
                      </a:r>
                      <a:r>
                        <a:rPr lang="en-US" altLang="ko-KR" sz="1200" dirty="0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= 1</a:t>
                      </a:r>
                      <a:endParaRPr lang="ko-KR" sz="12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dirty="0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       ……</a:t>
                      </a:r>
                      <a:endParaRPr lang="ko-KR" sz="12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488950" algn="l"/>
                          <a:tab pos="548640" algn="l"/>
                          <a:tab pos="622300" algn="l"/>
                          <a:tab pos="75565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kern="100" dirty="0">
                          <a:effectLst/>
                        </a:rPr>
                        <a:t>if( Min( </a:t>
                      </a:r>
                      <a:r>
                        <a:rPr lang="en-CA" sz="1200" kern="100" dirty="0" err="1">
                          <a:effectLst/>
                        </a:rPr>
                        <a:t>lfnstWidth</a:t>
                      </a:r>
                      <a:r>
                        <a:rPr lang="en-CA" sz="1200" kern="100" dirty="0">
                          <a:effectLst/>
                        </a:rPr>
                        <a:t>, </a:t>
                      </a:r>
                      <a:r>
                        <a:rPr lang="en-CA" sz="1200" kern="100" dirty="0" err="1">
                          <a:effectLst/>
                        </a:rPr>
                        <a:t>lfnstHeight</a:t>
                      </a:r>
                      <a:r>
                        <a:rPr lang="en-CA" sz="1200" kern="100" dirty="0">
                          <a:effectLst/>
                        </a:rPr>
                        <a:t> )  &gt;=  4  &amp;&amp;  </a:t>
                      </a:r>
                      <a:r>
                        <a:rPr lang="en-CA" sz="1200" kern="100" dirty="0" err="1">
                          <a:effectLst/>
                        </a:rPr>
                        <a:t>sps_lfnst_enabled_flag</a:t>
                      </a:r>
                      <a:r>
                        <a:rPr lang="en-CA" sz="1200" kern="100" dirty="0">
                          <a:effectLst/>
                        </a:rPr>
                        <a:t>  = =  1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00" dirty="0" err="1">
                          <a:effectLst/>
                        </a:rPr>
                        <a:t>CuPredMode</a:t>
                      </a:r>
                      <a:r>
                        <a:rPr lang="en-CA" sz="1200" kern="100" dirty="0">
                          <a:effectLst/>
                        </a:rPr>
                        <a:t>[ </a:t>
                      </a:r>
                      <a:r>
                        <a:rPr lang="en-CA" sz="1200" kern="100" dirty="0" err="1">
                          <a:effectLst/>
                        </a:rPr>
                        <a:t>chType</a:t>
                      </a:r>
                      <a:r>
                        <a:rPr lang="en-CA" sz="1200" kern="100" dirty="0">
                          <a:effectLst/>
                        </a:rPr>
                        <a:t> ][ x0 ][ y0 ]  = =  MODE_INTRA  &amp;&amp;</a:t>
                      </a:r>
                      <a:endParaRPr lang="ko-KR" sz="1200">
                        <a:effectLst/>
                      </a:endParaRPr>
                    </a:p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488950" algn="l"/>
                          <a:tab pos="548640" algn="l"/>
                          <a:tab pos="622300" algn="l"/>
                          <a:tab pos="75565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strike="sngStrike" dirty="0" err="1"/>
                        <a:t>transform_skip_flag</a:t>
                      </a:r>
                      <a:r>
                        <a:rPr lang="en-CA" sz="1200" strike="sngStrike" dirty="0"/>
                        <a:t>[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x0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][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y0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][ 0 ]  =</a:t>
                      </a:r>
                      <a:r>
                        <a:rPr lang="en-US" sz="1200" strike="sngStrike" dirty="0"/>
                        <a:t> </a:t>
                      </a:r>
                      <a:r>
                        <a:rPr lang="en-CA" sz="1200" strike="sngStrike" dirty="0"/>
                        <a:t>=  0  &amp;&amp;</a:t>
                      </a:r>
                      <a:r>
                        <a:rPr lang="en-CA" sz="1200" kern="100" dirty="0">
                          <a:effectLst/>
                          <a:highlight>
                            <a:srgbClr val="FFFF00"/>
                          </a:highlight>
                        </a:rPr>
                        <a:t/>
                      </a:r>
                      <a:br>
                        <a:rPr lang="en-CA" sz="1200" kern="1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200" dirty="0">
                          <a:effectLst/>
                        </a:rPr>
                        <a:t>			( </a:t>
                      </a:r>
                      <a:r>
                        <a:rPr lang="en-CA" sz="1200" dirty="0" err="1">
                          <a:effectLst/>
                        </a:rPr>
                        <a:t>treeType</a:t>
                      </a:r>
                      <a:r>
                        <a:rPr lang="en-CA" sz="1200" dirty="0">
                          <a:effectLst/>
                        </a:rPr>
                        <a:t>  = =  DUAL_TREE_CHROMA  | |  </a:t>
                      </a:r>
                      <a:r>
                        <a:rPr lang="en-CA" sz="1200" kern="100" dirty="0">
                          <a:effectLst/>
                        </a:rPr>
                        <a:t>!</a:t>
                      </a:r>
                      <a:r>
                        <a:rPr lang="en-CA" sz="1200" kern="100" dirty="0" err="1">
                          <a:effectLst/>
                        </a:rPr>
                        <a:t>intra_mip_flag</a:t>
                      </a:r>
                      <a:r>
                        <a:rPr lang="en-CA" sz="1200" kern="100" dirty="0">
                          <a:effectLst/>
                        </a:rPr>
                        <a:t>[ x0 ][ y0 ]</a:t>
                      </a:r>
                      <a:r>
                        <a:rPr lang="en-CA" sz="1200" dirty="0">
                          <a:effectLst/>
                        </a:rPr>
                        <a:t>  | |  </a:t>
                      </a:r>
                      <a:r>
                        <a:rPr lang="en-CA" sz="1200" kern="100" dirty="0">
                          <a:effectLst/>
                        </a:rPr>
                        <a:t/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   </a:t>
                      </a:r>
                      <a:r>
                        <a:rPr lang="en-CA" sz="1200" kern="100" dirty="0">
                          <a:effectLst/>
                        </a:rPr>
                        <a:t>Min( </a:t>
                      </a:r>
                      <a:r>
                        <a:rPr lang="en-CA" sz="1200" kern="100" dirty="0" err="1">
                          <a:effectLst/>
                        </a:rPr>
                        <a:t>lfnstWidth</a:t>
                      </a:r>
                      <a:r>
                        <a:rPr lang="en-CA" sz="1200" kern="100" dirty="0">
                          <a:effectLst/>
                        </a:rPr>
                        <a:t>, </a:t>
                      </a:r>
                      <a:r>
                        <a:rPr lang="en-CA" sz="1200" kern="100" dirty="0" err="1">
                          <a:effectLst/>
                        </a:rPr>
                        <a:t>lfnstHeight</a:t>
                      </a:r>
                      <a:r>
                        <a:rPr lang="en-CA" sz="1200" kern="100" dirty="0">
                          <a:effectLst/>
                        </a:rPr>
                        <a:t> )  &gt;=  16</a:t>
                      </a:r>
                      <a:r>
                        <a:rPr lang="en-CA" sz="1200" dirty="0">
                          <a:effectLst/>
                        </a:rPr>
                        <a:t> </a:t>
                      </a:r>
                      <a:r>
                        <a:rPr lang="en-CA" sz="1200" kern="100" dirty="0">
                          <a:effectLst/>
                        </a:rPr>
                        <a:t>) 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Max( </a:t>
                      </a:r>
                      <a:r>
                        <a:rPr lang="en-CA" sz="1200" dirty="0" err="1">
                          <a:effectLst/>
                        </a:rPr>
                        <a:t>cbWidth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cbHeight</a:t>
                      </a:r>
                      <a:r>
                        <a:rPr lang="en-CA" sz="1200" dirty="0">
                          <a:effectLst/>
                        </a:rPr>
                        <a:t> )  &lt;=  </a:t>
                      </a:r>
                      <a:r>
                        <a:rPr lang="en-CA" sz="1200" dirty="0" err="1">
                          <a:effectLst/>
                        </a:rPr>
                        <a:t>MaxTbSizeY</a:t>
                      </a:r>
                      <a:r>
                        <a:rPr lang="en-CA" sz="1200" kern="100" dirty="0">
                          <a:effectLst/>
                        </a:rPr>
                        <a:t>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00" dirty="0">
                          <a:effectLst/>
                        </a:rPr>
                        <a:t>if( ( </a:t>
                      </a:r>
                      <a:r>
                        <a:rPr lang="en-CA" sz="1200" kern="100" dirty="0" err="1">
                          <a:effectLst/>
                        </a:rPr>
                        <a:t>IntraSubPartitionsSplitType</a:t>
                      </a:r>
                      <a:r>
                        <a:rPr lang="en-CA" sz="1200" kern="100" dirty="0">
                          <a:effectLst/>
                        </a:rPr>
                        <a:t>  !=  ISP_NO_SPLIT  |</a:t>
                      </a:r>
                      <a:r>
                        <a:rPr lang="en-US" sz="1200" kern="100" dirty="0">
                          <a:effectLst/>
                        </a:rPr>
                        <a:t> </a:t>
                      </a:r>
                      <a:r>
                        <a:rPr lang="en-CA" sz="1200" kern="100" dirty="0">
                          <a:effectLst/>
                        </a:rPr>
                        <a:t>|  </a:t>
                      </a:r>
                      <a:r>
                        <a:rPr lang="en-CA" sz="1200" dirty="0" err="1">
                          <a:effectLst/>
                        </a:rPr>
                        <a:t>LfnstDcOnly</a:t>
                      </a:r>
                      <a:r>
                        <a:rPr lang="en-CA" sz="1200" kern="100" dirty="0">
                          <a:effectLst/>
                        </a:rPr>
                        <a:t>  = =  0 )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dirty="0" err="1">
                          <a:effectLst/>
                        </a:rPr>
                        <a:t>LfnstZeroOutSigCoeffFlag</a:t>
                      </a:r>
                      <a:r>
                        <a:rPr lang="en-CA" sz="1200" kern="100" dirty="0">
                          <a:effectLst/>
                        </a:rPr>
                        <a:t>  = =  1 )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b="1" kern="100" dirty="0" err="1">
                          <a:effectLst/>
                        </a:rPr>
                        <a:t>lfnst_idx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kern="100" dirty="0">
                          <a:effectLst/>
                        </a:rPr>
                        <a:t>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987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dirty="0" smtClean="0">
                          <a:effectLst/>
                        </a:rPr>
                        <a:t>    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6197619" y="2367942"/>
            <a:ext cx="2623109" cy="2182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233372"/>
              </p:ext>
            </p:extLst>
          </p:nvPr>
        </p:nvGraphicFramePr>
        <p:xfrm>
          <a:off x="5856344" y="1645198"/>
          <a:ext cx="3879754" cy="14630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79754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residual_coding( x0, y0, log2TbWidth, log2TbHeight, cIdx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/>
                        <a:t>	if( </a:t>
                      </a:r>
                      <a:r>
                        <a:rPr lang="en-CA" sz="1200" dirty="0" err="1"/>
                        <a:t>lastSubBlock</a:t>
                      </a:r>
                      <a:r>
                        <a:rPr lang="en-CA" sz="1200" dirty="0"/>
                        <a:t>  = =  0  &amp;&amp;  log2TbWidth  &gt;=  2  &amp;&amp;  </a:t>
                      </a:r>
                      <a:r>
                        <a:rPr lang="en-CA" sz="1200" dirty="0" smtClean="0"/>
                        <a:t/>
                      </a:r>
                      <a:br>
                        <a:rPr lang="en-CA" sz="1200" dirty="0" smtClean="0"/>
                      </a:br>
                      <a:r>
                        <a:rPr lang="en-CA" sz="1200" dirty="0" smtClean="0"/>
                        <a:t>        log2TbHeight  </a:t>
                      </a:r>
                      <a:r>
                        <a:rPr lang="en-CA" sz="1200" dirty="0"/>
                        <a:t>&gt;=  2  &amp;&amp; </a:t>
                      </a:r>
                      <a:br>
                        <a:rPr lang="en-CA" sz="1200" dirty="0"/>
                      </a:br>
                      <a:r>
                        <a:rPr lang="en-CA" sz="1200" dirty="0"/>
                        <a:t>		</a:t>
                      </a:r>
                      <a:r>
                        <a:rPr lang="en-CA" sz="1200" strike="sngStrike" dirty="0"/>
                        <a:t>!</a:t>
                      </a:r>
                      <a:r>
                        <a:rPr lang="en-CA" sz="1200" strike="sngStrike" dirty="0" err="1"/>
                        <a:t>transform_skip_flag</a:t>
                      </a:r>
                      <a:r>
                        <a:rPr lang="en-CA" sz="1200" strike="sngStrike" dirty="0"/>
                        <a:t>[ x0 ][ y0 ][ </a:t>
                      </a:r>
                      <a:r>
                        <a:rPr lang="en-CA" sz="1200" strike="sngStrike" dirty="0" err="1"/>
                        <a:t>cIdx</a:t>
                      </a:r>
                      <a:r>
                        <a:rPr lang="en-CA" sz="1200" strike="sngStrike" dirty="0"/>
                        <a:t> ]  &amp;&amp;</a:t>
                      </a:r>
                      <a:r>
                        <a:rPr lang="en-CA" sz="1200" dirty="0"/>
                        <a:t>  </a:t>
                      </a:r>
                      <a:r>
                        <a:rPr lang="en-CA" sz="1200" dirty="0" smtClean="0"/>
                        <a:t/>
                      </a:r>
                      <a:br>
                        <a:rPr lang="en-CA" sz="1200" dirty="0" smtClean="0"/>
                      </a:br>
                      <a:r>
                        <a:rPr lang="en-CA" sz="1200" dirty="0" smtClean="0"/>
                        <a:t>        </a:t>
                      </a:r>
                      <a:r>
                        <a:rPr lang="en-CA" sz="1200" dirty="0" err="1" smtClean="0"/>
                        <a:t>lastScanPos</a:t>
                      </a:r>
                      <a:r>
                        <a:rPr lang="en-CA" sz="1200" dirty="0" smtClean="0"/>
                        <a:t>  </a:t>
                      </a:r>
                      <a:r>
                        <a:rPr lang="en-CA" sz="1200" dirty="0"/>
                        <a:t>&gt;  0 ) </a:t>
                      </a:r>
                      <a:endParaRPr lang="ko-KR" sz="1200"/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/>
                        <a:t>		</a:t>
                      </a:r>
                      <a:r>
                        <a:rPr lang="en-CA" sz="1200" dirty="0" err="1"/>
                        <a:t>LfnstDcOnly</a:t>
                      </a:r>
                      <a:r>
                        <a:rPr lang="en-CA" sz="1200" dirty="0"/>
                        <a:t> = 0 </a:t>
                      </a:r>
                      <a:endParaRPr lang="ko-KR" sz="1200"/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……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486297"/>
              </p:ext>
            </p:extLst>
          </p:nvPr>
        </p:nvGraphicFramePr>
        <p:xfrm>
          <a:off x="2154816" y="4437450"/>
          <a:ext cx="5937250" cy="1452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37250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8.7.4.   Transformation process for scaled transform coefficients</a:t>
                      </a:r>
                      <a:endParaRPr lang="ko-KR" sz="1200" b="1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8.7.4.1   General</a:t>
                      </a:r>
                      <a:endParaRPr lang="ko-KR" sz="1200" b="1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……</a:t>
                      </a:r>
                      <a:endParaRPr lang="ko-KR" sz="12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When </a:t>
                      </a:r>
                      <a:r>
                        <a:rPr lang="en-CA" sz="1200" dirty="0" err="1">
                          <a:effectLst/>
                        </a:rPr>
                        <a:t>lfnst_idx</a:t>
                      </a:r>
                      <a:r>
                        <a:rPr lang="en-CA" sz="1200" dirty="0">
                          <a:effectLst/>
                        </a:rPr>
                        <a:t> is not equal to 0 and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transform_skip_flag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xTbY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yTbY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 is equal to 0 and</a:t>
                      </a:r>
                      <a:r>
                        <a:rPr lang="en-CA" sz="1200" dirty="0">
                          <a:effectLst/>
                        </a:rPr>
                        <a:t> both </a:t>
                      </a:r>
                      <a:r>
                        <a:rPr lang="en-CA" sz="1200" dirty="0" err="1">
                          <a:effectLst/>
                        </a:rPr>
                        <a:t>nTbW</a:t>
                      </a:r>
                      <a:r>
                        <a:rPr lang="en-CA" sz="1200" dirty="0">
                          <a:effectLst/>
                        </a:rPr>
                        <a:t> and </a:t>
                      </a:r>
                      <a:r>
                        <a:rPr lang="en-CA" sz="1200" dirty="0" err="1">
                          <a:effectLst/>
                        </a:rPr>
                        <a:t>nTbH</a:t>
                      </a:r>
                      <a:r>
                        <a:rPr lang="en-CA" sz="1200" dirty="0">
                          <a:effectLst/>
                        </a:rPr>
                        <a:t> are greater than or equal to 4, the following applies:</a:t>
                      </a:r>
                      <a:endParaRPr lang="ko-KR" sz="12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99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</a:t>
            </a:r>
            <a:r>
              <a:rPr lang="en-US" altLang="ko-KR" dirty="0" smtClean="0"/>
              <a:t>Suggested spec text changes </a:t>
            </a:r>
            <a:r>
              <a:rPr lang="en-US" altLang="ko-KR" dirty="0" smtClean="0"/>
              <a:t>for 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23449" y="2113938"/>
            <a:ext cx="4946077" cy="22288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662661"/>
              </p:ext>
            </p:extLst>
          </p:nvPr>
        </p:nvGraphicFramePr>
        <p:xfrm>
          <a:off x="169905" y="1007888"/>
          <a:ext cx="5575606" cy="2781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75606"/>
              </a:tblGrid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coding_unit</a:t>
                      </a:r>
                      <a:r>
                        <a:rPr lang="en-CA" sz="1200" dirty="0">
                          <a:effectLst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</a:rPr>
                        <a:t>cbWidth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cbHeight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cqtDepth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treeType</a:t>
                      </a:r>
                      <a:r>
                        <a:rPr lang="en-CA" sz="1200" dirty="0">
                          <a:effectLst/>
                        </a:rPr>
                        <a:t>, </a:t>
                      </a:r>
                      <a:r>
                        <a:rPr lang="en-CA" sz="1200" dirty="0" err="1">
                          <a:effectLst/>
                        </a:rPr>
                        <a:t>modeType</a:t>
                      </a:r>
                      <a:r>
                        <a:rPr lang="en-CA" sz="1200" dirty="0">
                          <a:effectLst/>
                        </a:rPr>
                        <a:t>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762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baseline="0" dirty="0" smtClean="0">
                          <a:effectLst/>
                        </a:rPr>
                        <a:t>    </a:t>
                      </a:r>
                      <a:r>
                        <a:rPr lang="en-CA" sz="1200" dirty="0" smtClean="0">
                          <a:effectLst/>
                        </a:rPr>
                        <a:t>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</a:t>
                      </a:r>
                      <a:r>
                        <a:rPr lang="en-US" altLang="ko-KR" sz="1200" dirty="0" err="1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LfnstDcOnly</a:t>
                      </a:r>
                      <a:r>
                        <a:rPr lang="en-US" altLang="ko-KR" sz="1200" dirty="0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= 1</a:t>
                      </a:r>
                      <a:endParaRPr lang="ko-KR" sz="12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dirty="0" smtClean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        ……</a:t>
                      </a:r>
                      <a:endParaRPr lang="ko-KR" sz="12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488950" algn="l"/>
                          <a:tab pos="548640" algn="l"/>
                          <a:tab pos="622300" algn="l"/>
                          <a:tab pos="75565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kern="100" dirty="0">
                          <a:effectLst/>
                        </a:rPr>
                        <a:t>if( Min( </a:t>
                      </a:r>
                      <a:r>
                        <a:rPr lang="en-CA" sz="1200" kern="100" dirty="0" err="1">
                          <a:effectLst/>
                        </a:rPr>
                        <a:t>lfnstWidth</a:t>
                      </a:r>
                      <a:r>
                        <a:rPr lang="en-CA" sz="1200" kern="100" dirty="0">
                          <a:effectLst/>
                        </a:rPr>
                        <a:t>, </a:t>
                      </a:r>
                      <a:r>
                        <a:rPr lang="en-CA" sz="1200" kern="100" dirty="0" err="1">
                          <a:effectLst/>
                        </a:rPr>
                        <a:t>lfnstHeight</a:t>
                      </a:r>
                      <a:r>
                        <a:rPr lang="en-CA" sz="1200" kern="100" dirty="0">
                          <a:effectLst/>
                        </a:rPr>
                        <a:t> )  &gt;=  4  &amp;&amp;  </a:t>
                      </a:r>
                      <a:r>
                        <a:rPr lang="en-CA" sz="1200" kern="100" dirty="0" err="1">
                          <a:effectLst/>
                        </a:rPr>
                        <a:t>sps_lfnst_enabled_flag</a:t>
                      </a:r>
                      <a:r>
                        <a:rPr lang="en-CA" sz="1200" kern="100" dirty="0">
                          <a:effectLst/>
                        </a:rPr>
                        <a:t>  = =  1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00" dirty="0" err="1">
                          <a:effectLst/>
                        </a:rPr>
                        <a:t>CuPredMode</a:t>
                      </a:r>
                      <a:r>
                        <a:rPr lang="en-CA" sz="1200" kern="100" dirty="0">
                          <a:effectLst/>
                        </a:rPr>
                        <a:t>[ </a:t>
                      </a:r>
                      <a:r>
                        <a:rPr lang="en-CA" sz="1200" kern="100" dirty="0" err="1">
                          <a:effectLst/>
                        </a:rPr>
                        <a:t>chType</a:t>
                      </a:r>
                      <a:r>
                        <a:rPr lang="en-CA" sz="1200" kern="100" dirty="0">
                          <a:effectLst/>
                        </a:rPr>
                        <a:t> ][ x0 ][ y0 ]  = =  MODE_INTRA  &amp;&amp;</a:t>
                      </a:r>
                      <a:endParaRPr lang="ko-KR" sz="1200">
                        <a:effectLst/>
                      </a:endParaRPr>
                    </a:p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488950" algn="l"/>
                          <a:tab pos="548640" algn="l"/>
                          <a:tab pos="622300" algn="l"/>
                          <a:tab pos="75565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en-CA" altLang="ko-KR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treeType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!=  SINGLE_TREE  | |  </a:t>
                      </a:r>
                      <a:r>
                        <a:rPr lang="en-CA" altLang="ko-KR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transform_skip_flag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x0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][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y0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][ 0 ]  =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 0 )  &amp;&amp;</a:t>
                      </a:r>
                      <a:r>
                        <a:rPr lang="en-CA" sz="1200" kern="100" dirty="0">
                          <a:effectLst/>
                          <a:highlight>
                            <a:srgbClr val="FFFF00"/>
                          </a:highlight>
                        </a:rPr>
                        <a:t/>
                      </a:r>
                      <a:br>
                        <a:rPr lang="en-CA" sz="1200" kern="1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200" dirty="0">
                          <a:effectLst/>
                        </a:rPr>
                        <a:t>			( </a:t>
                      </a:r>
                      <a:r>
                        <a:rPr lang="en-CA" sz="1200" dirty="0" err="1">
                          <a:effectLst/>
                        </a:rPr>
                        <a:t>treeType</a:t>
                      </a:r>
                      <a:r>
                        <a:rPr lang="en-CA" sz="1200" dirty="0">
                          <a:effectLst/>
                        </a:rPr>
                        <a:t>  = =  DUAL_TREE_CHROMA  | |  </a:t>
                      </a:r>
                      <a:r>
                        <a:rPr lang="en-CA" sz="1200" kern="100" dirty="0">
                          <a:effectLst/>
                        </a:rPr>
                        <a:t>!</a:t>
                      </a:r>
                      <a:r>
                        <a:rPr lang="en-CA" sz="1200" kern="100" dirty="0" err="1">
                          <a:effectLst/>
                        </a:rPr>
                        <a:t>intra_mip_flag</a:t>
                      </a:r>
                      <a:r>
                        <a:rPr lang="en-CA" sz="1200" kern="100" dirty="0">
                          <a:effectLst/>
                        </a:rPr>
                        <a:t>[ x0 ][ y0 ]</a:t>
                      </a:r>
                      <a:r>
                        <a:rPr lang="en-CA" sz="1200" dirty="0">
                          <a:effectLst/>
                        </a:rPr>
                        <a:t>  | |  </a:t>
                      </a:r>
                      <a:r>
                        <a:rPr lang="en-CA" sz="1200" kern="100" dirty="0">
                          <a:effectLst/>
                        </a:rPr>
                        <a:t/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   </a:t>
                      </a:r>
                      <a:r>
                        <a:rPr lang="en-CA" sz="1200" kern="100" dirty="0">
                          <a:effectLst/>
                        </a:rPr>
                        <a:t>Min( </a:t>
                      </a:r>
                      <a:r>
                        <a:rPr lang="en-CA" sz="1200" kern="100" dirty="0" err="1">
                          <a:effectLst/>
                        </a:rPr>
                        <a:t>lfnstWidth</a:t>
                      </a:r>
                      <a:r>
                        <a:rPr lang="en-CA" sz="1200" kern="100" dirty="0">
                          <a:effectLst/>
                        </a:rPr>
                        <a:t>, </a:t>
                      </a:r>
                      <a:r>
                        <a:rPr lang="en-CA" sz="1200" kern="100" dirty="0" err="1">
                          <a:effectLst/>
                        </a:rPr>
                        <a:t>lfnstHeight</a:t>
                      </a:r>
                      <a:r>
                        <a:rPr lang="en-CA" sz="1200" kern="100" dirty="0">
                          <a:effectLst/>
                        </a:rPr>
                        <a:t> )  &gt;=  16</a:t>
                      </a:r>
                      <a:r>
                        <a:rPr lang="en-CA" sz="1200" dirty="0">
                          <a:effectLst/>
                        </a:rPr>
                        <a:t> </a:t>
                      </a:r>
                      <a:r>
                        <a:rPr lang="en-CA" sz="1200" kern="100" dirty="0">
                          <a:effectLst/>
                        </a:rPr>
                        <a:t>) 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Max( </a:t>
                      </a:r>
                      <a:r>
                        <a:rPr lang="en-CA" sz="1200" dirty="0" err="1">
                          <a:effectLst/>
                        </a:rPr>
                        <a:t>cbWidth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cbHeight</a:t>
                      </a:r>
                      <a:r>
                        <a:rPr lang="en-CA" sz="1200" dirty="0">
                          <a:effectLst/>
                        </a:rPr>
                        <a:t> )  &lt;=  </a:t>
                      </a:r>
                      <a:r>
                        <a:rPr lang="en-CA" sz="1200" dirty="0" err="1">
                          <a:effectLst/>
                        </a:rPr>
                        <a:t>MaxTbSizeY</a:t>
                      </a:r>
                      <a:r>
                        <a:rPr lang="en-CA" sz="1200" kern="100" dirty="0">
                          <a:effectLst/>
                        </a:rPr>
                        <a:t>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00" dirty="0">
                          <a:effectLst/>
                        </a:rPr>
                        <a:t>if( ( </a:t>
                      </a:r>
                      <a:r>
                        <a:rPr lang="en-CA" sz="1200" kern="100" dirty="0" err="1">
                          <a:effectLst/>
                        </a:rPr>
                        <a:t>IntraSubPartitionsSplitType</a:t>
                      </a:r>
                      <a:r>
                        <a:rPr lang="en-CA" sz="1200" kern="100" dirty="0">
                          <a:effectLst/>
                        </a:rPr>
                        <a:t>  !=  ISP_NO_SPLIT  |</a:t>
                      </a:r>
                      <a:r>
                        <a:rPr lang="en-US" sz="1200" kern="100" dirty="0">
                          <a:effectLst/>
                        </a:rPr>
                        <a:t> </a:t>
                      </a:r>
                      <a:r>
                        <a:rPr lang="en-CA" sz="1200" kern="100" dirty="0">
                          <a:effectLst/>
                        </a:rPr>
                        <a:t>|  </a:t>
                      </a:r>
                      <a:r>
                        <a:rPr lang="en-CA" sz="1200" dirty="0" err="1">
                          <a:effectLst/>
                        </a:rPr>
                        <a:t>LfnstDcOnly</a:t>
                      </a:r>
                      <a:r>
                        <a:rPr lang="en-CA" sz="1200" kern="100" dirty="0">
                          <a:effectLst/>
                        </a:rPr>
                        <a:t>  = =  0 )  &amp;&amp;</a:t>
                      </a:r>
                      <a:br>
                        <a:rPr lang="en-CA" sz="1200" kern="1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dirty="0" err="1">
                          <a:effectLst/>
                        </a:rPr>
                        <a:t>LfnstZeroOutSigCoeffFlag</a:t>
                      </a:r>
                      <a:r>
                        <a:rPr lang="en-CA" sz="1200" kern="100" dirty="0">
                          <a:effectLst/>
                        </a:rPr>
                        <a:t>  = =  1 )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b="1" kern="100" dirty="0" err="1">
                          <a:effectLst/>
                        </a:rPr>
                        <a:t>lfnst_idx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kern="100" dirty="0">
                          <a:effectLst/>
                        </a:rPr>
                        <a:t>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987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dirty="0" smtClean="0">
                          <a:effectLst/>
                        </a:rPr>
                        <a:t>    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6197619" y="2367942"/>
            <a:ext cx="2623109" cy="2182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418258"/>
              </p:ext>
            </p:extLst>
          </p:nvPr>
        </p:nvGraphicFramePr>
        <p:xfrm>
          <a:off x="5856344" y="1645198"/>
          <a:ext cx="3879754" cy="14630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79754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residual_coding( x0, y0, log2TbWidth, log2TbHeight, cIdx 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/>
                        <a:t>	if( </a:t>
                      </a:r>
                      <a:r>
                        <a:rPr lang="en-CA" sz="1200" dirty="0" err="1"/>
                        <a:t>lastSubBlock</a:t>
                      </a:r>
                      <a:r>
                        <a:rPr lang="en-CA" sz="1200" dirty="0"/>
                        <a:t>  = =  0  &amp;&amp;  log2TbWidth  &gt;=  2  &amp;&amp;  </a:t>
                      </a:r>
                      <a:r>
                        <a:rPr lang="en-CA" sz="1200" dirty="0" smtClean="0"/>
                        <a:t/>
                      </a:r>
                      <a:br>
                        <a:rPr lang="en-CA" sz="1200" dirty="0" smtClean="0"/>
                      </a:br>
                      <a:r>
                        <a:rPr lang="en-CA" sz="1200" dirty="0" smtClean="0"/>
                        <a:t>        log2TbHeight  </a:t>
                      </a:r>
                      <a:r>
                        <a:rPr lang="en-CA" sz="1200" dirty="0"/>
                        <a:t>&gt;=  2  &amp;&amp; </a:t>
                      </a:r>
                      <a:br>
                        <a:rPr lang="en-CA" sz="1200" dirty="0"/>
                      </a:br>
                      <a:r>
                        <a:rPr lang="en-CA" sz="1200" dirty="0"/>
                        <a:t>		</a:t>
                      </a:r>
                      <a:r>
                        <a:rPr lang="en-CA" sz="1200" strike="sngStrike" dirty="0"/>
                        <a:t>!</a:t>
                      </a:r>
                      <a:r>
                        <a:rPr lang="en-CA" sz="1200" strike="sngStrike" dirty="0" err="1"/>
                        <a:t>transform_skip_flag</a:t>
                      </a:r>
                      <a:r>
                        <a:rPr lang="en-CA" sz="1200" strike="sngStrike" dirty="0"/>
                        <a:t>[ x0 ][ y0 ][ </a:t>
                      </a:r>
                      <a:r>
                        <a:rPr lang="en-CA" sz="1200" strike="sngStrike" dirty="0" err="1"/>
                        <a:t>cIdx</a:t>
                      </a:r>
                      <a:r>
                        <a:rPr lang="en-CA" sz="1200" strike="sngStrike" dirty="0"/>
                        <a:t> ]  &amp;&amp;</a:t>
                      </a:r>
                      <a:r>
                        <a:rPr lang="en-CA" sz="1200" dirty="0"/>
                        <a:t>  </a:t>
                      </a:r>
                      <a:r>
                        <a:rPr lang="en-CA" sz="1200" dirty="0" smtClean="0"/>
                        <a:t/>
                      </a:r>
                      <a:br>
                        <a:rPr lang="en-CA" sz="1200" dirty="0" smtClean="0"/>
                      </a:br>
                      <a:r>
                        <a:rPr lang="en-CA" sz="1200" dirty="0" smtClean="0"/>
                        <a:t>        </a:t>
                      </a:r>
                      <a:r>
                        <a:rPr lang="en-CA" sz="1200" dirty="0" err="1" smtClean="0"/>
                        <a:t>lastScanPos</a:t>
                      </a:r>
                      <a:r>
                        <a:rPr lang="en-CA" sz="1200" dirty="0" smtClean="0"/>
                        <a:t>  </a:t>
                      </a:r>
                      <a:r>
                        <a:rPr lang="en-CA" sz="1200" dirty="0"/>
                        <a:t>&gt;  0 ) </a:t>
                      </a:r>
                      <a:endParaRPr lang="ko-KR" sz="1200"/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/>
                        <a:t>		</a:t>
                      </a:r>
                      <a:r>
                        <a:rPr lang="en-CA" sz="1200" dirty="0" err="1"/>
                        <a:t>LfnstDcOnly</a:t>
                      </a:r>
                      <a:r>
                        <a:rPr lang="en-CA" sz="1200" dirty="0"/>
                        <a:t> = 0 </a:t>
                      </a:r>
                      <a:endParaRPr lang="ko-KR" sz="1200"/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……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29820"/>
              </p:ext>
            </p:extLst>
          </p:nvPr>
        </p:nvGraphicFramePr>
        <p:xfrm>
          <a:off x="2154816" y="4437450"/>
          <a:ext cx="5937250" cy="1452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37250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8.7.4.   Transformation process for scaled transform coefficients</a:t>
                      </a:r>
                      <a:endParaRPr lang="ko-KR" sz="1200" b="1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8.7.4.1   General</a:t>
                      </a:r>
                      <a:endParaRPr lang="ko-KR" sz="1200" b="1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……</a:t>
                      </a:r>
                      <a:endParaRPr lang="ko-KR" sz="12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When </a:t>
                      </a:r>
                      <a:r>
                        <a:rPr lang="en-CA" sz="1200" dirty="0" err="1">
                          <a:effectLst/>
                        </a:rPr>
                        <a:t>lfnst_idx</a:t>
                      </a:r>
                      <a:r>
                        <a:rPr lang="en-CA" sz="1200" dirty="0">
                          <a:effectLst/>
                        </a:rPr>
                        <a:t> is not equal to 0 and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transform_skip_flag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xTbY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yTbY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][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cIdx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] is equal to 0 and</a:t>
                      </a:r>
                      <a:r>
                        <a:rPr lang="en-CA" sz="1200" dirty="0">
                          <a:effectLst/>
                        </a:rPr>
                        <a:t> both </a:t>
                      </a:r>
                      <a:r>
                        <a:rPr lang="en-CA" sz="1200" dirty="0" err="1">
                          <a:effectLst/>
                        </a:rPr>
                        <a:t>nTbW</a:t>
                      </a:r>
                      <a:r>
                        <a:rPr lang="en-CA" sz="1200" dirty="0">
                          <a:effectLst/>
                        </a:rPr>
                        <a:t> and </a:t>
                      </a:r>
                      <a:r>
                        <a:rPr lang="en-CA" sz="1200" dirty="0" err="1">
                          <a:effectLst/>
                        </a:rPr>
                        <a:t>nTbH</a:t>
                      </a:r>
                      <a:r>
                        <a:rPr lang="en-CA" sz="1200" dirty="0">
                          <a:effectLst/>
                        </a:rPr>
                        <a:t> are greater than or equal to 4, the following applies:</a:t>
                      </a:r>
                      <a:endParaRPr lang="ko-KR" sz="12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……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46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Method 1</a:t>
            </a:r>
          </a:p>
          <a:p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pPr marL="0" indent="0">
              <a:buNone/>
            </a:pPr>
            <a:endParaRPr lang="en-CA" altLang="ko-KR" dirty="0" smtClean="0"/>
          </a:p>
          <a:p>
            <a:pPr marL="0" indent="0">
              <a:buNone/>
            </a:pPr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  <a:p>
            <a:r>
              <a:rPr lang="en-CA" altLang="ko-KR" dirty="0" smtClean="0"/>
              <a:t>Method 2</a:t>
            </a:r>
          </a:p>
          <a:p>
            <a:endParaRPr lang="en-CA" altLang="ko-KR" dirty="0"/>
          </a:p>
          <a:p>
            <a:endParaRPr lang="en-CA" altLang="ko-KR" dirty="0" smtClean="0"/>
          </a:p>
          <a:p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223239"/>
              </p:ext>
            </p:extLst>
          </p:nvPr>
        </p:nvGraphicFramePr>
        <p:xfrm>
          <a:off x="1921164" y="1154545"/>
          <a:ext cx="555105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288"/>
                <a:gridCol w="920829"/>
                <a:gridCol w="929522"/>
                <a:gridCol w="929523"/>
                <a:gridCol w="853644"/>
                <a:gridCol w="787249"/>
              </a:tblGrid>
              <a:tr h="2435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0.04%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481535"/>
              </p:ext>
            </p:extLst>
          </p:nvPr>
        </p:nvGraphicFramePr>
        <p:xfrm>
          <a:off x="1930400" y="3897292"/>
          <a:ext cx="5532581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072"/>
                <a:gridCol w="861292"/>
                <a:gridCol w="905163"/>
                <a:gridCol w="1032164"/>
                <a:gridCol w="840509"/>
                <a:gridCol w="757381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102%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3070</TotalTime>
  <Words>486</Words>
  <Application>Microsoft Office PowerPoint</Application>
  <PresentationFormat>A4 용지(210x297mm)</PresentationFormat>
  <Paragraphs>186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Separate transform skip checking of Luma and Chroma for LFNST index signalling (JVET-Q0138)</vt:lpstr>
      <vt:lpstr>Summary [1/2]</vt:lpstr>
      <vt:lpstr>Summary [2/2]</vt:lpstr>
      <vt:lpstr>Conclusion</vt:lpstr>
      <vt:lpstr>Appendix – Suggested spec text changes for Method 1</vt:lpstr>
      <vt:lpstr>Appendix – Suggested spec text changes for Method 2</vt:lpstr>
      <vt:lpstr>Appendix – 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248</cp:revision>
  <dcterms:created xsi:type="dcterms:W3CDTF">2016-10-06T06:23:02Z</dcterms:created>
  <dcterms:modified xsi:type="dcterms:W3CDTF">2020-01-07T16:43:28Z</dcterms:modified>
</cp:coreProperties>
</file>