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59" r:id="rId4"/>
    <p:sldId id="273" r:id="rId5"/>
    <p:sldId id="272" r:id="rId6"/>
    <p:sldId id="26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4446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6616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Alignment of MTS index 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condition with MTS zero-out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JVET-Q0136)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Kim, </a:t>
            </a:r>
            <a:r>
              <a:rPr lang="en-US" altLang="ko-KR" sz="1600" dirty="0" smtClean="0"/>
              <a:t>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[1/2]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Currently, an MTS index is signaled only if last non-zero </a:t>
            </a:r>
            <a:r>
              <a:rPr lang="en-US" altLang="ko-KR" dirty="0" err="1" smtClean="0"/>
              <a:t>coeff</a:t>
            </a:r>
            <a:r>
              <a:rPr lang="en-US" altLang="ko-KR" dirty="0" smtClean="0"/>
              <a:t>. </a:t>
            </a:r>
            <a:r>
              <a:rPr lang="en-US" altLang="ko-KR" dirty="0"/>
              <a:t>l</a:t>
            </a:r>
            <a:r>
              <a:rPr lang="en-US" altLang="ko-KR" dirty="0" smtClean="0"/>
              <a:t>ies within top-left 16x16 in 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TB.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However, the below case can occur, which could have been inferred as 0.</a:t>
            </a:r>
          </a:p>
          <a:p>
            <a:pPr lvl="2"/>
            <a:r>
              <a:rPr lang="en-US" altLang="ko-KR" dirty="0" smtClean="0"/>
              <a:t>Also reported though JVET bug-tracker ticket #678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Therefore, the signaling is not perfectly consistent with MTS zero-out, which also leads</a:t>
            </a:r>
            <a:endParaRPr lang="en-US" altLang="ko-KR" dirty="0" smtClean="0"/>
          </a:p>
          <a:p>
            <a:pPr lvl="2"/>
            <a:r>
              <a:rPr lang="en-US" altLang="ko-KR" dirty="0"/>
              <a:t>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 conformance constraint that enforces the index to be 0 for the above figure.</a:t>
            </a: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5689603" y="3639124"/>
            <a:ext cx="304800" cy="295564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059058" y="3611416"/>
            <a:ext cx="22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Scanned CG</a:t>
            </a:r>
            <a:endParaRPr lang="ko-KR" altLang="en-US" sz="1600"/>
          </a:p>
        </p:txBody>
      </p:sp>
      <p:sp>
        <p:nvSpPr>
          <p:cNvPr id="8" name="직사각형 7"/>
          <p:cNvSpPr/>
          <p:nvPr/>
        </p:nvSpPr>
        <p:spPr>
          <a:xfrm>
            <a:off x="5684988" y="4179450"/>
            <a:ext cx="304800" cy="295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063676" y="4050142"/>
            <a:ext cx="2757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Firstly scanned CG containing last non-zero </a:t>
            </a:r>
            <a:r>
              <a:rPr lang="en-US" altLang="ko-KR" sz="1600" dirty="0" err="1" smtClean="0"/>
              <a:t>coeff</a:t>
            </a:r>
            <a:r>
              <a:rPr lang="en-US" altLang="ko-KR" sz="1600" dirty="0" smtClean="0"/>
              <a:t>.</a:t>
            </a:r>
            <a:endParaRPr lang="ko-KR" altLang="en-US" sz="160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001" y="2167082"/>
            <a:ext cx="3451912" cy="320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[2/2]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Proposed method</a:t>
            </a:r>
          </a:p>
          <a:p>
            <a:pPr lvl="1"/>
            <a:r>
              <a:rPr lang="en-US" altLang="ko-KR" dirty="0"/>
              <a:t>Explicit checking of the existence of non-zero </a:t>
            </a:r>
            <a:r>
              <a:rPr lang="en-US" altLang="ko-KR" dirty="0" err="1"/>
              <a:t>coeff</a:t>
            </a:r>
            <a:r>
              <a:rPr lang="en-US" altLang="ko-KR" dirty="0"/>
              <a:t>. outside of the top-left 16x16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Experimental </a:t>
            </a:r>
            <a:r>
              <a:rPr lang="en-US" altLang="ko-KR" dirty="0"/>
              <a:t>results </a:t>
            </a:r>
            <a:r>
              <a:rPr lang="en-US" altLang="ko-KR" dirty="0" smtClean="0"/>
              <a:t>(Y/U/V BD-rate changes) </a:t>
            </a:r>
            <a:r>
              <a:rPr lang="en-US" altLang="ko-KR" dirty="0"/>
              <a:t>with VTM </a:t>
            </a:r>
            <a:r>
              <a:rPr lang="en-US" altLang="ko-KR" dirty="0" smtClean="0"/>
              <a:t>7.0 </a:t>
            </a:r>
            <a:r>
              <a:rPr lang="en-US" altLang="ko-KR" dirty="0"/>
              <a:t>anchor under CTC</a:t>
            </a:r>
          </a:p>
          <a:p>
            <a:pPr lvl="1"/>
            <a:r>
              <a:rPr lang="en-US" altLang="ko-KR" dirty="0" smtClean="0"/>
              <a:t>0.00%/0.00%/-0.01% </a:t>
            </a:r>
            <a:r>
              <a:rPr lang="en-US" altLang="ko-KR" dirty="0"/>
              <a:t>(</a:t>
            </a:r>
            <a:r>
              <a:rPr lang="en-US" altLang="ko-KR" dirty="0" smtClean="0"/>
              <a:t>AI), 0.00%/-0.01%/0.02% </a:t>
            </a:r>
            <a:r>
              <a:rPr lang="en-US" altLang="ko-KR" dirty="0"/>
              <a:t>(RA</a:t>
            </a:r>
            <a:r>
              <a:rPr lang="en-US" altLang="ko-KR" dirty="0" smtClean="0"/>
              <a:t>), and </a:t>
            </a:r>
            <a:r>
              <a:rPr lang="en-US" altLang="ko-KR" dirty="0"/>
              <a:t>0.00%/-</a:t>
            </a:r>
            <a:r>
              <a:rPr lang="en-US" altLang="ko-KR" dirty="0" smtClean="0"/>
              <a:t>0.10%/-0.03% (LD)</a:t>
            </a:r>
          </a:p>
          <a:p>
            <a:pPr lvl="1"/>
            <a:r>
              <a:rPr lang="en-US" altLang="ko-KR" dirty="0" smtClean="0"/>
              <a:t>No effective changes in both performance and complexity.</a:t>
            </a: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897169"/>
              </p:ext>
            </p:extLst>
          </p:nvPr>
        </p:nvGraphicFramePr>
        <p:xfrm>
          <a:off x="1080342" y="1422399"/>
          <a:ext cx="7472533" cy="23774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7253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residual_coding</a:t>
                      </a:r>
                      <a:r>
                        <a:rPr lang="en-CA" sz="1200" dirty="0">
                          <a:effectLst/>
                        </a:rPr>
                        <a:t>( x0, y0, log2TbWidth, log2TbHeight, </a:t>
                      </a:r>
                      <a:r>
                        <a:rPr lang="en-CA" sz="1200" dirty="0" err="1">
                          <a:effectLst/>
                        </a:rPr>
                        <a:t>cIdx</a:t>
                      </a:r>
                      <a:r>
                        <a:rPr lang="en-CA" sz="1200" dirty="0">
                          <a:effectLst/>
                        </a:rPr>
                        <a:t>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for(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= </a:t>
                      </a:r>
                      <a:r>
                        <a:rPr lang="en-CA" sz="1200" dirty="0" err="1">
                          <a:effectLst/>
                        </a:rPr>
                        <a:t>lastSubBlock</a:t>
                      </a:r>
                      <a:r>
                        <a:rPr lang="en-CA" sz="1200" dirty="0">
                          <a:effectLst/>
                        </a:rPr>
                        <a:t>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 &gt;=  0;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− − 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dirty="0" smtClean="0">
                          <a:effectLst/>
                        </a:rPr>
                        <a:t>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if( ( i &lt; lastSubBlock )  &amp;&amp;  ( i &gt; 0 ) 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coded_sub_block_flag[ xS ][ yS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inferSbDcSigCoeffFlag = 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44500" indent="-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</a:t>
                      </a:r>
                      <a:r>
                        <a:rPr lang="en-CA" sz="1200" dirty="0" smtClean="0">
                          <a:effectLst/>
                          <a:highlight>
                            <a:srgbClr val="FFFF00"/>
                          </a:highlight>
                        </a:rPr>
                        <a:t>       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if(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coded_sub_block_flag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xS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yS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  &amp;&amp; ( (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xS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&lt;&lt; log2SbW ) &gt; 15  | | </a:t>
                      </a:r>
                      <a:r>
                        <a:rPr lang="en-CA" sz="1200" dirty="0" smtClean="0">
                          <a:effectLst/>
                          <a:highlight>
                            <a:srgbClr val="FFFF00"/>
                          </a:highlight>
                        </a:rPr>
                        <a:t> (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yS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&lt;&lt; log2SbH ) &gt; 15 )  &amp;&amp; 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==  0 )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44500" indent="-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</a:t>
                      </a:r>
                      <a:r>
                        <a:rPr lang="en-CA" sz="1200" dirty="0" smtClean="0">
                          <a:effectLst/>
                          <a:highlight>
                            <a:srgbClr val="FFFF00"/>
                          </a:highlight>
                        </a:rPr>
                        <a:t>        </a:t>
                      </a:r>
                      <a:r>
                        <a:rPr lang="en-CA" sz="1200" dirty="0" err="1" smtClean="0">
                          <a:effectLst/>
                          <a:highlight>
                            <a:srgbClr val="FFFF00"/>
                          </a:highlight>
                        </a:rPr>
                        <a:t>MtsZeroOutSigCoeffFlag</a:t>
                      </a:r>
                      <a:r>
                        <a:rPr lang="en-CA" sz="1200" dirty="0" smtClean="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= 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T</a:t>
            </a:r>
            <a:r>
              <a:rPr lang="en-CA" altLang="ko-KR" dirty="0" smtClean="0"/>
              <a:t>he proposed fix enables, 1) consistent design of MTS index signaling with MTS zero-out, and 2) removal of the </a:t>
            </a:r>
            <a:r>
              <a:rPr lang="en-CA" altLang="ko-KR" dirty="0" err="1" smtClean="0"/>
              <a:t>bitstream</a:t>
            </a:r>
            <a:r>
              <a:rPr lang="en-CA" altLang="ko-KR" dirty="0" smtClean="0"/>
              <a:t> constraint that can be helpful for conformance testing.</a:t>
            </a:r>
          </a:p>
          <a:p>
            <a:endParaRPr lang="en-CA" altLang="ko-KR" dirty="0" smtClean="0"/>
          </a:p>
          <a:p>
            <a:r>
              <a:rPr lang="en-US" altLang="ko-KR" dirty="0" smtClean="0"/>
              <a:t>It is recommended that the proposed fix should be adopted in next VTM and VVC WD.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sz="2400" dirty="0" smtClean="0"/>
              <a:t>Thanks to </a:t>
            </a:r>
            <a:r>
              <a:rPr lang="en-US" altLang="ko-KR" sz="2400" b="1" dirty="0" err="1" smtClean="0"/>
              <a:t>Tencent</a:t>
            </a:r>
            <a:r>
              <a:rPr lang="en-US" altLang="ko-KR" sz="2400" dirty="0" smtClean="0"/>
              <a:t> for cross-checking</a:t>
            </a:r>
            <a:endParaRPr lang="en-US" altLang="ko-KR" sz="24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7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</a:t>
            </a:r>
            <a:r>
              <a:rPr lang="en-US" altLang="ko-KR" dirty="0" smtClean="0"/>
              <a:t>Suggested spec text change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07450"/>
              </p:ext>
            </p:extLst>
          </p:nvPr>
        </p:nvGraphicFramePr>
        <p:xfrm>
          <a:off x="212120" y="763974"/>
          <a:ext cx="4479956" cy="3352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79956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residual_coding</a:t>
                      </a:r>
                      <a:r>
                        <a:rPr lang="en-CA" sz="1000" dirty="0">
                          <a:effectLst/>
                        </a:rPr>
                        <a:t>( x0, y0, log2TbWidth, log2TbHeight, 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	if( ( LastSignificantCoeffX &gt; 15  |</a:t>
                      </a:r>
                      <a:r>
                        <a:rPr lang="en-US" sz="1000" strike="sngStrike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|  LastSignificantCoeffY &gt; 15 )  &amp;&amp;  cIdx =</a:t>
                      </a:r>
                      <a:r>
                        <a:rPr lang="en-US" sz="1000" strike="sngStrike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=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		MtsZeroOutSigCoeffFlag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  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for( i = lastSubBlock; i  &gt;=  0; i− −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startQStateSb</a:t>
                      </a:r>
                      <a:r>
                        <a:rPr lang="en-CA" sz="1000" dirty="0">
                          <a:effectLst/>
                        </a:rPr>
                        <a:t> = </a:t>
                      </a:r>
                      <a:r>
                        <a:rPr lang="en-CA" sz="1000" dirty="0" err="1">
                          <a:effectLst/>
                        </a:rPr>
                        <a:t>QState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xS</a:t>
                      </a:r>
                      <a:r>
                        <a:rPr lang="en-CA" sz="1000" dirty="0">
                          <a:effectLst/>
                        </a:rPr>
                        <a:t> = </a:t>
                      </a:r>
                      <a:r>
                        <a:rPr lang="en-CA" sz="1000" dirty="0" err="1">
                          <a:effectLst/>
                        </a:rPr>
                        <a:t>DiagScanOrder</a:t>
                      </a:r>
                      <a:r>
                        <a:rPr lang="en-CA" sz="1000" dirty="0">
                          <a:effectLst/>
                        </a:rPr>
                        <a:t>[ log2TbWidth − log2SbW ][ log2TbHeight − log2SbH ]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					[ 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 ][ 0 ]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yS</a:t>
                      </a:r>
                      <a:r>
                        <a:rPr lang="en-CA" sz="1000" dirty="0">
                          <a:effectLst/>
                        </a:rPr>
                        <a:t> = </a:t>
                      </a:r>
                      <a:r>
                        <a:rPr lang="en-CA" sz="1000" dirty="0" err="1">
                          <a:effectLst/>
                        </a:rPr>
                        <a:t>DiagScanOrder</a:t>
                      </a:r>
                      <a:r>
                        <a:rPr lang="en-CA" sz="1000" dirty="0">
                          <a:effectLst/>
                        </a:rPr>
                        <a:t>[ log2TbWidth − log2SbW ][ log2TbHeight − log2SbH ]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					[ 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 ][ 1 ]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inferSbDcSigCoeffFlag</a:t>
                      </a:r>
                      <a:r>
                        <a:rPr lang="en-CA" sz="1000" dirty="0">
                          <a:effectLst/>
                        </a:rPr>
                        <a:t>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if( ( i &lt; lastSubBlock )  &amp;&amp;  ( i &gt; 0 )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coded_sub_block_flag[ xS ][ yS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inferSbDcSigCoeffFlag = 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44500" indent="-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     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if(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coded_sub_block_flag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[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xS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][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yS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]  &amp;&amp; ( 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xS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&lt;&lt; log2SbW ) &gt; 15  | | 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/>
                      </a:r>
                      <a:b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yS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&lt;&lt; log2SbH ) &gt; 15 )  &amp;&amp; 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== 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44500" indent="-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    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     </a:t>
                      </a:r>
                      <a:r>
                        <a:rPr lang="en-CA" sz="1000" dirty="0" err="1" smtClean="0">
                          <a:effectLst/>
                          <a:highlight>
                            <a:srgbClr val="FFFF00"/>
                          </a:highlight>
                        </a:rPr>
                        <a:t>MtsZeroOutSigCoeffFlag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9751" y="4239519"/>
            <a:ext cx="3094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/>
              <a:t>[ Using </a:t>
            </a:r>
            <a:r>
              <a:rPr lang="en-US" altLang="ko-KR" sz="1600" dirty="0" err="1" smtClean="0"/>
              <a:t>coded_sub_block_flag</a:t>
            </a:r>
            <a:r>
              <a:rPr lang="en-US" altLang="ko-KR" sz="1600" dirty="0" smtClean="0"/>
              <a:t> ]</a:t>
            </a:r>
            <a:endParaRPr lang="ko-KR" altLang="en-US" sz="160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762162"/>
              </p:ext>
            </p:extLst>
          </p:nvPr>
        </p:nvGraphicFramePr>
        <p:xfrm>
          <a:off x="4916057" y="763974"/>
          <a:ext cx="4791363" cy="35052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79136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residual_coding</a:t>
                      </a:r>
                      <a:r>
                        <a:rPr lang="en-CA" sz="1000" dirty="0">
                          <a:effectLst/>
                        </a:rPr>
                        <a:t>( x0, y0, log2TbWidth, log2TbHeight, 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27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	if( ( LastSignificantCoeffX &gt; 15  |</a:t>
                      </a:r>
                      <a:r>
                        <a:rPr lang="en-US" sz="1000" strike="sngStrike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|  LastSignificantCoeffY &gt; 15 )  &amp;&amp;  cIdx =</a:t>
                      </a:r>
                      <a:r>
                        <a:rPr lang="en-US" sz="1000" strike="sngStrike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=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</a:rPr>
                        <a:t>		MtsZeroOutSigCoeffFlag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  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for( n = firstPosMode0; n  &gt;=  0  &amp;&amp;  remBinsPass1 &gt;= 4; n− − ) 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</a:t>
                      </a:r>
                      <a:r>
                        <a:rPr lang="en-CA" sz="1000" dirty="0" err="1">
                          <a:effectLst/>
                        </a:rPr>
                        <a:t>xC</a:t>
                      </a:r>
                      <a:r>
                        <a:rPr lang="en-CA" sz="1000" dirty="0">
                          <a:effectLst/>
                        </a:rPr>
                        <a:t> = ( </a:t>
                      </a:r>
                      <a:r>
                        <a:rPr lang="en-CA" sz="1000" dirty="0" err="1">
                          <a:effectLst/>
                        </a:rPr>
                        <a:t>xS</a:t>
                      </a:r>
                      <a:r>
                        <a:rPr lang="en-CA" sz="1000" dirty="0">
                          <a:effectLst/>
                        </a:rPr>
                        <a:t> &lt;&lt; log2SbW ) + </a:t>
                      </a:r>
                      <a:r>
                        <a:rPr lang="en-CA" sz="1000" dirty="0" err="1">
                          <a:effectLst/>
                        </a:rPr>
                        <a:t>DiagScanOrder</a:t>
                      </a:r>
                      <a:r>
                        <a:rPr lang="en-CA" sz="1000" dirty="0">
                          <a:effectLst/>
                        </a:rPr>
                        <a:t>[ log2SbW ][ log2SbH ][ n ][ 0 ]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</a:t>
                      </a:r>
                      <a:r>
                        <a:rPr lang="en-CA" sz="1000" dirty="0" err="1">
                          <a:effectLst/>
                        </a:rPr>
                        <a:t>yC</a:t>
                      </a:r>
                      <a:r>
                        <a:rPr lang="en-CA" sz="1000" dirty="0">
                          <a:effectLst/>
                        </a:rPr>
                        <a:t> = ( </a:t>
                      </a:r>
                      <a:r>
                        <a:rPr lang="en-CA" sz="1000" dirty="0" err="1">
                          <a:effectLst/>
                        </a:rPr>
                        <a:t>yS</a:t>
                      </a:r>
                      <a:r>
                        <a:rPr lang="en-CA" sz="1000" dirty="0">
                          <a:effectLst/>
                        </a:rPr>
                        <a:t> &lt;&lt; log2SbH ) + </a:t>
                      </a:r>
                      <a:r>
                        <a:rPr lang="en-CA" sz="1000" dirty="0" err="1">
                          <a:effectLst/>
                        </a:rPr>
                        <a:t>DiagScanOrder</a:t>
                      </a:r>
                      <a:r>
                        <a:rPr lang="en-CA" sz="1000" dirty="0">
                          <a:effectLst/>
                        </a:rPr>
                        <a:t>[ log2SbW ][ log2SbH ][ n ][ 1 ]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if( coded_sub_block_flag[ xS ][ yS ]  &amp;&amp;  ( n &gt; 0  | |  !inferSbDcSigCoeffFlag )  &amp;&amp;  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		( xC != LastSignificantCoeffX  | |  yC != Last SignificantCoeffY ) ) 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sig_coeff_flag[ xC ][ yC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	</a:t>
                      </a:r>
                      <a:r>
                        <a:rPr lang="en-CA" sz="1000" baseline="0" dirty="0" smtClean="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if( sig_coeff_flag[ xC ][ yC ]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      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       if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( 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xC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&gt; 15  | | 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yC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&gt; 15 )  &amp;&amp; 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= =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        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        </a:t>
                      </a:r>
                      <a:r>
                        <a:rPr lang="en-CA" sz="1000" dirty="0" err="1" smtClean="0">
                          <a:effectLst/>
                          <a:highlight>
                            <a:srgbClr val="FFFF00"/>
                          </a:highlight>
                        </a:rPr>
                        <a:t>MtsZeroOutSigCoeffFlag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55625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48050" y="4244140"/>
            <a:ext cx="3094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/>
              <a:t>[ Using </a:t>
            </a:r>
            <a:r>
              <a:rPr lang="en-US" altLang="ko-KR" sz="1600" dirty="0" err="1" smtClean="0"/>
              <a:t>sig_coeff_flag</a:t>
            </a:r>
            <a:r>
              <a:rPr lang="en-US" altLang="ko-KR" sz="1600" dirty="0" smtClean="0"/>
              <a:t> ]</a:t>
            </a:r>
            <a:endParaRPr lang="ko-KR" altLang="en-US" sz="160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524413"/>
              </p:ext>
            </p:extLst>
          </p:nvPr>
        </p:nvGraphicFramePr>
        <p:xfrm>
          <a:off x="1956664" y="4788788"/>
          <a:ext cx="5937250" cy="11836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37250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 smtClean="0">
                          <a:effectLst/>
                        </a:rPr>
                        <a:t>mts_idx</a:t>
                      </a:r>
                      <a:r>
                        <a:rPr lang="en-CA" sz="1100" dirty="0" smtClean="0">
                          <a:effectLst/>
                        </a:rPr>
                        <a:t> specifies which transform kernels are applied along the horizontal and vertical direction of the associated </a:t>
                      </a:r>
                      <a:r>
                        <a:rPr lang="en-CA" sz="1100" dirty="0" err="1" smtClean="0">
                          <a:effectLst/>
                        </a:rPr>
                        <a:t>luma</a:t>
                      </a:r>
                      <a:r>
                        <a:rPr lang="en-CA" sz="1100" dirty="0" smtClean="0">
                          <a:effectLst/>
                        </a:rPr>
                        <a:t> transform blocks in the current coding unit. </a:t>
                      </a:r>
                      <a:endParaRPr lang="ko-KR" sz="1100" smtClean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When </a:t>
                      </a:r>
                      <a:r>
                        <a:rPr lang="en-CA" sz="1100" dirty="0" err="1">
                          <a:effectLst/>
                        </a:rPr>
                        <a:t>mts_idx</a:t>
                      </a:r>
                      <a:r>
                        <a:rPr lang="en-CA" sz="1100" dirty="0">
                          <a:effectLst/>
                        </a:rPr>
                        <a:t> is not present, it is inferred to be equal to 0.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It is a requirement of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bitstream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 conformance that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mts_idx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 shall be equal to 0 if in the current coding unit at least one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coded_sub_block_flag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[ 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xS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 ][ 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yS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 ] in the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residual_coding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( x0, y0, log2TbWidth, log2TbHeight, 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 ) syntax structure is not equal to 0 for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 equal to 0 and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xS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 or </a:t>
                      </a:r>
                      <a:r>
                        <a:rPr lang="en-CA" sz="11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yS</a:t>
                      </a:r>
                      <a:r>
                        <a:rPr lang="en-CA" sz="1100" strike="sngStrike" dirty="0">
                          <a:effectLst/>
                          <a:highlight>
                            <a:srgbClr val="FFFF00"/>
                          </a:highlight>
                        </a:rPr>
                        <a:t> greater than 3</a:t>
                      </a:r>
                      <a:r>
                        <a:rPr lang="en-CA" sz="1100" strike="sngStrike" dirty="0" smtClean="0">
                          <a:effectLst/>
                          <a:highlight>
                            <a:srgbClr val="FFFF00"/>
                          </a:highlight>
                        </a:rPr>
                        <a:t>.</a:t>
                      </a:r>
                      <a:endParaRPr lang="ko-KR" sz="110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392226" y="5948248"/>
            <a:ext cx="5033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/>
              <a:t>[ Removal of the </a:t>
            </a:r>
            <a:r>
              <a:rPr lang="en-US" altLang="ko-KR" sz="1600" dirty="0" err="1" smtClean="0"/>
              <a:t>bitstream</a:t>
            </a:r>
            <a:r>
              <a:rPr lang="en-US" altLang="ko-KR" sz="1600" dirty="0" smtClean="0"/>
              <a:t> conformance constraint ]</a:t>
            </a:r>
            <a:endParaRPr lang="ko-KR" altLang="en-US" sz="1600"/>
          </a:p>
        </p:txBody>
      </p:sp>
    </p:spTree>
    <p:extLst>
      <p:ext uri="{BB962C8B-B14F-4D97-AF65-F5344CB8AC3E}">
        <p14:creationId xmlns:p14="http://schemas.microsoft.com/office/powerpoint/2010/main" val="291645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265280"/>
              </p:ext>
            </p:extLst>
          </p:nvPr>
        </p:nvGraphicFramePr>
        <p:xfrm>
          <a:off x="2050472" y="2567710"/>
          <a:ext cx="5551055" cy="167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288"/>
                <a:gridCol w="920829"/>
                <a:gridCol w="929522"/>
                <a:gridCol w="929523"/>
                <a:gridCol w="853644"/>
                <a:gridCol w="787249"/>
              </a:tblGrid>
              <a:tr h="2435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-0.01%</a:t>
                      </a:r>
                      <a:endParaRPr lang="ko-KR" altLang="en-US" sz="160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0.02%</a:t>
                      </a:r>
                      <a:endParaRPr lang="ko-KR" alt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</a:t>
                      </a:r>
                      <a:endParaRPr lang="ko-KR" altLang="en-US" sz="16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-0.10%</a:t>
                      </a:r>
                      <a:endParaRPr lang="ko-KR" altLang="en-US" sz="160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-0.03%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2990</TotalTime>
  <Words>484</Words>
  <Application>Microsoft Office PowerPoint</Application>
  <PresentationFormat>A4 용지(210x297mm)</PresentationFormat>
  <Paragraphs>154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Alignment of MTS index signalling condition with MTS zero-out (JVET-Q0136)</vt:lpstr>
      <vt:lpstr>Summary [1/2]</vt:lpstr>
      <vt:lpstr>Summary [2/2]</vt:lpstr>
      <vt:lpstr>Conclusion</vt:lpstr>
      <vt:lpstr>Appendix – Suggested spec text change</vt:lpstr>
      <vt:lpstr>Appendix – 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259</cp:revision>
  <dcterms:created xsi:type="dcterms:W3CDTF">2016-10-06T06:23:02Z</dcterms:created>
  <dcterms:modified xsi:type="dcterms:W3CDTF">2020-01-07T15:03:54Z</dcterms:modified>
</cp:coreProperties>
</file>