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707" r:id="rId1"/>
    <p:sldMasterId id="2147483814" r:id="rId2"/>
  </p:sldMasterIdLst>
  <p:notesMasterIdLst>
    <p:notesMasterId r:id="rId10"/>
  </p:notesMasterIdLst>
  <p:sldIdLst>
    <p:sldId id="293" r:id="rId3"/>
    <p:sldId id="300" r:id="rId4"/>
    <p:sldId id="301" r:id="rId5"/>
    <p:sldId id="304" r:id="rId6"/>
    <p:sldId id="295" r:id="rId7"/>
    <p:sldId id="302" r:id="rId8"/>
    <p:sldId id="263" r:id="rId9"/>
  </p:sldIdLst>
  <p:sldSz cx="9144000" cy="6858000" type="screen4x3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0033CC"/>
    <a:srgbClr val="66FF33"/>
    <a:srgbClr val="0000FF"/>
    <a:srgbClr val="CC00CC"/>
    <a:srgbClr val="33CCCC"/>
    <a:srgbClr val="99FF99"/>
    <a:srgbClr val="FFCCFF"/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2" autoAdjust="0"/>
    <p:restoredTop sz="81282" autoAdjust="0"/>
  </p:normalViewPr>
  <p:slideViewPr>
    <p:cSldViewPr>
      <p:cViewPr varScale="1">
        <p:scale>
          <a:sx n="63" d="100"/>
          <a:sy n="63" d="100"/>
        </p:scale>
        <p:origin x="1746" y="60"/>
      </p:cViewPr>
      <p:guideLst>
        <p:guide orient="horz" pos="79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11214-10D1-4335-B5EF-095B376D528C}" type="datetimeFigureOut">
              <a:rPr lang="ja-JP" altLang="en-US"/>
              <a:pPr>
                <a:defRPr/>
              </a:pPr>
              <a:t>2020/1/10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0294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87424-4F12-43FD-9D67-797371138C79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5784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14540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8667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30898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3243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68257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7642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0F156E98-5B4E-46CA-8184-A916B6096557}" type="datetime1">
              <a:rPr lang="ja-JP" altLang="en-US" smtClean="0"/>
              <a:t>2020/1/10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169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403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6E556F3C-523E-4701-86C5-E692BEF8C12E}" type="datetime1">
              <a:rPr lang="ja-JP" altLang="en-US" smtClean="0"/>
              <a:t>2020/1/10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84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58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page１（with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Source Sans Pro" panose="020B0503030403020204" pitchFamily="34" charset="0"/>
                <a:ea typeface="HGPｺﾞｼｯｸE" panose="020B0900000000000000" pitchFamily="50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en-US" altLang="ja-JP" dirty="0"/>
              <a:t>Subtitle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1A5E06BC-D173-4A07-B5FA-8CAF782B21B5}" type="datetime1">
              <a:rPr lang="en-US" altLang="ja-JP" smtClean="0"/>
              <a:pPr/>
              <a:t>1/10/2020</a:t>
            </a:fld>
            <a:endParaRPr lang="en-US" altLang="ja-JP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25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page2（no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Source Sans Pro" panose="020B0503030403020204" pitchFamily="34" charset="0"/>
                <a:ea typeface="HGPｺﾞｼｯｸE" panose="020B0900000000000000" pitchFamily="50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793395C1-C50A-4BE8-A350-7D3A8702BB2D}" type="datetime1">
              <a:rPr lang="en-US" altLang="ja-JP" smtClean="0"/>
              <a:pPr/>
              <a:t>1/10/2020</a:t>
            </a:fld>
            <a:endParaRPr lang="en-US" altLang="ja-JP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29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C01C27C1-608B-49C9-AF15-E27FC21FE981}" type="datetime1">
              <a:rPr lang="en-US" altLang="ja-JP" smtClean="0"/>
              <a:t>1/10/2020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3674705" y="1843200"/>
            <a:ext cx="3891223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5296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449B4-0867-427F-A58B-E970853F0BDC}" type="datetime1">
              <a:rPr lang="en-US" altLang="ja-JP" smtClean="0"/>
              <a:t>1/10/2020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73413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C95488CF-32A2-400B-AB02-C64861527DED}" type="datetime1">
              <a:rPr lang="en-US" altLang="ja-JP" smtClean="0"/>
              <a:t>1/10/2020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96484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（New_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526" y="2773002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513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（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65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D425B1DB-1EBE-4B50-AF01-CF0856D36485}" type="datetime1">
              <a:rPr lang="ja-JP" altLang="en-US" smtClean="0"/>
              <a:t>2020/1/10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127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pa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252000" y="6603444"/>
            <a:ext cx="2057400" cy="252000"/>
          </a:xfrm>
        </p:spPr>
        <p:txBody>
          <a:bodyPr/>
          <a:lstStyle/>
          <a:p>
            <a:fld id="{C1A45310-2CD3-47D0-85E8-240CF1ECEE2D}" type="datetime1">
              <a:rPr lang="en-US" altLang="ja-JP" smtClean="0"/>
              <a:t>1/10/2020</a:t>
            </a:fld>
            <a:endParaRPr lang="ja-JP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44740" y="6598751"/>
            <a:ext cx="540000" cy="252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07494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9680B1CF-923C-445B-BE5D-569C8B53BC63}" type="datetime1">
              <a:rPr lang="ja-JP" altLang="en-US" smtClean="0"/>
              <a:t>2020/1/10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3674705" y="1843200"/>
            <a:ext cx="3891223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JVET-K0154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01736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91FB90B4-8059-4D63-98EE-337412DBB61B}" type="datetime1">
              <a:rPr lang="ja-JP" altLang="en-US" smtClean="0"/>
              <a:t>2020/1/10</a:t>
            </a:fld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72528"/>
            <a:ext cx="7441552" cy="584164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2400">
                <a:solidFill>
                  <a:srgbClr val="59574C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7246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C2D03-71E9-4D12-8091-0F13204774C0}" type="datetime1">
              <a:rPr lang="ja-JP" altLang="en-US" smtClean="0"/>
              <a:t>2020/1/10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dirty="0"/>
              <a:t>JVET-M0063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80628"/>
            <a:ext cx="7441552" cy="478048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24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6525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750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252000" y="6603444"/>
            <a:ext cx="2057400" cy="252000"/>
          </a:xfrm>
        </p:spPr>
        <p:txBody>
          <a:bodyPr/>
          <a:lstStyle/>
          <a:p>
            <a:fld id="{CBC85746-A412-4A17-A213-590F10672685}" type="datetime1">
              <a:rPr lang="ja-JP" altLang="en-US" smtClean="0"/>
              <a:t>2020/1/10</a:t>
            </a:fld>
            <a:endParaRPr lang="ja-JP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 dirty="0"/>
              <a:t>JVET-M0063</a:t>
            </a:r>
            <a:endParaRPr lang="ja-JP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44740" y="6598751"/>
            <a:ext cx="540000" cy="252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0647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5AAB6921-B004-49BC-B759-EF72CEFF976B}" type="datetime1">
              <a:rPr lang="ja-JP" altLang="en-US" smtClean="0"/>
              <a:t>2020/1/10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49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66D67C95-CD54-4521-941E-85D88C9DAFE3}" type="datetime1">
              <a:rPr lang="ja-JP" altLang="en-US" smtClean="0"/>
              <a:t>2020/1/10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r>
              <a:rPr lang="en-US" altLang="ja-JP" dirty="0"/>
              <a:t>JVET-K0154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59736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56" r:id="rId9"/>
    <p:sldLayoutId id="2147483757" r:id="rId10"/>
    <p:sldLayoutId id="2147483812" r:id="rId11"/>
    <p:sldLayoutId id="2147483813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+mj-lt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BED94E8A-652D-454B-8F21-9DF8F9FBC17C}" type="datetime1">
              <a:rPr lang="en-US" altLang="ja-JP" smtClean="0"/>
              <a:pPr/>
              <a:t>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r>
              <a:rPr lang="en-US" altLang="ja-JP" dirty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74311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altLang="ja-JP" b="1" dirty="0"/>
              <a:t>Fix on LFNST condition</a:t>
            </a:r>
            <a:endParaRPr kumimoji="1" lang="ja-JP" altLang="en-US" sz="28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sz="2800" b="1" dirty="0"/>
              <a:t>JVET-Q0133</a:t>
            </a:r>
            <a:endParaRPr kumimoji="1" lang="ja-JP" altLang="en-US" sz="2800" b="1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altLang="ja-JP" sz="2000" u="sng" dirty="0"/>
              <a:t>Tomonori Hashimoto</a:t>
            </a:r>
          </a:p>
          <a:p>
            <a:r>
              <a:rPr lang="en-CA" altLang="ja-JP" sz="2000" dirty="0"/>
              <a:t>Takeshi </a:t>
            </a:r>
            <a:r>
              <a:rPr lang="en-CA" altLang="ja-JP" sz="2000" dirty="0" err="1"/>
              <a:t>Chujoh</a:t>
            </a:r>
            <a:endParaRPr lang="en-CA" altLang="ja-JP" sz="2000" dirty="0"/>
          </a:p>
          <a:p>
            <a:r>
              <a:rPr lang="en-CA" altLang="ja-JP" sz="2000" dirty="0"/>
              <a:t>Eiichi Sasaki</a:t>
            </a:r>
          </a:p>
          <a:p>
            <a:r>
              <a:rPr lang="en-CA" altLang="ja-JP" sz="2000" dirty="0"/>
              <a:t>Tomohiro </a:t>
            </a:r>
            <a:r>
              <a:rPr lang="en-CA" altLang="ja-JP" sz="2000" dirty="0" err="1"/>
              <a:t>Ikai</a:t>
            </a:r>
            <a:endParaRPr lang="en-CA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4768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In transform process, </a:t>
            </a:r>
          </a:p>
          <a:p>
            <a:pPr lvl="1">
              <a:lnSpc>
                <a:spcPct val="100000"/>
              </a:lnSpc>
            </a:pPr>
            <a:r>
              <a:rPr lang="en-US" altLang="ja-JP" sz="2000" dirty="0"/>
              <a:t>LFNST is applied when </a:t>
            </a:r>
            <a:r>
              <a:rPr lang="en-CA" altLang="ja-JP" sz="2000" dirty="0">
                <a:highlight>
                  <a:srgbClr val="00FF00"/>
                </a:highlight>
              </a:rPr>
              <a:t>LFNST index</a:t>
            </a:r>
            <a:r>
              <a:rPr lang="en-US" altLang="ja-JP" sz="2000" dirty="0">
                <a:highlight>
                  <a:srgbClr val="00FF00"/>
                </a:highlight>
              </a:rPr>
              <a:t> is not equal to 0 </a:t>
            </a:r>
            <a:r>
              <a:rPr lang="en-US" altLang="ja-JP" sz="2000" dirty="0"/>
              <a:t>and </a:t>
            </a:r>
            <a:r>
              <a:rPr lang="en-US" altLang="ja-JP" sz="2000" dirty="0">
                <a:highlight>
                  <a:srgbClr val="FFFF00"/>
                </a:highlight>
              </a:rPr>
              <a:t>transform unit size is larger than 4xN and Nx4 </a:t>
            </a:r>
          </a:p>
          <a:p>
            <a:pPr lvl="1">
              <a:lnSpc>
                <a:spcPct val="100000"/>
              </a:lnSpc>
            </a:pPr>
            <a:r>
              <a:rPr lang="en-US" altLang="ja-JP" sz="2000" dirty="0"/>
              <a:t>To avoid applying LFNST in small blocks.</a:t>
            </a:r>
          </a:p>
          <a:p>
            <a:pPr lvl="1"/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源ノ角ゴシック JP Regular" panose="020B0500000000000000" pitchFamily="34" charset="-128"/>
              </a:rPr>
              <a:t>Introduction</a:t>
            </a:r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F065264B-2A7E-4702-BF81-D824C86D36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51594"/>
              </p:ext>
            </p:extLst>
          </p:nvPr>
        </p:nvGraphicFramePr>
        <p:xfrm>
          <a:off x="252000" y="2636912"/>
          <a:ext cx="8632739" cy="2806354"/>
        </p:xfrm>
        <a:graphic>
          <a:graphicData uri="http://schemas.openxmlformats.org/drawingml/2006/table">
            <a:tbl>
              <a:tblPr firstRow="1" firstCol="1" bandRow="1"/>
              <a:tblGrid>
                <a:gridCol w="1602996">
                  <a:extLst>
                    <a:ext uri="{9D8B030D-6E8A-4147-A177-3AD203B41FA5}">
                      <a16:colId xmlns:a16="http://schemas.microsoft.com/office/drawing/2014/main" val="3786930682"/>
                    </a:ext>
                  </a:extLst>
                </a:gridCol>
                <a:gridCol w="859617">
                  <a:extLst>
                    <a:ext uri="{9D8B030D-6E8A-4147-A177-3AD203B41FA5}">
                      <a16:colId xmlns:a16="http://schemas.microsoft.com/office/drawing/2014/main" val="1123425074"/>
                    </a:ext>
                  </a:extLst>
                </a:gridCol>
                <a:gridCol w="863368">
                  <a:extLst>
                    <a:ext uri="{9D8B030D-6E8A-4147-A177-3AD203B41FA5}">
                      <a16:colId xmlns:a16="http://schemas.microsoft.com/office/drawing/2014/main" val="2553342845"/>
                    </a:ext>
                  </a:extLst>
                </a:gridCol>
                <a:gridCol w="777995">
                  <a:extLst>
                    <a:ext uri="{9D8B030D-6E8A-4147-A177-3AD203B41FA5}">
                      <a16:colId xmlns:a16="http://schemas.microsoft.com/office/drawing/2014/main" val="2546788127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249428345"/>
                    </a:ext>
                  </a:extLst>
                </a:gridCol>
                <a:gridCol w="1083348">
                  <a:extLst>
                    <a:ext uri="{9D8B030D-6E8A-4147-A177-3AD203B41FA5}">
                      <a16:colId xmlns:a16="http://schemas.microsoft.com/office/drawing/2014/main" val="745175637"/>
                    </a:ext>
                  </a:extLst>
                </a:gridCol>
                <a:gridCol w="2437303">
                  <a:extLst>
                    <a:ext uri="{9D8B030D-6E8A-4147-A177-3AD203B41FA5}">
                      <a16:colId xmlns:a16="http://schemas.microsoft.com/office/drawing/2014/main" val="2009059505"/>
                    </a:ext>
                  </a:extLst>
                </a:gridCol>
              </a:tblGrid>
              <a:tr h="30903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cIdx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nTbW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nTbH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lfnstIdx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LFNST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Note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528813"/>
                  </a:ext>
                </a:extLst>
              </a:tr>
              <a:tr h="30903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SIGNLE_TREE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Y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598536"/>
                  </a:ext>
                </a:extLst>
              </a:tr>
              <a:tr h="30903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SIGNLE_TREE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N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TU size should be checked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37710"/>
                  </a:ext>
                </a:extLst>
              </a:tr>
              <a:tr h="30903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DUAL_TREE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Y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8808032"/>
                  </a:ext>
                </a:extLst>
              </a:tr>
              <a:tr h="109099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DUAL_TREE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(inferred to be 0)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N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945092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BE1CDD1-A596-4638-A330-5FA8D549E837}"/>
              </a:ext>
            </a:extLst>
          </p:cNvPr>
          <p:cNvSpPr txBox="1"/>
          <p:nvPr/>
        </p:nvSpPr>
        <p:spPr>
          <a:xfrm>
            <a:off x="1371318" y="5601367"/>
            <a:ext cx="6394101" cy="11233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hangingPunct="0"/>
            <a:r>
              <a:rPr lang="en-CA" altLang="ja-JP" sz="1400" dirty="0"/>
              <a:t>When </a:t>
            </a:r>
            <a:r>
              <a:rPr lang="en-CA" altLang="ja-JP" sz="1400" dirty="0" err="1">
                <a:highlight>
                  <a:srgbClr val="00FF00"/>
                </a:highlight>
              </a:rPr>
              <a:t>lfnst_idx</a:t>
            </a:r>
            <a:r>
              <a:rPr lang="en-CA" altLang="ja-JP" sz="1400" dirty="0">
                <a:highlight>
                  <a:srgbClr val="00FF00"/>
                </a:highlight>
              </a:rPr>
              <a:t>[ </a:t>
            </a:r>
            <a:r>
              <a:rPr lang="en-CA" altLang="ja-JP" sz="1400" dirty="0" err="1">
                <a:highlight>
                  <a:srgbClr val="00FF00"/>
                </a:highlight>
              </a:rPr>
              <a:t>xTbY</a:t>
            </a:r>
            <a:r>
              <a:rPr lang="en-CA" altLang="ja-JP" sz="1400" dirty="0">
                <a:highlight>
                  <a:srgbClr val="00FF00"/>
                </a:highlight>
              </a:rPr>
              <a:t> ][ </a:t>
            </a:r>
            <a:r>
              <a:rPr lang="en-CA" altLang="ja-JP" sz="1400" dirty="0" err="1">
                <a:highlight>
                  <a:srgbClr val="00FF00"/>
                </a:highlight>
              </a:rPr>
              <a:t>yTbY</a:t>
            </a:r>
            <a:r>
              <a:rPr lang="en-CA" altLang="ja-JP" sz="1400" dirty="0">
                <a:highlight>
                  <a:srgbClr val="00FF00"/>
                </a:highlight>
              </a:rPr>
              <a:t> ] is not equal to 0 and </a:t>
            </a:r>
            <a:r>
              <a:rPr lang="en-CA" altLang="ja-JP" sz="1400" dirty="0">
                <a:highlight>
                  <a:srgbClr val="FFFF00"/>
                </a:highlight>
              </a:rPr>
              <a:t>both </a:t>
            </a:r>
            <a:r>
              <a:rPr lang="en-CA" altLang="ja-JP" sz="1400" dirty="0" err="1">
                <a:highlight>
                  <a:srgbClr val="FFFF00"/>
                </a:highlight>
              </a:rPr>
              <a:t>nTbW</a:t>
            </a:r>
            <a:r>
              <a:rPr lang="en-CA" altLang="ja-JP" sz="1400" dirty="0">
                <a:highlight>
                  <a:srgbClr val="FFFF00"/>
                </a:highlight>
              </a:rPr>
              <a:t> and </a:t>
            </a:r>
            <a:r>
              <a:rPr lang="en-CA" altLang="ja-JP" sz="1400" dirty="0" err="1">
                <a:highlight>
                  <a:srgbClr val="FFFF00"/>
                </a:highlight>
              </a:rPr>
              <a:t>nTbH</a:t>
            </a:r>
            <a:r>
              <a:rPr lang="en-CA" altLang="ja-JP" sz="1400" dirty="0">
                <a:highlight>
                  <a:srgbClr val="FFFF00"/>
                </a:highlight>
              </a:rPr>
              <a:t> are greater than or equal to 4</a:t>
            </a:r>
            <a:r>
              <a:rPr lang="en-CA" altLang="ja-JP" sz="1400" dirty="0"/>
              <a:t>, the following applies:</a:t>
            </a:r>
            <a:endParaRPr lang="ja-JP" altLang="ja-JP" sz="1400" dirty="0"/>
          </a:p>
          <a:p>
            <a:pPr lvl="0" hangingPunct="0"/>
            <a:r>
              <a:rPr lang="en-CA" altLang="ja-JP" sz="1400" dirty="0"/>
              <a:t>The variables </a:t>
            </a:r>
            <a:r>
              <a:rPr lang="en-CA" altLang="ja-JP" sz="1400" dirty="0" err="1"/>
              <a:t>predModeIntra</a:t>
            </a:r>
            <a:r>
              <a:rPr lang="en-CA" altLang="ja-JP" sz="1400" dirty="0"/>
              <a:t>, </a:t>
            </a:r>
            <a:r>
              <a:rPr lang="en-CA" altLang="ja-JP" sz="1400" dirty="0" err="1"/>
              <a:t>nLfnstOutSize</a:t>
            </a:r>
            <a:r>
              <a:rPr lang="en-CA" altLang="ja-JP" sz="1400" dirty="0"/>
              <a:t>, log2LfnstSize, </a:t>
            </a:r>
            <a:r>
              <a:rPr lang="en-CA" altLang="ja-JP" sz="1400" dirty="0" err="1"/>
              <a:t>nLfnstSize</a:t>
            </a:r>
            <a:r>
              <a:rPr lang="en-CA" altLang="ja-JP" sz="1400" dirty="0"/>
              <a:t>, and </a:t>
            </a:r>
            <a:r>
              <a:rPr lang="en-CA" altLang="ja-JP" sz="1400" dirty="0" err="1"/>
              <a:t>nonZeroSize</a:t>
            </a:r>
            <a:r>
              <a:rPr lang="en-CA" altLang="ja-JP" sz="1400" dirty="0"/>
              <a:t> are derived as follows:</a:t>
            </a:r>
          </a:p>
          <a:p>
            <a:pPr lvl="0" hangingPunct="0"/>
            <a:r>
              <a:rPr lang="en-CA" altLang="ja-JP" sz="1100" dirty="0"/>
              <a:t>…</a:t>
            </a:r>
            <a:endParaRPr lang="ja-JP" altLang="ja-JP" sz="1100" dirty="0"/>
          </a:p>
        </p:txBody>
      </p:sp>
      <p:sp>
        <p:nvSpPr>
          <p:cNvPr id="9" name="吹き出し: 四角形 8">
            <a:extLst>
              <a:ext uri="{FF2B5EF4-FFF2-40B4-BE49-F238E27FC236}">
                <a16:creationId xmlns:a16="http://schemas.microsoft.com/office/drawing/2014/main" id="{CBAC34C2-2A8D-4884-B94B-C8CE73EEBB97}"/>
              </a:ext>
            </a:extLst>
          </p:cNvPr>
          <p:cNvSpPr/>
          <p:nvPr/>
        </p:nvSpPr>
        <p:spPr>
          <a:xfrm>
            <a:off x="6617032" y="1705044"/>
            <a:ext cx="2160240" cy="931868"/>
          </a:xfrm>
          <a:prstGeom prst="wedgeRectCallout">
            <a:avLst>
              <a:gd name="adj1" fmla="val -73446"/>
              <a:gd name="adj2" fmla="val 180911"/>
            </a:avLst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Here we can avoid LFNST in small blocks</a:t>
            </a:r>
            <a:endParaRPr kumimoji="1" lang="ja-JP" altLang="en-US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1016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However, in scaling list and implicit MTS process, </a:t>
            </a:r>
            <a:r>
              <a:rPr lang="en-US" altLang="ja-JP" sz="2400" dirty="0">
                <a:solidFill>
                  <a:srgbClr val="FF0000"/>
                </a:solidFill>
                <a:highlight>
                  <a:srgbClr val="FFFF00"/>
                </a:highlight>
              </a:rPr>
              <a:t>the small block size condition</a:t>
            </a:r>
            <a:r>
              <a:rPr lang="en-US" altLang="ja-JP" sz="2400" dirty="0"/>
              <a:t> is missing for LFNST enabling check.</a:t>
            </a:r>
          </a:p>
          <a:p>
            <a:pPr marL="0" indent="0">
              <a:buNone/>
            </a:pPr>
            <a:endParaRPr lang="en-US" altLang="ja-JP" sz="2400" dirty="0"/>
          </a:p>
          <a:p>
            <a:r>
              <a:rPr lang="en-US" altLang="ja-JP" sz="2400" dirty="0"/>
              <a:t>Consequently, in scaling list part, </a:t>
            </a:r>
          </a:p>
          <a:p>
            <a:pPr lvl="1"/>
            <a:r>
              <a:rPr lang="en-US" altLang="ja-JP" sz="2000" dirty="0"/>
              <a:t>when </a:t>
            </a:r>
            <a:r>
              <a:rPr lang="en-US" altLang="ja-JP" sz="2000" dirty="0" err="1"/>
              <a:t>scaling_matrix_for_lfnst_disabled_flag</a:t>
            </a:r>
            <a:r>
              <a:rPr lang="en-US" altLang="ja-JP" sz="2000" dirty="0"/>
              <a:t> is equal to 1</a:t>
            </a:r>
          </a:p>
          <a:p>
            <a:pPr lvl="1"/>
            <a:r>
              <a:rPr lang="en-US" altLang="ja-JP" sz="2000" dirty="0">
                <a:solidFill>
                  <a:srgbClr val="FF0000"/>
                </a:solidFill>
              </a:rPr>
              <a:t>sometimes scaling lists are not applied</a:t>
            </a:r>
          </a:p>
          <a:p>
            <a:pPr lvl="1"/>
            <a:r>
              <a:rPr lang="en-US" altLang="ja-JP" sz="2000" dirty="0"/>
              <a:t>due to the above wrong condition (where LFNST enabling check is broken)</a:t>
            </a:r>
          </a:p>
          <a:p>
            <a:pPr lvl="1"/>
            <a:endParaRPr lang="en-US" altLang="ja-JP" sz="20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源ノ角ゴシック JP Regular" panose="020B0500000000000000" pitchFamily="34" charset="-128"/>
              </a:rPr>
              <a:t>Problem statement</a:t>
            </a:r>
            <a:endParaRPr kumimoji="1"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255C331-F72F-4151-AA29-F22E6C372F08}"/>
              </a:ext>
            </a:extLst>
          </p:cNvPr>
          <p:cNvSpPr/>
          <p:nvPr/>
        </p:nvSpPr>
        <p:spPr>
          <a:xfrm>
            <a:off x="395536" y="4125831"/>
            <a:ext cx="7064992" cy="2472920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ja-JP" dirty="0">
                <a:solidFill>
                  <a:sysClr val="windowText" lastClr="000000"/>
                </a:solidFill>
              </a:rPr>
              <a:t>When </a:t>
            </a:r>
            <a:r>
              <a:rPr lang="en-US" altLang="ja-JP" dirty="0" err="1">
                <a:solidFill>
                  <a:sysClr val="windowText" lastClr="000000"/>
                </a:solidFill>
              </a:rPr>
              <a:t>scaling_matrix_for_lfnst_disabled_flag</a:t>
            </a:r>
            <a:r>
              <a:rPr lang="en-US" altLang="ja-JP" dirty="0">
                <a:solidFill>
                  <a:sysClr val="windowText" lastClr="000000"/>
                </a:solidFill>
              </a:rPr>
              <a:t> is equal to 1</a:t>
            </a:r>
            <a:endParaRPr kumimoji="1" lang="ja-JP" altLang="en-US" dirty="0">
              <a:solidFill>
                <a:sysClr val="windowText" lastClr="000000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AB1B4E8F-6768-4ED3-8AC2-1F38FC212D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341339"/>
              </p:ext>
            </p:extLst>
          </p:nvPr>
        </p:nvGraphicFramePr>
        <p:xfrm>
          <a:off x="1322206" y="4759207"/>
          <a:ext cx="5084772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2386">
                  <a:extLst>
                    <a:ext uri="{9D8B030D-6E8A-4147-A177-3AD203B41FA5}">
                      <a16:colId xmlns:a16="http://schemas.microsoft.com/office/drawing/2014/main" val="4072969871"/>
                    </a:ext>
                  </a:extLst>
                </a:gridCol>
                <a:gridCol w="2542386">
                  <a:extLst>
                    <a:ext uri="{9D8B030D-6E8A-4147-A177-3AD203B41FA5}">
                      <a16:colId xmlns:a16="http://schemas.microsoft.com/office/drawing/2014/main" val="30475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LFNST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/>
                        <a:t>Scalinglist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964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N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4921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Y </a:t>
                      </a:r>
                    </a:p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(but sometimes disabled in VVC-7)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9428707"/>
                  </a:ext>
                </a:extLst>
              </a:tr>
            </a:tbl>
          </a:graphicData>
        </a:graphic>
      </p:graphicFrame>
      <p:sp>
        <p:nvSpPr>
          <p:cNvPr id="20" name="吹き出し: 四角形 19">
            <a:extLst>
              <a:ext uri="{FF2B5EF4-FFF2-40B4-BE49-F238E27FC236}">
                <a16:creationId xmlns:a16="http://schemas.microsoft.com/office/drawing/2014/main" id="{1270426B-E6C8-4558-A6F8-A54413F179AC}"/>
              </a:ext>
            </a:extLst>
          </p:cNvPr>
          <p:cNvSpPr/>
          <p:nvPr/>
        </p:nvSpPr>
        <p:spPr>
          <a:xfrm>
            <a:off x="6617032" y="4435659"/>
            <a:ext cx="2160240" cy="931868"/>
          </a:xfrm>
          <a:prstGeom prst="wedgeRectCallout">
            <a:avLst>
              <a:gd name="adj1" fmla="val -82144"/>
              <a:gd name="adj2" fmla="val 140585"/>
            </a:avLst>
          </a:prstGeom>
          <a:solidFill>
            <a:srgbClr val="FFFF00"/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This is a bug</a:t>
            </a:r>
            <a:endParaRPr kumimoji="1" lang="ja-JP" altLang="en-US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F876ED81-8E7F-4AE0-AA16-50BD54000AEF}"/>
              </a:ext>
            </a:extLst>
          </p:cNvPr>
          <p:cNvSpPr/>
          <p:nvPr/>
        </p:nvSpPr>
        <p:spPr>
          <a:xfrm>
            <a:off x="1763688" y="1660244"/>
            <a:ext cx="54326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ja-JP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scaling_matrix_for_lfnst_disabled_flag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 and </a:t>
            </a:r>
            <a:r>
              <a:rPr lang="en-CA" altLang="ja-JP" dirty="0" err="1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lfnst_idx</a:t>
            </a:r>
            <a:r>
              <a:rPr lang="en-CA" altLang="ja-JP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ja-JP" dirty="0" err="1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xTbY</a:t>
            </a:r>
            <a:r>
              <a:rPr lang="en-CA" altLang="ja-JP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dirty="0" err="1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yTbY</a:t>
            </a:r>
            <a:r>
              <a:rPr lang="en-CA" altLang="ja-JP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r>
              <a:rPr lang="en-CA" altLang="ja-JP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is not equal to 0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90897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CE2696FE-8F61-446C-A088-B5A80E727D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Fix LFNST enabling condition by using the following condition</a:t>
            </a:r>
          </a:p>
          <a:p>
            <a:pPr marL="457200" lvl="1" indent="0">
              <a:buNone/>
            </a:pPr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/>
              <a:t>In Scaling list process (bug fix, normative)</a:t>
            </a:r>
          </a:p>
          <a:p>
            <a:pPr lvl="1"/>
            <a:r>
              <a:rPr lang="en-US" altLang="ja-JP" dirty="0"/>
              <a:t>This fix the scaling matrix bug.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In transformation process (editorial change)</a:t>
            </a:r>
          </a:p>
          <a:p>
            <a:pPr lvl="1"/>
            <a:r>
              <a:rPr lang="en-US" altLang="ja-JP" dirty="0"/>
              <a:t>This doesn’t affect decoding process</a:t>
            </a:r>
          </a:p>
          <a:p>
            <a:pPr lvl="1"/>
            <a:r>
              <a:rPr lang="en-US" altLang="ja-JP" dirty="0"/>
              <a:t>But can avoid confusions where different condition is used in places 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C9D0EC1B-7DAF-4666-9490-26632D27E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B441C94B-AADE-4FF6-A528-6BE262E93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9F1E4F-2D82-4838-8735-737FD140379D}"/>
              </a:ext>
            </a:extLst>
          </p:cNvPr>
          <p:cNvSpPr/>
          <p:nvPr/>
        </p:nvSpPr>
        <p:spPr>
          <a:xfrm>
            <a:off x="1263264" y="1916832"/>
            <a:ext cx="65090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The variable </a:t>
            </a:r>
            <a:r>
              <a:rPr lang="en-CA" altLang="ja-JP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lfnstEnabledFlag</a:t>
            </a:r>
            <a:r>
              <a:rPr lang="en-CA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is set equal to </a:t>
            </a:r>
            <a:r>
              <a:rPr lang="en-CA" altLang="ja-JP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lfnst_idx</a:t>
            </a:r>
            <a:r>
              <a:rPr lang="en-CA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&amp;&amp; </a:t>
            </a:r>
            <a:r>
              <a:rPr lang="en-CA" altLang="ja-JP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nTbW</a:t>
            </a:r>
            <a:r>
              <a:rPr lang="en-CA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&gt;= 4 &amp;&amp; </a:t>
            </a:r>
            <a:r>
              <a:rPr lang="en-CA" altLang="ja-JP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nTbH</a:t>
            </a:r>
            <a:r>
              <a:rPr lang="en-CA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&gt;= 4 ? 1 : 0.</a:t>
            </a:r>
            <a:endParaRPr lang="ja-JP" altLang="ja-JP" sz="2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7850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7C39B790-5DE2-4F4F-9258-F3588120F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Scaling list process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39E7952-9078-4C1A-8772-D8780CE04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2B7D6796-7C7B-4D24-AFC8-2A2FF1653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text changes</a:t>
            </a:r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AFF0F4F-86B9-408A-99A7-FDA0D42E9BF3}"/>
              </a:ext>
            </a:extLst>
          </p:cNvPr>
          <p:cNvSpPr/>
          <p:nvPr/>
        </p:nvSpPr>
        <p:spPr>
          <a:xfrm>
            <a:off x="309396" y="1514072"/>
            <a:ext cx="8525208" cy="489621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latin typeface="Times New Roman" panose="02020603050405020304" pitchFamily="18" charset="0"/>
                <a:ea typeface="游明朝" panose="02020400000000000000" pitchFamily="18" charset="-128"/>
              </a:rPr>
              <a:t>…</a:t>
            </a:r>
            <a:endParaRPr lang="ja-JP" altLang="ja-JP" sz="2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The (</a:t>
            </a:r>
            <a:r>
              <a:rPr lang="en-CA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nTbW</a:t>
            </a: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)x(</a:t>
            </a:r>
            <a:r>
              <a:rPr lang="en-CA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nTbH</a:t>
            </a: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) array </a:t>
            </a:r>
            <a:r>
              <a:rPr lang="en-CA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dz</a:t>
            </a: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set equal to the (</a:t>
            </a:r>
            <a:r>
              <a:rPr lang="en-CA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nTbW</a:t>
            </a: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)x(</a:t>
            </a:r>
            <a:r>
              <a:rPr lang="en-CA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nTbH</a:t>
            </a: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) array </a:t>
            </a:r>
            <a:r>
              <a:rPr lang="en-CA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TransCoeffLevel</a:t>
            </a: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xTbY</a:t>
            </a: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][ </a:t>
            </a:r>
            <a:r>
              <a:rPr lang="en-CA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yTbY</a:t>
            </a: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][ </a:t>
            </a:r>
            <a:r>
              <a:rPr lang="en-CA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].</a:t>
            </a:r>
            <a:endParaRPr lang="ja-JP" altLang="ja-JP" sz="2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The variable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lfnstEnabledFlag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is set equal to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lfnst_idx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&amp;&amp;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nTbW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&gt;= 4 &amp;&amp;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nTbH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&gt;= 4 ? 1 : 0.</a:t>
            </a:r>
            <a:endParaRPr lang="ja-JP" altLang="ja-JP" sz="2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For the derivation of the scaled transform coefficients d[ x ][ y ] with x = 0..nTbW − 1, y = 0..nTbH − 1, the following applies:</a:t>
            </a:r>
            <a:endParaRPr lang="ja-JP" altLang="ja-JP" sz="2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intermediate scaling factor m[ x ][ y ] is derived as follows:</a:t>
            </a:r>
            <a:endParaRPr lang="ja-JP" altLang="ja-JP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one or more of the following conditions are true, m[ x ][ y ] is set equal to 16:</a:t>
            </a:r>
            <a:endParaRPr lang="ja-JP" altLang="ja-JP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sps_scaling_list_enabled_flag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0.</a:t>
            </a:r>
            <a:endParaRPr lang="ja-JP" altLang="ja-JP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pic_scaling_list_present_flag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0.</a:t>
            </a:r>
            <a:endParaRPr lang="ja-JP" altLang="ja-JP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transform_skip_flag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xTbY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yTbY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1.</a:t>
            </a:r>
            <a:endParaRPr lang="ja-JP" altLang="ja-JP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scaling_matrix_for_lfnst_disabled_flag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 and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lfnstEnabledFlag</a:t>
            </a:r>
            <a:r>
              <a:rPr lang="en-CA" altLang="ja-JP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lfnst_idx</a:t>
            </a:r>
            <a:r>
              <a:rPr lang="en-CA" altLang="ja-JP" sz="16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ja-JP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xTbY</a:t>
            </a:r>
            <a:r>
              <a:rPr lang="en-CA" altLang="ja-JP" sz="16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yTbY</a:t>
            </a:r>
            <a:r>
              <a:rPr lang="en-CA" altLang="ja-JP" sz="16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not equal to 0.</a:t>
            </a:r>
            <a:endParaRPr lang="ja-JP" altLang="ja-JP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the following applies:</a:t>
            </a:r>
            <a:endParaRPr lang="ja-JP" altLang="ja-JP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latin typeface="Times New Roman" panose="02020603050405020304" pitchFamily="18" charset="0"/>
                <a:ea typeface="游明朝" panose="02020400000000000000" pitchFamily="18" charset="-128"/>
              </a:rPr>
              <a:t>…</a:t>
            </a:r>
            <a:endParaRPr lang="ja-JP" altLang="ja-JP" sz="20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4478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E5AB7B5B-7D6B-4F58-8C08-819EE8A310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We proposes a fix related to LFNST condition. </a:t>
            </a:r>
          </a:p>
          <a:p>
            <a:pPr lvl="1"/>
            <a:r>
              <a:rPr lang="en-CA" altLang="ja-JP" dirty="0"/>
              <a:t>Bugfix in scaling process</a:t>
            </a:r>
          </a:p>
          <a:p>
            <a:pPr lvl="1"/>
            <a:r>
              <a:rPr lang="en-US" altLang="ja-JP" dirty="0"/>
              <a:t>Just editorial change in transformation process</a:t>
            </a:r>
            <a:endParaRPr lang="en-CA" altLang="ja-JP" dirty="0"/>
          </a:p>
          <a:p>
            <a:endParaRPr lang="en-CA" altLang="ja-JP" dirty="0"/>
          </a:p>
          <a:p>
            <a:r>
              <a:rPr lang="en-CA" altLang="ja-JP" dirty="0"/>
              <a:t>It is recommended to adopt this fix in the next VVC WD.</a:t>
            </a:r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Thanks Panasonic for crosschecking!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27EFB27-EFB0-4BA2-9D93-8C5D1C477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E8D9D77-7393-4BE4-A8CD-90B3D8760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94592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theme/theme1.xml><?xml version="1.0" encoding="utf-8"?>
<a:theme xmlns:a="http://schemas.openxmlformats.org/drawingml/2006/main" name="2_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Source Sans Pro Black"/>
        <a:ea typeface="源ノ角ゴシック JP Bold"/>
        <a:cs typeface=""/>
      </a:majorFont>
      <a:minorFont>
        <a:latin typeface="Source Sans Pro"/>
        <a:ea typeface="源ノ角ゴシック JP Normal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solidFill>
              <a:srgbClr val="59574C"/>
            </a:solidFill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e Original.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30404</TotalTime>
  <Words>383</Words>
  <Application>Microsoft Office PowerPoint</Application>
  <PresentationFormat>画面に合わせる (4:3)</PresentationFormat>
  <Paragraphs>119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7</vt:i4>
      </vt:variant>
    </vt:vector>
  </HeadingPairs>
  <TitlesOfParts>
    <vt:vector size="19" baseType="lpstr">
      <vt:lpstr>(日本語用のフォントを使用)</vt:lpstr>
      <vt:lpstr>Source Han Sans SC Regular</vt:lpstr>
      <vt:lpstr>源ノ角ゴシック JP Medium</vt:lpstr>
      <vt:lpstr>源ノ角ゴシック JP Normal</vt:lpstr>
      <vt:lpstr>源ノ角ゴシック JP Regular</vt:lpstr>
      <vt:lpstr>Arial</vt:lpstr>
      <vt:lpstr>Calibri</vt:lpstr>
      <vt:lpstr>Source Sans Pro</vt:lpstr>
      <vt:lpstr>Source Sans Pro Black</vt:lpstr>
      <vt:lpstr>Times New Roman</vt:lpstr>
      <vt:lpstr>2_Be Original.テーマ</vt:lpstr>
      <vt:lpstr>Be Original. Theme</vt:lpstr>
      <vt:lpstr>Fix on LFNST condition</vt:lpstr>
      <vt:lpstr>Introduction</vt:lpstr>
      <vt:lpstr>Problem statement</vt:lpstr>
      <vt:lpstr>Proposal</vt:lpstr>
      <vt:lpstr>Proposed text changes</vt:lpstr>
      <vt:lpstr>Conclusion</vt:lpstr>
      <vt:lpstr>PowerPoint プレゼンテーション</vt:lpstr>
    </vt:vector>
  </TitlesOfParts>
  <Company>SHARP Corp.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Tomonori Hashimoto</cp:lastModifiedBy>
  <cp:revision>9043</cp:revision>
  <dcterms:created xsi:type="dcterms:W3CDTF">2011-03-24T05:19:20Z</dcterms:created>
  <dcterms:modified xsi:type="dcterms:W3CDTF">2020-01-09T20:18:02Z</dcterms:modified>
</cp:coreProperties>
</file>