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1"/>
  </p:notesMasterIdLst>
  <p:sldIdLst>
    <p:sldId id="261" r:id="rId3"/>
    <p:sldId id="360" r:id="rId4"/>
    <p:sldId id="355" r:id="rId5"/>
    <p:sldId id="344" r:id="rId6"/>
    <p:sldId id="357" r:id="rId7"/>
    <p:sldId id="358" r:id="rId8"/>
    <p:sldId id="359" r:id="rId9"/>
    <p:sldId id="328" r:id="rId10"/>
  </p:sldIdLst>
  <p:sldSz cx="6858000" cy="5143500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E6"/>
    <a:srgbClr val="0041C0"/>
    <a:srgbClr val="00B0F0"/>
    <a:srgbClr val="0099FF"/>
    <a:srgbClr val="FFFFFF"/>
    <a:srgbClr val="003EEE"/>
    <a:srgbClr val="FFCC00"/>
    <a:srgbClr val="0000EE"/>
    <a:srgbClr val="DA0000"/>
    <a:srgbClr val="6B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>
      <p:cViewPr varScale="1">
        <p:scale>
          <a:sx n="118" d="100"/>
          <a:sy n="118" d="100"/>
        </p:scale>
        <p:origin x="1374" y="108"/>
      </p:cViewPr>
      <p:guideLst>
        <p:guide orient="horz" pos="1620"/>
        <p:guide pos="21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10.01.2020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0206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6722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4785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1200151"/>
            <a:ext cx="1542983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4543973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1826"/>
            <a:ext cx="6858000" cy="47169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99000" y="555526"/>
            <a:ext cx="6660000" cy="4176464"/>
          </a:xfrm>
          <a:prstGeom prst="rect">
            <a:avLst/>
          </a:prstGeom>
        </p:spPr>
        <p:txBody>
          <a:bodyPr lIns="68653" tIns="34327" rIns="68653" bIns="34327"/>
          <a:lstStyle>
            <a:lvl1pPr marL="192881" indent="-192881">
              <a:buClrTx/>
              <a:buFont typeface="Wingdings" panose="05000000000000000000" pitchFamily="2" charset="2"/>
              <a:buChar char="§"/>
              <a:defRPr sz="1800"/>
            </a:lvl1pPr>
            <a:lvl2pPr marL="417910" indent="-160735">
              <a:buClrTx/>
              <a:buFont typeface="Arial" panose="020B0604020202020204" pitchFamily="34" charset="0"/>
              <a:buChar char="•"/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 dirty="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73943449-BFFB-47FB-B040-670109DED1D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20688" y="4881563"/>
            <a:ext cx="50405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ja-JP" sz="600" dirty="0"/>
              <a:t>JVET-Q0124</a:t>
            </a:r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205979"/>
            <a:ext cx="154298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205979"/>
            <a:ext cx="454397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10" y="-1588"/>
            <a:ext cx="1441847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29816" y="3744914"/>
            <a:ext cx="44577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651" y="4810125"/>
            <a:ext cx="6347222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532" y="4822825"/>
            <a:ext cx="892969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6858000" cy="483518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51490" tIns="25745" rIns="51490" bIns="25745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sz="1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18" y="1709367"/>
            <a:ext cx="6459048" cy="86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JVET-Q0124 CE5-related: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JC-CCALF with Power of 2 Weight Values</a:t>
            </a:r>
            <a:endParaRPr kumimoji="0" lang="en-US" altLang="ja-JP" sz="2100" kern="0" dirty="0"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652" y="2733768"/>
            <a:ext cx="4860540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5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Che-Wei Kuo</a:t>
            </a:r>
            <a:r>
              <a:rPr kumimoji="0" lang="en-US" altLang="ja-JP" sz="15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</a:t>
            </a:r>
            <a:r>
              <a:rPr kumimoji="0" lang="en-US" altLang="ja-JP" sz="1500" kern="0" dirty="0" err="1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Jingya</a:t>
            </a:r>
            <a:r>
              <a:rPr kumimoji="0" lang="en-US" altLang="ja-JP" sz="15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Li, Chong Soon Lim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Introduction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r>
              <a:rPr lang="en-CA" dirty="0"/>
              <a:t>JC-CCALF in CE5-3.2 </a:t>
            </a:r>
          </a:p>
          <a:p>
            <a:pPr lvl="1"/>
            <a:r>
              <a:rPr lang="en-CA" dirty="0"/>
              <a:t>removes multiplication in CCALF refinement value derivation</a:t>
            </a:r>
          </a:p>
          <a:p>
            <a:pPr lvl="1"/>
            <a:r>
              <a:rPr lang="en-CA" dirty="0"/>
              <a:t>halves filtering operations by weight multiplication in Cr refinement value derivation</a:t>
            </a:r>
            <a:endParaRPr lang="en-CA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endParaRPr lang="en-CA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endParaRPr lang="en-CA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endParaRPr lang="en-CA" dirty="0"/>
          </a:p>
          <a:p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endParaRPr lang="en-CA" dirty="0"/>
          </a:p>
          <a:p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</p:txBody>
      </p:sp>
      <p:grpSp>
        <p:nvGrpSpPr>
          <p:cNvPr id="6" name="Canvas 62">
            <a:extLst>
              <a:ext uri="{FF2B5EF4-FFF2-40B4-BE49-F238E27FC236}">
                <a16:creationId xmlns:a16="http://schemas.microsoft.com/office/drawing/2014/main" id="{891812AB-0ACD-47D5-9B4F-3C66C2984315}"/>
              </a:ext>
            </a:extLst>
          </p:cNvPr>
          <p:cNvGrpSpPr/>
          <p:nvPr/>
        </p:nvGrpSpPr>
        <p:grpSpPr>
          <a:xfrm>
            <a:off x="404664" y="1779662"/>
            <a:ext cx="5943600" cy="2990850"/>
            <a:chOff x="0" y="0"/>
            <a:chExt cx="5943600" cy="299085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8DBB410-2207-485F-9874-09EDF069188A}"/>
                </a:ext>
              </a:extLst>
            </p:cNvPr>
            <p:cNvSpPr/>
            <p:nvPr/>
          </p:nvSpPr>
          <p:spPr>
            <a:xfrm>
              <a:off x="0" y="0"/>
              <a:ext cx="5943600" cy="2990850"/>
            </a:xfrm>
            <a:prstGeom prst="rect">
              <a:avLst/>
            </a:prstGeom>
          </p:spPr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EE7B2A2-C786-46DB-8F99-5947272BDF8B}"/>
                </a:ext>
              </a:extLst>
            </p:cNvPr>
            <p:cNvSpPr/>
            <p:nvPr/>
          </p:nvSpPr>
          <p:spPr>
            <a:xfrm>
              <a:off x="1125672" y="258021"/>
              <a:ext cx="803349" cy="3752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Text Box 28">
              <a:extLst>
                <a:ext uri="{FF2B5EF4-FFF2-40B4-BE49-F238E27FC236}">
                  <a16:creationId xmlns:a16="http://schemas.microsoft.com/office/drawing/2014/main" id="{A0698DB6-9E15-4851-A2B3-11BBA898C4D6}"/>
                </a:ext>
              </a:extLst>
            </p:cNvPr>
            <p:cNvSpPr txBox="1"/>
            <p:nvPr/>
          </p:nvSpPr>
          <p:spPr>
            <a:xfrm>
              <a:off x="1125458" y="300308"/>
              <a:ext cx="808850" cy="33827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l" hangingPunct="0">
                <a:spcBef>
                  <a:spcPts val="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>
                  <a:effectLst/>
                  <a:latin typeface="Calibri" panose="020F0502020204030204" pitchFamily="34" charset="0"/>
                  <a:ea typeface="SimSun" panose="02010600030101010101" pitchFamily="2" charset="-122"/>
                </a:rPr>
                <a:t>SAO Luma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4EF850-78DD-4704-9469-54439878499E}"/>
                </a:ext>
              </a:extLst>
            </p:cNvPr>
            <p:cNvSpPr/>
            <p:nvPr/>
          </p:nvSpPr>
          <p:spPr>
            <a:xfrm>
              <a:off x="2901273" y="263305"/>
              <a:ext cx="803275" cy="36470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Text Box 22">
              <a:extLst>
                <a:ext uri="{FF2B5EF4-FFF2-40B4-BE49-F238E27FC236}">
                  <a16:creationId xmlns:a16="http://schemas.microsoft.com/office/drawing/2014/main" id="{2E1D706D-CE34-42C4-9969-329ED20DAC91}"/>
                </a:ext>
              </a:extLst>
            </p:cNvPr>
            <p:cNvSpPr txBox="1"/>
            <p:nvPr/>
          </p:nvSpPr>
          <p:spPr>
            <a:xfrm>
              <a:off x="2923425" y="316155"/>
              <a:ext cx="76581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ALF Luma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04652B2-87C9-4650-A4B1-73CB0420B0A9}"/>
                </a:ext>
              </a:extLst>
            </p:cNvPr>
            <p:cNvSpPr/>
            <p:nvPr/>
          </p:nvSpPr>
          <p:spPr>
            <a:xfrm>
              <a:off x="1104897" y="1690405"/>
              <a:ext cx="803275" cy="3435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Text Box 22">
              <a:extLst>
                <a:ext uri="{FF2B5EF4-FFF2-40B4-BE49-F238E27FC236}">
                  <a16:creationId xmlns:a16="http://schemas.microsoft.com/office/drawing/2014/main" id="{1AB0EB8F-D21E-4A73-83BA-9A0C4705ED67}"/>
                </a:ext>
              </a:extLst>
            </p:cNvPr>
            <p:cNvSpPr txBox="1"/>
            <p:nvPr/>
          </p:nvSpPr>
          <p:spPr>
            <a:xfrm>
              <a:off x="1121052" y="1716823"/>
              <a:ext cx="76581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SAO Cb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AD1B576-C338-49F1-B75C-F9EDCA72F2AA}"/>
                </a:ext>
              </a:extLst>
            </p:cNvPr>
            <p:cNvSpPr/>
            <p:nvPr/>
          </p:nvSpPr>
          <p:spPr>
            <a:xfrm>
              <a:off x="1099426" y="2372224"/>
              <a:ext cx="803275" cy="338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Text Box 22">
              <a:extLst>
                <a:ext uri="{FF2B5EF4-FFF2-40B4-BE49-F238E27FC236}">
                  <a16:creationId xmlns:a16="http://schemas.microsoft.com/office/drawing/2014/main" id="{F5D75D48-C778-4143-BA60-D78A642DEB05}"/>
                </a:ext>
              </a:extLst>
            </p:cNvPr>
            <p:cNvSpPr txBox="1"/>
            <p:nvPr/>
          </p:nvSpPr>
          <p:spPr>
            <a:xfrm>
              <a:off x="1120865" y="2398642"/>
              <a:ext cx="76581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SAO Cr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78E3164-3F5B-4E40-B0DE-546FBAF43A0E}"/>
                </a:ext>
              </a:extLst>
            </p:cNvPr>
            <p:cNvSpPr/>
            <p:nvPr/>
          </p:nvSpPr>
          <p:spPr>
            <a:xfrm>
              <a:off x="2886368" y="860753"/>
              <a:ext cx="802640" cy="5178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" name="Text Box 22">
              <a:extLst>
                <a:ext uri="{FF2B5EF4-FFF2-40B4-BE49-F238E27FC236}">
                  <a16:creationId xmlns:a16="http://schemas.microsoft.com/office/drawing/2014/main" id="{D0A45310-609B-436F-9ACB-C883D2FCC8EB}"/>
                </a:ext>
              </a:extLst>
            </p:cNvPr>
            <p:cNvSpPr txBox="1"/>
            <p:nvPr/>
          </p:nvSpPr>
          <p:spPr>
            <a:xfrm>
              <a:off x="2742255" y="902655"/>
              <a:ext cx="1079193" cy="44418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</a:rPr>
                <a:t>Joint chroma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</a:rPr>
                <a:t>CC ALF 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8C75DC5-4F85-4E76-9F11-30CF17AFA875}"/>
                </a:ext>
              </a:extLst>
            </p:cNvPr>
            <p:cNvSpPr/>
            <p:nvPr/>
          </p:nvSpPr>
          <p:spPr>
            <a:xfrm>
              <a:off x="2879587" y="1679835"/>
              <a:ext cx="802640" cy="3702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" name="Text Box 22">
              <a:extLst>
                <a:ext uri="{FF2B5EF4-FFF2-40B4-BE49-F238E27FC236}">
                  <a16:creationId xmlns:a16="http://schemas.microsoft.com/office/drawing/2014/main" id="{5721A57E-9090-4B20-A400-C03A18267555}"/>
                </a:ext>
              </a:extLst>
            </p:cNvPr>
            <p:cNvSpPr txBox="1"/>
            <p:nvPr/>
          </p:nvSpPr>
          <p:spPr>
            <a:xfrm>
              <a:off x="2832677" y="1719897"/>
              <a:ext cx="935422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ALF </a:t>
              </a:r>
              <a:r>
                <a:rPr lang="en-US" sz="11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Cb</a:t>
              </a:r>
              <a:endPara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963835F4-B1B7-46B8-A712-533D3332E543}"/>
                </a:ext>
              </a:extLst>
            </p:cNvPr>
            <p:cNvCxnSpPr/>
            <p:nvPr/>
          </p:nvCxnSpPr>
          <p:spPr>
            <a:xfrm flipV="1">
              <a:off x="1929021" y="445657"/>
              <a:ext cx="972252" cy="1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CC53C396-0E6B-43A2-8BF6-3115928BC908}"/>
                </a:ext>
              </a:extLst>
            </p:cNvPr>
            <p:cNvCxnSpPr/>
            <p:nvPr/>
          </p:nvCxnSpPr>
          <p:spPr>
            <a:xfrm>
              <a:off x="3704337" y="445657"/>
              <a:ext cx="1443788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00D46E7-4BF6-446D-A566-DF62957AD66A}"/>
                </a:ext>
              </a:extLst>
            </p:cNvPr>
            <p:cNvCxnSpPr/>
            <p:nvPr/>
          </p:nvCxnSpPr>
          <p:spPr>
            <a:xfrm>
              <a:off x="739864" y="469446"/>
              <a:ext cx="38555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568141E9-51DE-4F30-A76F-4156389A3853}"/>
                </a:ext>
              </a:extLst>
            </p:cNvPr>
            <p:cNvCxnSpPr/>
            <p:nvPr/>
          </p:nvCxnSpPr>
          <p:spPr>
            <a:xfrm>
              <a:off x="719466" y="1870225"/>
              <a:ext cx="38544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A1B50B3D-3C9C-4F47-BCFB-27345BBDEBD1}"/>
                </a:ext>
              </a:extLst>
            </p:cNvPr>
            <p:cNvCxnSpPr/>
            <p:nvPr/>
          </p:nvCxnSpPr>
          <p:spPr>
            <a:xfrm>
              <a:off x="713996" y="2562633"/>
              <a:ext cx="38544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38D6017D-0BC1-4BE2-B7EA-EC5201461176}"/>
                </a:ext>
              </a:extLst>
            </p:cNvPr>
            <p:cNvCxnSpPr/>
            <p:nvPr/>
          </p:nvCxnSpPr>
          <p:spPr>
            <a:xfrm flipV="1">
              <a:off x="1902715" y="1873064"/>
              <a:ext cx="97218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801909BD-75F1-49FE-82F7-AF612EE36187}"/>
                </a:ext>
              </a:extLst>
            </p:cNvPr>
            <p:cNvCxnSpPr/>
            <p:nvPr/>
          </p:nvCxnSpPr>
          <p:spPr>
            <a:xfrm flipV="1">
              <a:off x="1908185" y="2554788"/>
              <a:ext cx="97218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AA4F09A8-E7EA-4245-916E-863E47352C6C}"/>
                </a:ext>
              </a:extLst>
            </p:cNvPr>
            <p:cNvCxnSpPr/>
            <p:nvPr/>
          </p:nvCxnSpPr>
          <p:spPr>
            <a:xfrm>
              <a:off x="4708869" y="1880684"/>
              <a:ext cx="415502" cy="504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19F4DD9A-0224-4F8C-A04A-871C7EF2A45F}"/>
                </a:ext>
              </a:extLst>
            </p:cNvPr>
            <p:cNvCxnSpPr/>
            <p:nvPr/>
          </p:nvCxnSpPr>
          <p:spPr>
            <a:xfrm>
              <a:off x="4344721" y="2581216"/>
              <a:ext cx="787268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Text Box 22">
              <a:extLst>
                <a:ext uri="{FF2B5EF4-FFF2-40B4-BE49-F238E27FC236}">
                  <a16:creationId xmlns:a16="http://schemas.microsoft.com/office/drawing/2014/main" id="{279657B8-5EC6-488A-AE9D-795BED758404}"/>
                </a:ext>
              </a:extLst>
            </p:cNvPr>
            <p:cNvSpPr txBox="1"/>
            <p:nvPr/>
          </p:nvSpPr>
          <p:spPr>
            <a:xfrm>
              <a:off x="5148127" y="316155"/>
              <a:ext cx="364721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Y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2" name="Text Box 22">
              <a:extLst>
                <a:ext uri="{FF2B5EF4-FFF2-40B4-BE49-F238E27FC236}">
                  <a16:creationId xmlns:a16="http://schemas.microsoft.com/office/drawing/2014/main" id="{BA78152D-B277-46E8-A7F4-A96A49335A97}"/>
                </a:ext>
              </a:extLst>
            </p:cNvPr>
            <p:cNvSpPr txBox="1"/>
            <p:nvPr/>
          </p:nvSpPr>
          <p:spPr>
            <a:xfrm>
              <a:off x="5116702" y="1738266"/>
              <a:ext cx="36449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Cb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3" name="Text Box 22">
              <a:extLst>
                <a:ext uri="{FF2B5EF4-FFF2-40B4-BE49-F238E27FC236}">
                  <a16:creationId xmlns:a16="http://schemas.microsoft.com/office/drawing/2014/main" id="{34E000C7-1F47-424C-A936-5EA8572B048D}"/>
                </a:ext>
              </a:extLst>
            </p:cNvPr>
            <p:cNvSpPr txBox="1"/>
            <p:nvPr/>
          </p:nvSpPr>
          <p:spPr>
            <a:xfrm>
              <a:off x="5125599" y="2419666"/>
              <a:ext cx="36449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Cr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34" name="Connector: Elbow 33">
              <a:extLst>
                <a:ext uri="{FF2B5EF4-FFF2-40B4-BE49-F238E27FC236}">
                  <a16:creationId xmlns:a16="http://schemas.microsoft.com/office/drawing/2014/main" id="{2481F07C-A038-4086-A5D6-1ADA72C39BCF}"/>
                </a:ext>
              </a:extLst>
            </p:cNvPr>
            <p:cNvCxnSpPr/>
            <p:nvPr/>
          </p:nvCxnSpPr>
          <p:spPr>
            <a:xfrm>
              <a:off x="1944952" y="445657"/>
              <a:ext cx="941416" cy="673998"/>
            </a:xfrm>
            <a:prstGeom prst="bentConnector3">
              <a:avLst>
                <a:gd name="adj1" fmla="val 50000"/>
              </a:avLst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Flowchart: Or 34">
              <a:extLst>
                <a:ext uri="{FF2B5EF4-FFF2-40B4-BE49-F238E27FC236}">
                  <a16:creationId xmlns:a16="http://schemas.microsoft.com/office/drawing/2014/main" id="{1FAB2720-6275-4485-86E2-A172BF69C3F6}"/>
                </a:ext>
              </a:extLst>
            </p:cNvPr>
            <p:cNvSpPr/>
            <p:nvPr/>
          </p:nvSpPr>
          <p:spPr>
            <a:xfrm>
              <a:off x="4550859" y="1806686"/>
              <a:ext cx="158010" cy="147995"/>
            </a:xfrm>
            <a:prstGeom prst="flowChartOr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6" name="Flowchart: Or 35">
              <a:extLst>
                <a:ext uri="{FF2B5EF4-FFF2-40B4-BE49-F238E27FC236}">
                  <a16:creationId xmlns:a16="http://schemas.microsoft.com/office/drawing/2014/main" id="{17647399-C786-4D61-99B1-5C31FB91DE3E}"/>
                </a:ext>
              </a:extLst>
            </p:cNvPr>
            <p:cNvSpPr/>
            <p:nvPr/>
          </p:nvSpPr>
          <p:spPr>
            <a:xfrm>
              <a:off x="4187235" y="2509957"/>
              <a:ext cx="157480" cy="147955"/>
            </a:xfrm>
            <a:prstGeom prst="flowChartOr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37" name="Connector: Elbow 36">
              <a:extLst>
                <a:ext uri="{FF2B5EF4-FFF2-40B4-BE49-F238E27FC236}">
                  <a16:creationId xmlns:a16="http://schemas.microsoft.com/office/drawing/2014/main" id="{BD1682C9-0AFD-474D-8F0D-7F35AD95BCAE}"/>
                </a:ext>
              </a:extLst>
            </p:cNvPr>
            <p:cNvCxnSpPr/>
            <p:nvPr/>
          </p:nvCxnSpPr>
          <p:spPr>
            <a:xfrm>
              <a:off x="3688954" y="1119655"/>
              <a:ext cx="940910" cy="687031"/>
            </a:xfrm>
            <a:prstGeom prst="bentConnector2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Flowchart: Summing Junction 37">
              <a:extLst>
                <a:ext uri="{FF2B5EF4-FFF2-40B4-BE49-F238E27FC236}">
                  <a16:creationId xmlns:a16="http://schemas.microsoft.com/office/drawing/2014/main" id="{D9D7651C-75F8-4664-8205-C6618578006D}"/>
                </a:ext>
              </a:extLst>
            </p:cNvPr>
            <p:cNvSpPr/>
            <p:nvPr/>
          </p:nvSpPr>
          <p:spPr>
            <a:xfrm>
              <a:off x="4196233" y="1367985"/>
              <a:ext cx="153773" cy="147995"/>
            </a:xfrm>
            <a:prstGeom prst="flowChartSummingJunction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39" name="Connector: Elbow 38">
              <a:extLst>
                <a:ext uri="{FF2B5EF4-FFF2-40B4-BE49-F238E27FC236}">
                  <a16:creationId xmlns:a16="http://schemas.microsoft.com/office/drawing/2014/main" id="{6B151967-2709-496B-A392-7F426C3F0814}"/>
                </a:ext>
              </a:extLst>
            </p:cNvPr>
            <p:cNvCxnSpPr/>
            <p:nvPr/>
          </p:nvCxnSpPr>
          <p:spPr>
            <a:xfrm>
              <a:off x="3688954" y="1119655"/>
              <a:ext cx="584166" cy="248330"/>
            </a:xfrm>
            <a:prstGeom prst="bentConnector2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F84BAF3D-9EEB-4ED2-9557-A64724636479}"/>
                </a:ext>
              </a:extLst>
            </p:cNvPr>
            <p:cNvCxnSpPr/>
            <p:nvPr/>
          </p:nvCxnSpPr>
          <p:spPr>
            <a:xfrm>
              <a:off x="4265189" y="1521267"/>
              <a:ext cx="538" cy="98869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830A037F-086D-4B13-B122-8125EA0E4C4D}"/>
                </a:ext>
              </a:extLst>
            </p:cNvPr>
            <p:cNvCxnSpPr/>
            <p:nvPr/>
          </p:nvCxnSpPr>
          <p:spPr>
            <a:xfrm>
              <a:off x="4017017" y="1436605"/>
              <a:ext cx="169782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Text Box 22">
              <a:extLst>
                <a:ext uri="{FF2B5EF4-FFF2-40B4-BE49-F238E27FC236}">
                  <a16:creationId xmlns:a16="http://schemas.microsoft.com/office/drawing/2014/main" id="{A50CEE01-116B-4963-9237-1C37BFFCF6E5}"/>
                </a:ext>
              </a:extLst>
            </p:cNvPr>
            <p:cNvSpPr txBox="1"/>
            <p:nvPr/>
          </p:nvSpPr>
          <p:spPr>
            <a:xfrm>
              <a:off x="3680098" y="1283709"/>
              <a:ext cx="34695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w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43" name="Straight Arrow Connector 331">
              <a:extLst>
                <a:ext uri="{FF2B5EF4-FFF2-40B4-BE49-F238E27FC236}">
                  <a16:creationId xmlns:a16="http://schemas.microsoft.com/office/drawing/2014/main" id="{355A310D-3542-4497-9943-8FAD6D7273D8}"/>
                </a:ext>
              </a:extLst>
            </p:cNvPr>
            <p:cNvCxnSpPr/>
            <p:nvPr/>
          </p:nvCxnSpPr>
          <p:spPr>
            <a:xfrm flipV="1">
              <a:off x="3680345" y="1880684"/>
              <a:ext cx="870246" cy="506"/>
            </a:xfrm>
            <a:prstGeom prst="curvedConnector3">
              <a:avLst>
                <a:gd name="adj1" fmla="val 50000"/>
              </a:avLst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C2E3DC99-2B99-4EA7-B269-B7BD20B7F713}"/>
                </a:ext>
              </a:extLst>
            </p:cNvPr>
            <p:cNvCxnSpPr/>
            <p:nvPr/>
          </p:nvCxnSpPr>
          <p:spPr>
            <a:xfrm>
              <a:off x="3689025" y="2583935"/>
              <a:ext cx="497967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28E6A003-EBBD-426B-B3BD-52F5583B6C08}"/>
              </a:ext>
            </a:extLst>
          </p:cNvPr>
          <p:cNvSpPr/>
          <p:nvPr/>
        </p:nvSpPr>
        <p:spPr>
          <a:xfrm>
            <a:off x="3282122" y="4163784"/>
            <a:ext cx="802640" cy="3702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6" name="Text Box 22">
            <a:extLst>
              <a:ext uri="{FF2B5EF4-FFF2-40B4-BE49-F238E27FC236}">
                <a16:creationId xmlns:a16="http://schemas.microsoft.com/office/drawing/2014/main" id="{E1F7E673-16FE-4661-B1F1-D1900EB11852}"/>
              </a:ext>
            </a:extLst>
          </p:cNvPr>
          <p:cNvSpPr txBox="1"/>
          <p:nvPr/>
        </p:nvSpPr>
        <p:spPr>
          <a:xfrm>
            <a:off x="3224641" y="4178304"/>
            <a:ext cx="935422" cy="33782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ALF Cr</a:t>
            </a:r>
            <a:endParaRPr lang="en-US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3716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Introduction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r>
              <a:rPr lang="en-CA" dirty="0"/>
              <a:t>Weight candidates in P0372 &amp; CE5-3.2</a:t>
            </a:r>
          </a:p>
          <a:p>
            <a:endParaRPr lang="en-CA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endParaRPr lang="en-CA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endParaRPr lang="en-CA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endParaRPr lang="en-CA" dirty="0"/>
          </a:p>
          <a:p>
            <a:r>
              <a:rPr lang="en-CA" dirty="0"/>
              <a:t>Applying these weights requires multiplication or division, and they can be replaced by power of 2 values without coding loss</a:t>
            </a: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endParaRPr lang="en-CA" dirty="0"/>
          </a:p>
          <a:p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E004343-9BF4-45DC-A176-34AC7406FE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487990"/>
              </p:ext>
            </p:extLst>
          </p:nvPr>
        </p:nvGraphicFramePr>
        <p:xfrm>
          <a:off x="332656" y="915566"/>
          <a:ext cx="4114800" cy="365760"/>
        </p:xfrm>
        <a:graphic>
          <a:graphicData uri="http://schemas.openxmlformats.org/drawingml/2006/table">
            <a:tbl>
              <a:tblPr firstRow="1" firstCol="1" bandRow="1"/>
              <a:tblGrid>
                <a:gridCol w="457200">
                  <a:extLst>
                    <a:ext uri="{9D8B030D-6E8A-4147-A177-3AD203B41FA5}">
                      <a16:colId xmlns:a16="http://schemas.microsoft.com/office/drawing/2014/main" val="428083144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46579232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45161851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8292755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66733397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75861096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76870738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87632313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07590618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Sign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Index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90679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±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| w |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3/4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4/3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8063587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F530BA3C-885C-455D-B471-9D27C8DA6B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087433"/>
              </p:ext>
            </p:extLst>
          </p:nvPr>
        </p:nvGraphicFramePr>
        <p:xfrm>
          <a:off x="332656" y="1419622"/>
          <a:ext cx="4114800" cy="365760"/>
        </p:xfrm>
        <a:graphic>
          <a:graphicData uri="http://schemas.openxmlformats.org/drawingml/2006/table">
            <a:tbl>
              <a:tblPr firstRow="1" firstCol="1" bandRow="1"/>
              <a:tblGrid>
                <a:gridCol w="457200">
                  <a:extLst>
                    <a:ext uri="{9D8B030D-6E8A-4147-A177-3AD203B41FA5}">
                      <a16:colId xmlns:a16="http://schemas.microsoft.com/office/drawing/2014/main" val="1370709037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20137805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48049479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54389899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90019808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0611592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05570873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5416525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612804893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Sign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Index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703344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±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| w |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3/4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3/2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00221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2965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Proposal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35187" cy="4176464"/>
          </a:xfrm>
        </p:spPr>
        <p:txBody>
          <a:bodyPr/>
          <a:lstStyle/>
          <a:p>
            <a:r>
              <a:rPr lang="en-CA" dirty="0"/>
              <a:t>Propose to use power of 2 values for JC-CCALF weight candidates, to avoid multiplication or division in Cr refinement value derivation</a:t>
            </a:r>
          </a:p>
          <a:p>
            <a:pPr lvl="1"/>
            <a:r>
              <a:rPr lang="en-CA" dirty="0"/>
              <a:t>Method 1: w = ±1</a:t>
            </a:r>
          </a:p>
          <a:p>
            <a:pPr lvl="1"/>
            <a:r>
              <a:rPr lang="en-CA" dirty="0"/>
              <a:t>Method 2: w = ±1/8, ±1/4, ±1/2, ±1, ±2, ±4, ±8, and ±16</a:t>
            </a:r>
          </a:p>
          <a:p>
            <a:pPr lvl="0"/>
            <a:endParaRPr lang="en-CA" dirty="0"/>
          </a:p>
          <a:p>
            <a:pPr lvl="0"/>
            <a:r>
              <a:rPr lang="en-CA" dirty="0"/>
              <a:t>Simulation results</a:t>
            </a:r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endParaRPr lang="en-CA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AA824EA-B5CA-4509-8E18-BD66A22F22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371430"/>
              </p:ext>
            </p:extLst>
          </p:nvPr>
        </p:nvGraphicFramePr>
        <p:xfrm>
          <a:off x="23813" y="2715766"/>
          <a:ext cx="6810374" cy="985520"/>
        </p:xfrm>
        <a:graphic>
          <a:graphicData uri="http://schemas.openxmlformats.org/drawingml/2006/table">
            <a:tbl>
              <a:tblPr firstRow="1" firstCol="1" bandRow="1"/>
              <a:tblGrid>
                <a:gridCol w="1101398">
                  <a:extLst>
                    <a:ext uri="{9D8B030D-6E8A-4147-A177-3AD203B41FA5}">
                      <a16:colId xmlns:a16="http://schemas.microsoft.com/office/drawing/2014/main" val="2706051701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2729492807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924810293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60117833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2202811835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059323288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3589292986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428636045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332351053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2871484884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3220455064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217719832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3287689780"/>
                    </a:ext>
                  </a:extLst>
                </a:gridCol>
              </a:tblGrid>
              <a:tr h="107950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5020086"/>
                  </a:ext>
                </a:extLst>
              </a:tr>
              <a:tr h="1079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7172143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CCALF (CE5 anchor)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-8.31%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-7.06%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-1.40%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-1.88%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-13.00%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-9.48%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-2.15%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838734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JC-CCALF (CE5-3.2)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-5.84%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-4.87%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-8.63%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-8.27%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-1.56%</a:t>
                      </a:r>
                      <a:endParaRPr 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-12.71%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-2.12%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814867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weights = ±1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-6.15%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-5.02%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-8.73%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-1.66%</a:t>
                      </a:r>
                      <a:endParaRPr 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-12.86%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919317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weights = ±1/8 to ±16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-6.06%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-5.09%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-8.91%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-8.56%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-12.88%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-2.17%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5881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9638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904AC0-E237-420B-80A0-92B92CC40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CE5-3.2 </a:t>
            </a:r>
            <a:r>
              <a:rPr lang="en-US" dirty="0" err="1"/>
              <a:t>v.s</a:t>
            </a:r>
            <a:r>
              <a:rPr lang="en-US" dirty="0"/>
              <a:t>. Method 1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CEE124B-BA5F-4790-AD3D-98E1AEAAF035}"/>
              </a:ext>
            </a:extLst>
          </p:cNvPr>
          <p:cNvGraphicFramePr>
            <a:graphicFrameLocks noGrp="1"/>
          </p:cNvGraphicFramePr>
          <p:nvPr/>
        </p:nvGraphicFramePr>
        <p:xfrm>
          <a:off x="3428556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775435772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419374597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972324975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679575582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072902903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765016454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438321931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479511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64594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694302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209937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201109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17925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336786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3157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862291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36845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804258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077167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557184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533986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02232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51671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-13.97%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69440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608239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335478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126720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846719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743120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822715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09355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744856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70591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379958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084409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186879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-18.70%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31186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990143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0189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47781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35121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5782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3318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1FA34FA-C2FF-4F75-B82B-59522ED640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680891"/>
              </p:ext>
            </p:extLst>
          </p:nvPr>
        </p:nvGraphicFramePr>
        <p:xfrm>
          <a:off x="404664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3103566014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15467790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72189248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912295294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519145700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4249241917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063470453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893830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89593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73676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679875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717120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-9.55%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98477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63264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5964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007807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68467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898812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611388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3913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765026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24882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87976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0837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214216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41491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679016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20798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279067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58650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84738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82951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93884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749501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32453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651628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-18.38%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3669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628358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430305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-12.71%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80948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91835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40849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7182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4224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904AC0-E237-420B-80A0-92B92CC40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Method 1 &amp; Method 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CEE124B-BA5F-4790-AD3D-98E1AEAAF0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518595"/>
              </p:ext>
            </p:extLst>
          </p:nvPr>
        </p:nvGraphicFramePr>
        <p:xfrm>
          <a:off x="404664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775435772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419374597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972324975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679575582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072902903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765016454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438321931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479511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64594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694302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209937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201109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17925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336786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3157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862291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36845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804258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077167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557184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533986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02232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51671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-13.97%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69440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608239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335478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126720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846719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743120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822715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09355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744856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70591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379958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084409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186879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-18.70%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31186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990143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0189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47781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35121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5782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33186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8814BB1-0AFB-4329-9BBA-00B716EB03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619152"/>
              </p:ext>
            </p:extLst>
          </p:nvPr>
        </p:nvGraphicFramePr>
        <p:xfrm>
          <a:off x="3429000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4124348228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102987783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106203269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873678980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324644694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720931379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899494983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900207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62169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5117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81169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92838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755321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99784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01932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52613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104661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686685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91271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846116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055973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065326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79547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0147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-15.13%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-11.84%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34237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649428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32916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16821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218082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18276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15966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156713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054136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027355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734159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567246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-18.70%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-16.56%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138887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03051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88044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922556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480187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95233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4000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7101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904AC0-E237-420B-80A0-92B92CC40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Method 1 &amp; 2 on CE5 Anchor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1CE75DD-4929-4DF3-85C7-CFA2361637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093179"/>
              </p:ext>
            </p:extLst>
          </p:nvPr>
        </p:nvGraphicFramePr>
        <p:xfrm>
          <a:off x="404664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1225650083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385432571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22131802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943260841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994911500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65462579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710113654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97731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208251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92401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7932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78841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213398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58596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698419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094170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48155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518356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16299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317670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334309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924760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18822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795792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816036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0807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75277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530217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628025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234270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226730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730393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070818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086050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27023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96833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58771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700021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680785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468771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82195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420932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3770938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FCFA067-2E4E-4098-8706-40F4441A47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677045"/>
              </p:ext>
            </p:extLst>
          </p:nvPr>
        </p:nvGraphicFramePr>
        <p:xfrm>
          <a:off x="3429000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2877254649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838746005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394956388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084265839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511300242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430344610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687927366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821504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226492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528084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889604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545911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4.67%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277889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734223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84623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110106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3018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972142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450416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273191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080238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087956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61361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00621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267004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145591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07541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694577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43066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21163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811768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47733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916781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26750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286680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11592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785253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74071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045208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882937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277031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592934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3628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6879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r>
              <a:rPr lang="en-CA" dirty="0"/>
              <a:t>Propose to use power of 2 values for JC-CCALF weight candidates, to avoid multiplication or division in Cr refinement value derivation</a:t>
            </a:r>
          </a:p>
          <a:p>
            <a:endParaRPr lang="en-US" dirty="0"/>
          </a:p>
          <a:p>
            <a:r>
              <a:rPr lang="en-CA" dirty="0"/>
              <a:t>Compared with the original JC-CCALF with weight multiplication, method 1 reduces the number of candidates from 14 to 2, and only sign change is needed</a:t>
            </a:r>
            <a:endParaRPr lang="en-US" dirty="0"/>
          </a:p>
          <a:p>
            <a:pPr lvl="0"/>
            <a:endParaRPr lang="en-US" dirty="0"/>
          </a:p>
          <a:p>
            <a:r>
              <a:rPr lang="en-US" altLang="ja-JP" dirty="0"/>
              <a:t>Thanks </a:t>
            </a:r>
            <a:r>
              <a:rPr lang="en-US" altLang="ja-JP" dirty="0" err="1"/>
              <a:t>Kwai</a:t>
            </a:r>
            <a:r>
              <a:rPr lang="en-US" altLang="ja-JP" dirty="0"/>
              <a:t> for cross-checking</a:t>
            </a:r>
          </a:p>
          <a:p>
            <a:endParaRPr lang="en-CA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474409104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3036</Words>
  <Application>Microsoft Office PowerPoint</Application>
  <PresentationFormat>Custom</PresentationFormat>
  <Paragraphs>1405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Times New Roman</vt:lpstr>
      <vt:lpstr>Wingdings</vt:lpstr>
      <vt:lpstr>top_blue_16_9</vt:lpstr>
      <vt:lpstr>inside_blue_16_9_14</vt:lpstr>
      <vt:lpstr>PowerPoint Presentation</vt:lpstr>
      <vt:lpstr>Introduction</vt:lpstr>
      <vt:lpstr>Introduction</vt:lpstr>
      <vt:lpstr>Proposal</vt:lpstr>
      <vt:lpstr>Simulation Results</vt:lpstr>
      <vt:lpstr>Simulation Results</vt:lpstr>
      <vt:lpstr>Simulation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2020-01-09T21:08:39Z</dcterms:modified>
</cp:coreProperties>
</file>