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0"/>
  </p:notesMasterIdLst>
  <p:sldIdLst>
    <p:sldId id="274" r:id="rId3"/>
    <p:sldId id="256" r:id="rId4"/>
    <p:sldId id="275" r:id="rId5"/>
    <p:sldId id="258" r:id="rId6"/>
    <p:sldId id="302" r:id="rId7"/>
    <p:sldId id="299" r:id="rId8"/>
    <p:sldId id="303" r:id="rId9"/>
    <p:sldId id="304" r:id="rId10"/>
    <p:sldId id="305" r:id="rId11"/>
    <p:sldId id="278" r:id="rId12"/>
    <p:sldId id="307" r:id="rId13"/>
    <p:sldId id="306" r:id="rId14"/>
    <p:sldId id="308" r:id="rId15"/>
    <p:sldId id="262" r:id="rId16"/>
    <p:sldId id="273" r:id="rId17"/>
    <p:sldId id="277" r:id="rId18"/>
    <p:sldId id="270" r:id="rId19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70" autoAdjust="0"/>
    <p:restoredTop sz="94660"/>
  </p:normalViewPr>
  <p:slideViewPr>
    <p:cSldViewPr>
      <p:cViewPr varScale="1">
        <p:scale>
          <a:sx n="155" d="100"/>
          <a:sy n="155" d="100"/>
        </p:scale>
        <p:origin x="156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20.12.2019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1557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720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1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7960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(JVET-P0084)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M.</a:t>
            </a:r>
            <a:r>
              <a:rPr lang="en-US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Kränzler: </a:t>
            </a:r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Decoding </a:t>
            </a:r>
            <a:r>
              <a: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Time</a:t>
            </a:r>
            <a:r>
              <a:rPr lang="en-US" sz="12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Energy </a:t>
            </a:r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Assessment of </a:t>
            </a:r>
            <a:r>
              <a: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VTM-7.0 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</a:t>
            </a:r>
            <a:r>
              <a:rPr lang="de-DE" sz="12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 anchor="ctr">
            <a:noAutofit/>
          </a:bodyPr>
          <a:lstStyle/>
          <a:p>
            <a:r>
              <a:rPr lang="de-DE" sz="2000" dirty="0" smtClean="0"/>
              <a:t>AHG13: Decoding Time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Energy</a:t>
            </a:r>
            <a:r>
              <a:rPr lang="de-DE" sz="2000" dirty="0" smtClean="0"/>
              <a:t> Assessment </a:t>
            </a:r>
            <a:r>
              <a:rPr lang="de-DE" sz="2000" dirty="0" err="1" smtClean="0"/>
              <a:t>of</a:t>
            </a:r>
            <a:r>
              <a:rPr lang="de-DE" sz="2000" dirty="0" smtClean="0"/>
              <a:t> VTM-7.0 (JVET-Q0050)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r>
              <a:rPr lang="en-US" dirty="0"/>
              <a:t>of SIMD-Optimization on VTM Software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53363"/>
              </p:ext>
            </p:extLst>
          </p:nvPr>
        </p:nvGraphicFramePr>
        <p:xfrm>
          <a:off x="2411760" y="1440000"/>
          <a:ext cx="4320480" cy="2449572"/>
        </p:xfrm>
        <a:graphic>
          <a:graphicData uri="http://schemas.openxmlformats.org/drawingml/2006/table">
            <a:tbl>
              <a:tblPr firstRow="1" firstCol="1" bandRow="1"/>
              <a:tblGrid>
                <a:gridCol w="839080">
                  <a:extLst>
                    <a:ext uri="{9D8B030D-6E8A-4147-A177-3AD203B41FA5}">
                      <a16:colId xmlns:a16="http://schemas.microsoft.com/office/drawing/2014/main" val="2220962532"/>
                    </a:ext>
                  </a:extLst>
                </a:gridCol>
                <a:gridCol w="1740700">
                  <a:extLst>
                    <a:ext uri="{9D8B030D-6E8A-4147-A177-3AD203B41FA5}">
                      <a16:colId xmlns:a16="http://schemas.microsoft.com/office/drawing/2014/main" val="782926509"/>
                    </a:ext>
                  </a:extLst>
                </a:gridCol>
                <a:gridCol w="1740700">
                  <a:extLst>
                    <a:ext uri="{9D8B030D-6E8A-4147-A177-3AD203B41FA5}">
                      <a16:colId xmlns:a16="http://schemas.microsoft.com/office/drawing/2014/main" val="3140635616"/>
                    </a:ext>
                  </a:extLst>
                </a:gridCol>
              </a:tblGrid>
              <a:tr h="52933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All-</a:t>
                      </a:r>
                      <a:r>
                        <a:rPr lang="de-DE" sz="1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61766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Energy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016691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57.23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989740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44.06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823322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30.61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39.92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20597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26.94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877766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13.69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23.48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03607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45.74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45509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29.04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38.79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0471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28.78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38.37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568911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 smtClean="0"/>
              <a:t>Results of </a:t>
            </a:r>
            <a:r>
              <a:rPr lang="en-US" dirty="0" smtClean="0"/>
              <a:t>disabling </a:t>
            </a:r>
            <a:r>
              <a:rPr lang="en-US" dirty="0" smtClean="0"/>
              <a:t>SIMD: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50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r>
              <a:rPr lang="en-US" dirty="0"/>
              <a:t>of SIMD-Optimization on VTM Software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77116"/>
              </p:ext>
            </p:extLst>
          </p:nvPr>
        </p:nvGraphicFramePr>
        <p:xfrm>
          <a:off x="2412000" y="1440000"/>
          <a:ext cx="4320000" cy="2507894"/>
        </p:xfrm>
        <a:graphic>
          <a:graphicData uri="http://schemas.openxmlformats.org/drawingml/2006/table">
            <a:tbl>
              <a:tblPr firstRow="1" firstCol="1" bandRow="1"/>
              <a:tblGrid>
                <a:gridCol w="838992">
                  <a:extLst>
                    <a:ext uri="{9D8B030D-6E8A-4147-A177-3AD203B41FA5}">
                      <a16:colId xmlns:a16="http://schemas.microsoft.com/office/drawing/2014/main" val="3551103438"/>
                    </a:ext>
                  </a:extLst>
                </a:gridCol>
                <a:gridCol w="1740504">
                  <a:extLst>
                    <a:ext uri="{9D8B030D-6E8A-4147-A177-3AD203B41FA5}">
                      <a16:colId xmlns:a16="http://schemas.microsoft.com/office/drawing/2014/main" val="2982055860"/>
                    </a:ext>
                  </a:extLst>
                </a:gridCol>
                <a:gridCol w="1740504">
                  <a:extLst>
                    <a:ext uri="{9D8B030D-6E8A-4147-A177-3AD203B41FA5}">
                      <a16:colId xmlns:a16="http://schemas.microsoft.com/office/drawing/2014/main" val="2917636744"/>
                    </a:ext>
                  </a:extLst>
                </a:gridCol>
              </a:tblGrid>
              <a:tr h="5181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Lowdelay 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811886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661754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024263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332441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65.64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78.05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4931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48.35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80589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42899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60226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36.72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45.57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015500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428766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 smtClean="0"/>
              <a:t>Results of disabling </a:t>
            </a:r>
            <a:r>
              <a:rPr lang="en-US" dirty="0" smtClean="0"/>
              <a:t>SIMD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07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r>
              <a:rPr lang="en-US" dirty="0"/>
              <a:t>of SIMD-Optimization on VTM Software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202796"/>
              </p:ext>
            </p:extLst>
          </p:nvPr>
        </p:nvGraphicFramePr>
        <p:xfrm>
          <a:off x="2412000" y="1440000"/>
          <a:ext cx="4320000" cy="2515632"/>
        </p:xfrm>
        <a:graphic>
          <a:graphicData uri="http://schemas.openxmlformats.org/drawingml/2006/table">
            <a:tbl>
              <a:tblPr firstRow="1" firstCol="1" bandRow="1"/>
              <a:tblGrid>
                <a:gridCol w="838980">
                  <a:extLst>
                    <a:ext uri="{9D8B030D-6E8A-4147-A177-3AD203B41FA5}">
                      <a16:colId xmlns:a16="http://schemas.microsoft.com/office/drawing/2014/main" val="203561383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554121555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3919862748"/>
                    </a:ext>
                  </a:extLst>
                </a:gridCol>
              </a:tblGrid>
              <a:tr h="53443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621404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98989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84.00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99.95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77596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86.56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0550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73.45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87.32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940643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62.48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75.23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663087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53.54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69284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461697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38.22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922632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953148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 smtClean="0"/>
              <a:t>Results of disabling </a:t>
            </a:r>
            <a:r>
              <a:rPr lang="en-US" dirty="0" smtClean="0"/>
              <a:t>SIMD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5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 smtClean="0"/>
              <a:t>Results of </a:t>
            </a:r>
            <a:r>
              <a:rPr lang="en-US" dirty="0" smtClean="0"/>
              <a:t>disabling </a:t>
            </a:r>
            <a:r>
              <a:rPr lang="en-US" dirty="0" smtClean="0"/>
              <a:t>SIMD:</a:t>
            </a:r>
          </a:p>
          <a:p>
            <a:pPr lvl="1"/>
            <a:r>
              <a:rPr lang="en-US" dirty="0" smtClean="0"/>
              <a:t>Decoding time and energy demand increase </a:t>
            </a:r>
            <a:r>
              <a:rPr lang="en-US" dirty="0" smtClean="0"/>
              <a:t>significantly </a:t>
            </a:r>
            <a:r>
              <a:rPr lang="en-US" dirty="0" smtClean="0"/>
              <a:t>without SIMD-usage</a:t>
            </a:r>
          </a:p>
          <a:p>
            <a:pPr lvl="1"/>
            <a:r>
              <a:rPr lang="en-US" dirty="0" smtClean="0"/>
              <a:t>Increase in </a:t>
            </a:r>
            <a:r>
              <a:rPr lang="en-US" dirty="0" smtClean="0"/>
              <a:t>decoding time is higher than </a:t>
            </a:r>
            <a:r>
              <a:rPr lang="en-US" dirty="0" smtClean="0"/>
              <a:t>increase in</a:t>
            </a:r>
            <a:r>
              <a:rPr lang="en-US" dirty="0" smtClean="0"/>
              <a:t> </a:t>
            </a:r>
            <a:r>
              <a:rPr lang="en-US" dirty="0" smtClean="0"/>
              <a:t>decoding energy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 Without </a:t>
            </a:r>
            <a:r>
              <a:rPr lang="en-US" dirty="0" smtClean="0">
                <a:sym typeface="Wingdings" panose="05000000000000000000" pitchFamily="2" charset="2"/>
              </a:rPr>
              <a:t>SIMD, </a:t>
            </a:r>
            <a:r>
              <a:rPr lang="en-US" dirty="0" smtClean="0">
                <a:sym typeface="Wingdings" panose="05000000000000000000" pitchFamily="2" charset="2"/>
              </a:rPr>
              <a:t>the difference between the HM- and the VTM-decoder is significantly higher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r>
              <a:rPr lang="en-US" dirty="0"/>
              <a:t>of SIMD-Optimization on VTM Software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855561"/>
              </p:ext>
            </p:extLst>
          </p:nvPr>
        </p:nvGraphicFramePr>
        <p:xfrm>
          <a:off x="2412000" y="2078350"/>
          <a:ext cx="4320000" cy="1069464"/>
        </p:xfrm>
        <a:graphic>
          <a:graphicData uri="http://schemas.openxmlformats.org/drawingml/2006/table">
            <a:tbl>
              <a:tblPr firstRow="1" firstCol="1" bandRow="1"/>
              <a:tblGrid>
                <a:gridCol w="838980">
                  <a:extLst>
                    <a:ext uri="{9D8B030D-6E8A-4147-A177-3AD203B41FA5}">
                      <a16:colId xmlns:a16="http://schemas.microsoft.com/office/drawing/2014/main" val="203561383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554121555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3919862748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621404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98989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28.78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38.37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77596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56.60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0550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65.04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79.15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940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79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114800" cy="3456384"/>
          </a:xfrm>
        </p:spPr>
        <p:txBody>
          <a:bodyPr>
            <a:normAutofit/>
          </a:bodyPr>
          <a:lstStyle/>
          <a:p>
            <a:pPr lvl="0"/>
            <a:r>
              <a:rPr lang="en-CA" sz="1800" dirty="0"/>
              <a:t>VTM currently </a:t>
            </a:r>
            <a:r>
              <a:rPr lang="en-CA" sz="1800" dirty="0" smtClean="0"/>
              <a:t>has an increase of 80</a:t>
            </a:r>
            <a:r>
              <a:rPr lang="en-CA" sz="1800" dirty="0"/>
              <a:t>% </a:t>
            </a:r>
            <a:r>
              <a:rPr lang="en-CA" sz="1800" dirty="0" smtClean="0"/>
              <a:t>in terms of decoding </a:t>
            </a:r>
            <a:r>
              <a:rPr lang="en-CA" sz="1800" dirty="0"/>
              <a:t>energy </a:t>
            </a:r>
            <a:r>
              <a:rPr lang="en-CA" sz="1800" dirty="0" smtClean="0"/>
              <a:t>demand compared to HM</a:t>
            </a:r>
          </a:p>
          <a:p>
            <a:r>
              <a:rPr lang="en-US" sz="1800" dirty="0">
                <a:sym typeface="Wingdings" panose="05000000000000000000" pitchFamily="2" charset="2"/>
              </a:rPr>
              <a:t>Decoding energy demand </a:t>
            </a:r>
            <a:r>
              <a:rPr lang="en-US" sz="1800" dirty="0" smtClean="0">
                <a:sym typeface="Wingdings" panose="05000000000000000000" pitchFamily="2" charset="2"/>
              </a:rPr>
              <a:t>increase </a:t>
            </a:r>
            <a:r>
              <a:rPr lang="en-US" sz="1800" dirty="0">
                <a:sym typeface="Wingdings" panose="05000000000000000000" pitchFamily="2" charset="2"/>
              </a:rPr>
              <a:t>disproportionately high </a:t>
            </a:r>
            <a:r>
              <a:rPr lang="en-US" sz="1800" dirty="0" err="1">
                <a:sym typeface="Wingdings" panose="05000000000000000000" pitchFamily="2" charset="2"/>
              </a:rPr>
              <a:t>comprared</a:t>
            </a:r>
            <a:r>
              <a:rPr lang="en-US" sz="1800" dirty="0">
                <a:sym typeface="Wingdings" panose="05000000000000000000" pitchFamily="2" charset="2"/>
              </a:rPr>
              <a:t> to decoding </a:t>
            </a:r>
            <a:r>
              <a:rPr lang="en-US" sz="1800" dirty="0" smtClean="0">
                <a:sym typeface="Wingdings" panose="05000000000000000000" pitchFamily="2" charset="2"/>
              </a:rPr>
              <a:t>time</a:t>
            </a:r>
            <a:endParaRPr lang="en-US" sz="1800" dirty="0"/>
          </a:p>
          <a:p>
            <a:pPr lvl="0"/>
            <a:r>
              <a:rPr lang="en-CA" sz="1800" dirty="0" smtClean="0"/>
              <a:t>Without the usage of SIMD, the decoding energy and time demand is </a:t>
            </a:r>
            <a:r>
              <a:rPr lang="en-CA" sz="1800" dirty="0"/>
              <a:t>increased </a:t>
            </a:r>
            <a:r>
              <a:rPr lang="en-CA" sz="1800" dirty="0" smtClean="0"/>
              <a:t>significantly</a:t>
            </a:r>
            <a:endParaRPr lang="en-CA" sz="1800" dirty="0" smtClean="0"/>
          </a:p>
          <a:p>
            <a:pPr marL="0" lvl="0" indent="0">
              <a:buNone/>
            </a:pPr>
            <a:endParaRPr lang="en-CA" sz="1800" dirty="0" smtClean="0"/>
          </a:p>
          <a:p>
            <a:pPr lvl="0"/>
            <a:endParaRPr lang="en-CA" sz="1800" dirty="0" smtClean="0"/>
          </a:p>
          <a:p>
            <a:endParaRPr lang="en-US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4788024" y="1275606"/>
            <a:ext cx="3779848" cy="2160240"/>
            <a:chOff x="4716016" y="1419622"/>
            <a:chExt cx="3779848" cy="2160240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19622"/>
              <a:ext cx="3779848" cy="2160240"/>
            </a:xfrm>
            <a:prstGeom prst="rect">
              <a:avLst/>
            </a:prstGeom>
          </p:spPr>
        </p:pic>
        <p:cxnSp>
          <p:nvCxnSpPr>
            <p:cNvPr id="8" name="Gerade Verbindung mit Pfeil 7"/>
            <p:cNvCxnSpPr/>
            <p:nvPr/>
          </p:nvCxnSpPr>
          <p:spPr>
            <a:xfrm>
              <a:off x="5652120" y="2355726"/>
              <a:ext cx="1008112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6588224" y="1851670"/>
              <a:ext cx="1440160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5364088" y="2643758"/>
              <a:ext cx="936104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5220072" y="3003798"/>
              <a:ext cx="792088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Backup: Energy </a:t>
            </a:r>
            <a:r>
              <a:rPr lang="en-US" dirty="0"/>
              <a:t>Measurement – Confidence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ln>
                <a:solidFill>
                  <a:schemeClr val="tx1"/>
                </a:solidFill>
              </a:ln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2⋅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1">
                            <a:latin typeface="Cambria Math" panose="02040503050406030204" pitchFamily="18" charset="0"/>
                          </a:rPr>
                          <m:t>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rad>
                      </m:den>
                    </m:f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dec</m:t>
                            </m:r>
                          </m:sub>
                        </m:sSub>
                      </m:e>
                    </m:acc>
                  </m:oMath>
                </a14:m>
                <a:r>
                  <a:rPr lang="en-CA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600" i="1" dirty="0"/>
                  <a:t>m</a:t>
                </a:r>
                <a:r>
                  <a:rPr lang="en-US" sz="1600" dirty="0"/>
                  <a:t>: number of measurements (min: 5)</a:t>
                </a:r>
              </a:p>
              <a:p>
                <a:r>
                  <a:rPr lang="en-CA" altLang="en-US" sz="1600" i="1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σ</a:t>
                </a:r>
                <a:r>
                  <a:rPr lang="en-CA" altLang="en-US" sz="1600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 : standard deviation of the measurement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</m:oMath>
                </a14:m>
                <a:r>
                  <a:rPr lang="en-US" sz="1600" dirty="0"/>
                  <a:t>: the critical t-value of the Student’s t-distribution</a:t>
                </a:r>
              </a:p>
              <a:p>
                <a:r>
                  <a:rPr lang="en-US" sz="1600" dirty="0"/>
                  <a:t>β: allowed deviation of the actual decoding energy value 0.02</a:t>
                </a:r>
              </a:p>
              <a:p>
                <a:r>
                  <a:rPr lang="en-US" sz="1600" dirty="0"/>
                  <a:t>α: probability that the actual decoding energy is within the allowed deviation</a:t>
                </a:r>
              </a:p>
              <a:p>
                <a:r>
                  <a:rPr lang="en-US" sz="1600" dirty="0"/>
                  <a:t>0.99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blipFill>
                <a:blip r:embed="rId3"/>
                <a:stretch>
                  <a:fillRect l="-370" t="-66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019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Literature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[1] M. </a:t>
            </a:r>
            <a:r>
              <a:rPr lang="en-US" sz="1600" dirty="0" err="1"/>
              <a:t>Efoui</a:t>
            </a:r>
            <a:r>
              <a:rPr lang="en-US" sz="1600" dirty="0"/>
              <a:t>-Hess, “Climate Crisis: The Unsustainable Use of Online Video. The Practical Case for Digital Sobriety”, Jul. 2019.</a:t>
            </a:r>
          </a:p>
          <a:p>
            <a:pPr marL="0" indent="0">
              <a:buNone/>
            </a:pPr>
            <a:r>
              <a:rPr lang="de-DE" sz="1600" dirty="0"/>
              <a:t>[2] C. Herglotz, A. </a:t>
            </a:r>
            <a:r>
              <a:rPr lang="de-DE" sz="1600" dirty="0" err="1"/>
              <a:t>Heindel</a:t>
            </a:r>
            <a:r>
              <a:rPr lang="de-DE" sz="1600" dirty="0"/>
              <a:t>, </a:t>
            </a:r>
            <a:r>
              <a:rPr lang="de-DE" sz="1600" dirty="0" err="1"/>
              <a:t>and</a:t>
            </a:r>
            <a:r>
              <a:rPr lang="de-DE" sz="1600" dirty="0"/>
              <a:t> A. Kaup. </a:t>
            </a:r>
            <a:r>
              <a:rPr lang="en-US" sz="1600" dirty="0"/>
              <a:t>Decoding-Energy-Rate-Distortion Optimization for Video Coding. IEEE Transactions on Circuits and Systems for Video Technology, Vol. 29(1), 2019.</a:t>
            </a:r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4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/>
              <a:t>Energy </a:t>
            </a:r>
            <a:r>
              <a:rPr lang="en-US" sz="1800" dirty="0" smtClean="0"/>
              <a:t>Measurement &amp; Test Set</a:t>
            </a:r>
            <a:endParaRPr lang="en-US" sz="1800" dirty="0"/>
          </a:p>
          <a:p>
            <a:r>
              <a:rPr lang="en-US" sz="1800" dirty="0" smtClean="0"/>
              <a:t>Evaluation </a:t>
            </a:r>
            <a:r>
              <a:rPr lang="en-US" sz="1800" dirty="0"/>
              <a:t>of </a:t>
            </a:r>
            <a:r>
              <a:rPr lang="en-US" sz="1800" dirty="0" smtClean="0"/>
              <a:t>VTM-7.0 </a:t>
            </a:r>
            <a:r>
              <a:rPr lang="en-US" sz="1800" dirty="0"/>
              <a:t>and </a:t>
            </a:r>
            <a:r>
              <a:rPr lang="en-US" sz="1800" dirty="0" smtClean="0"/>
              <a:t>HM-16.20</a:t>
            </a:r>
          </a:p>
          <a:p>
            <a:r>
              <a:rPr lang="en-US" sz="1800" dirty="0" smtClean="0"/>
              <a:t>Evaluation of SIMD-Optimization on VTM Decoder</a:t>
            </a:r>
            <a:endParaRPr lang="en-US" sz="1800" dirty="0"/>
          </a:p>
          <a:p>
            <a:r>
              <a:rPr lang="de-DE" sz="1800" dirty="0" err="1" smtClean="0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smtClean="0"/>
              <a:t>Measurement &amp; Test Set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:</a:t>
            </a:r>
          </a:p>
          <a:p>
            <a:pPr lvl="1"/>
            <a:r>
              <a:rPr lang="de-DE" sz="1600" dirty="0" smtClean="0"/>
              <a:t>Desktop </a:t>
            </a:r>
            <a:r>
              <a:rPr lang="de-DE" sz="1600" dirty="0"/>
              <a:t>PC</a:t>
            </a:r>
          </a:p>
          <a:p>
            <a:pPr lvl="2"/>
            <a:r>
              <a:rPr lang="de-DE" sz="1600" dirty="0"/>
              <a:t>Intel i7-8700 CPU</a:t>
            </a:r>
          </a:p>
          <a:p>
            <a:pPr lvl="2"/>
            <a:r>
              <a:rPr lang="de-DE" sz="1600" dirty="0"/>
              <a:t>OS: </a:t>
            </a:r>
            <a:r>
              <a:rPr lang="de-DE" sz="1600" dirty="0" err="1"/>
              <a:t>CentOS</a:t>
            </a:r>
            <a:r>
              <a:rPr lang="de-DE" sz="1600" dirty="0"/>
              <a:t> 7</a:t>
            </a:r>
          </a:p>
          <a:p>
            <a:pPr lvl="1"/>
            <a:r>
              <a:rPr lang="de-DE" sz="1600" dirty="0" smtClean="0"/>
              <a:t>Measurement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integrated</a:t>
            </a:r>
            <a:r>
              <a:rPr lang="de-DE" sz="1600" dirty="0"/>
              <a:t> power </a:t>
            </a:r>
            <a:r>
              <a:rPr lang="de-DE" sz="1600" dirty="0" err="1"/>
              <a:t>meter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Intel CPU: Running Average Power Limit (RAPL)</a:t>
            </a:r>
          </a:p>
          <a:p>
            <a:r>
              <a:rPr lang="de-DE" sz="2000" dirty="0" smtClean="0"/>
              <a:t>Test Set:</a:t>
            </a:r>
          </a:p>
          <a:p>
            <a:pPr lvl="1"/>
            <a:r>
              <a:rPr lang="de-DE" sz="1600" dirty="0" err="1"/>
              <a:t>Based</a:t>
            </a:r>
            <a:r>
              <a:rPr lang="de-DE" sz="1600" dirty="0"/>
              <a:t> on JVET </a:t>
            </a: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test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SDR </a:t>
            </a:r>
            <a:r>
              <a:rPr lang="de-DE" sz="1600" dirty="0" err="1"/>
              <a:t>sequences</a:t>
            </a:r>
            <a:r>
              <a:rPr lang="de-DE" sz="1600" dirty="0"/>
              <a:t> (</a:t>
            </a:r>
            <a:r>
              <a:rPr lang="de-DE" sz="1600" dirty="0" smtClean="0"/>
              <a:t>JVET-N1010) </a:t>
            </a:r>
            <a:r>
              <a:rPr lang="de-DE" sz="1600" dirty="0" err="1" smtClean="0"/>
              <a:t>for</a:t>
            </a:r>
            <a:r>
              <a:rPr lang="de-DE" sz="1600" dirty="0" smtClean="0"/>
              <a:t> VVC </a:t>
            </a:r>
            <a:r>
              <a:rPr lang="de-DE" sz="1600" dirty="0" err="1" smtClean="0"/>
              <a:t>and</a:t>
            </a:r>
            <a:r>
              <a:rPr lang="de-DE" sz="1600" dirty="0" smtClean="0"/>
              <a:t> HEVC</a:t>
            </a:r>
            <a:endParaRPr lang="de-DE" sz="2000" dirty="0" smtClean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0"/>
          <a:stretch/>
        </p:blipFill>
        <p:spPr>
          <a:xfrm>
            <a:off x="5508104" y="961273"/>
            <a:ext cx="2808610" cy="1274850"/>
          </a:xfrm>
        </p:spPr>
      </p:pic>
    </p:spTree>
    <p:extLst>
      <p:ext uri="{BB962C8B-B14F-4D97-AF65-F5344CB8AC3E}">
        <p14:creationId xmlns:p14="http://schemas.microsoft.com/office/powerpoint/2010/main" val="19474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 </a:t>
            </a:r>
            <a:r>
              <a:rPr lang="de-DE" dirty="0" err="1"/>
              <a:t>of</a:t>
            </a:r>
            <a:r>
              <a:rPr lang="de-DE" dirty="0"/>
              <a:t> VTM-7.0 </a:t>
            </a:r>
            <a:r>
              <a:rPr lang="de-DE" dirty="0" err="1"/>
              <a:t>and</a:t>
            </a:r>
            <a:r>
              <a:rPr lang="de-DE" dirty="0"/>
              <a:t> HM-16.20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Evaluation of the video codecs with three metrics:</a:t>
            </a:r>
          </a:p>
          <a:p>
            <a:pPr lvl="1"/>
            <a:r>
              <a:rPr lang="en-US" dirty="0" smtClean="0"/>
              <a:t>BDR</a:t>
            </a:r>
          </a:p>
          <a:p>
            <a:pPr lvl="1"/>
            <a:r>
              <a:rPr lang="en-US" dirty="0" smtClean="0"/>
              <a:t>BDDE </a:t>
            </a:r>
            <a:r>
              <a:rPr lang="en-US" dirty="0"/>
              <a:t>(</a:t>
            </a:r>
            <a:r>
              <a:rPr lang="en-US" dirty="0" smtClean="0"/>
              <a:t>Bjøntegaard-Delta-Decoding-Energy) [2]</a:t>
            </a:r>
          </a:p>
          <a:p>
            <a:pPr lvl="1"/>
            <a:r>
              <a:rPr lang="en-US" dirty="0" smtClean="0"/>
              <a:t>BDDT (Bjøntegaard-Delta-Decoding-Time)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486298" y="4148847"/>
            <a:ext cx="8291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dirty="0" smtClean="0">
                <a:solidFill>
                  <a:schemeClr val="bg1">
                    <a:lumMod val="75000"/>
                  </a:schemeClr>
                </a:solidFill>
              </a:rPr>
              <a:t>[2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] C. Herglotz, A. </a:t>
            </a:r>
            <a:r>
              <a:rPr lang="en-CA" sz="1050" dirty="0" err="1">
                <a:solidFill>
                  <a:schemeClr val="bg1">
                    <a:lumMod val="75000"/>
                  </a:schemeClr>
                </a:solidFill>
              </a:rPr>
              <a:t>Heindel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, and A. Kaup. Decoding-Energy-Rate-Distortion Optimization for Video Coding. IEEE Transactions on Circuits and Systems for Video Technology, Vol. 29(1), 2019.</a:t>
            </a:r>
            <a:endParaRPr lang="en-US" sz="1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4788024" y="1275606"/>
            <a:ext cx="3779848" cy="2160240"/>
            <a:chOff x="4716016" y="1419622"/>
            <a:chExt cx="3779848" cy="2160240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19622"/>
              <a:ext cx="3779848" cy="2160240"/>
            </a:xfrm>
            <a:prstGeom prst="rect">
              <a:avLst/>
            </a:prstGeom>
          </p:spPr>
        </p:pic>
        <p:cxnSp>
          <p:nvCxnSpPr>
            <p:cNvPr id="10" name="Gerade Verbindung mit Pfeil 9"/>
            <p:cNvCxnSpPr/>
            <p:nvPr/>
          </p:nvCxnSpPr>
          <p:spPr>
            <a:xfrm>
              <a:off x="5652120" y="2355726"/>
              <a:ext cx="1008112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6588224" y="1851670"/>
              <a:ext cx="1440160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5364088" y="2643758"/>
              <a:ext cx="936104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/>
            <p:nvPr/>
          </p:nvCxnSpPr>
          <p:spPr>
            <a:xfrm>
              <a:off x="5220072" y="3003798"/>
              <a:ext cx="792088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0" name="Textfeld 19"/>
          <p:cNvSpPr txBox="1"/>
          <p:nvPr/>
        </p:nvSpPr>
        <p:spPr>
          <a:xfrm>
            <a:off x="6219717" y="1009061"/>
            <a:ext cx="1218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Campfire RA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79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Evaluation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VTM-7.0 </a:t>
            </a:r>
            <a:r>
              <a:rPr lang="de-DE" sz="2400" dirty="0" err="1" smtClean="0"/>
              <a:t>and</a:t>
            </a:r>
            <a:r>
              <a:rPr lang="de-DE" dirty="0"/>
              <a:t> </a:t>
            </a:r>
            <a:r>
              <a:rPr lang="de-DE" dirty="0" smtClean="0"/>
              <a:t>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343234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-27.77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51.11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55.51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-24.19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-20.76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67.95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-21.77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70.87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75.75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-17.40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71.84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81.33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-25.31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50.88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55.70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-38.76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55.89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30.62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-24.90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62.03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67544" y="981368"/>
            <a:ext cx="8229600" cy="3456384"/>
          </a:xfrm>
        </p:spPr>
        <p:txBody>
          <a:bodyPr/>
          <a:lstStyle/>
          <a:p>
            <a:r>
              <a:rPr lang="en-US" dirty="0" smtClean="0"/>
              <a:t>Results </a:t>
            </a:r>
            <a:r>
              <a:rPr lang="en-US" dirty="0" smtClean="0"/>
              <a:t>for VVC over HEVC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82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Evaluation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VTM-7.0 </a:t>
            </a:r>
            <a:r>
              <a:rPr lang="de-DE" sz="2400" dirty="0" err="1" smtClean="0"/>
              <a:t>and</a:t>
            </a:r>
            <a:r>
              <a:rPr lang="de-DE" dirty="0"/>
              <a:t> </a:t>
            </a:r>
            <a:r>
              <a:rPr lang="de-DE" dirty="0" smtClean="0"/>
              <a:t>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325829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Lowdelay B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-29.89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58.77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-27.60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71.53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-24.56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114.94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134.35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-31.78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51.12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59.55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-41.68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47.67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54.58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67.66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77.76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36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Evaluation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VTM-7.0 </a:t>
            </a:r>
            <a:r>
              <a:rPr lang="de-DE" sz="2400" dirty="0" err="1" smtClean="0"/>
              <a:t>and</a:t>
            </a:r>
            <a:r>
              <a:rPr lang="de-DE" dirty="0"/>
              <a:t> </a:t>
            </a:r>
            <a:r>
              <a:rPr lang="de-DE" dirty="0" smtClean="0"/>
              <a:t>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3453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ver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-37.65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-40.11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72.08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83.59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-34.01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59.96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-28.89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73.58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84.79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-26.49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96.17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-41.09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64.61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71.05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82.56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47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Evaluation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VTM-7.0 </a:t>
            </a:r>
            <a:r>
              <a:rPr lang="de-DE" sz="2400" dirty="0" err="1" smtClean="0"/>
              <a:t>and</a:t>
            </a:r>
            <a:r>
              <a:rPr lang="de-DE" dirty="0"/>
              <a:t> </a:t>
            </a:r>
            <a:r>
              <a:rPr lang="de-DE" dirty="0" smtClean="0"/>
              <a:t>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062698"/>
              </p:ext>
            </p:extLst>
          </p:nvPr>
        </p:nvGraphicFramePr>
        <p:xfrm>
          <a:off x="1735521" y="2355726"/>
          <a:ext cx="5672957" cy="1069464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-24.90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62.03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67.66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77.76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-34.31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71.05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82.56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</a:t>
            </a:r>
            <a:r>
              <a:rPr lang="en-US" dirty="0" smtClean="0"/>
              <a:t>HEVC</a:t>
            </a:r>
            <a:endParaRPr lang="en-US" dirty="0" smtClean="0"/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Decoding energy demand </a:t>
            </a:r>
            <a:r>
              <a:rPr lang="en-US" dirty="0" smtClean="0">
                <a:sym typeface="Wingdings" panose="05000000000000000000" pitchFamily="2" charset="2"/>
              </a:rPr>
              <a:t>increases </a:t>
            </a:r>
            <a:r>
              <a:rPr lang="en-US" dirty="0" smtClean="0">
                <a:sym typeface="Wingdings" panose="05000000000000000000" pitchFamily="2" charset="2"/>
              </a:rPr>
              <a:t>disproportionately high </a:t>
            </a:r>
            <a:r>
              <a:rPr lang="en-US" dirty="0" smtClean="0">
                <a:sym typeface="Wingdings" panose="05000000000000000000" pitchFamily="2" charset="2"/>
              </a:rPr>
              <a:t>compared </a:t>
            </a:r>
            <a:r>
              <a:rPr lang="en-US" dirty="0" smtClean="0">
                <a:sym typeface="Wingdings" panose="05000000000000000000" pitchFamily="2" charset="2"/>
              </a:rPr>
              <a:t>to decoding time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Increase of decoding energy by over 80% for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4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</Words>
  <Application>Microsoft Office PowerPoint</Application>
  <PresentationFormat>Bildschirmpräsentation (16:9)</PresentationFormat>
  <Paragraphs>323</Paragraphs>
  <Slides>17</Slides>
  <Notes>5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 Math</vt:lpstr>
      <vt:lpstr>Times New Roman</vt:lpstr>
      <vt:lpstr>Wingdings</vt:lpstr>
      <vt:lpstr>Larissa</vt:lpstr>
      <vt:lpstr>Benutzerdefiniertes Design</vt:lpstr>
      <vt:lpstr>PowerPoint-Präsentation</vt:lpstr>
      <vt:lpstr>Motivation</vt:lpstr>
      <vt:lpstr>Outline</vt:lpstr>
      <vt:lpstr>Energy Measurement &amp; Test Set</vt:lpstr>
      <vt:lpstr>Evaluation of VTM-7.0 and HM-16.20</vt:lpstr>
      <vt:lpstr>Evaluation of VTM-7.0 and HM-16.20</vt:lpstr>
      <vt:lpstr>Evaluation of VTM-7.0 and HM-16.20</vt:lpstr>
      <vt:lpstr>Evaluation of VTM-7.0 and HM-16.20</vt:lpstr>
      <vt:lpstr>Evaluation of VTM-7.0 and HM-16.20</vt:lpstr>
      <vt:lpstr>Evaluation of SIMD-Optimization on VTM Software</vt:lpstr>
      <vt:lpstr>Evaluation of SIMD-Optimization on VTM Software</vt:lpstr>
      <vt:lpstr>Evaluation of SIMD-Optimization on VTM Software</vt:lpstr>
      <vt:lpstr>Evaluation of SIMD-Optimization on VTM Software</vt:lpstr>
      <vt:lpstr>Summary</vt:lpstr>
      <vt:lpstr>PowerPoint-Präsentation</vt:lpstr>
      <vt:lpstr>Backup: Energy Measurement – Confidence Interval</vt:lpstr>
      <vt:lpstr>Literature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Christian Herglotz</cp:lastModifiedBy>
  <cp:revision>149</cp:revision>
  <dcterms:created xsi:type="dcterms:W3CDTF">2014-04-16T13:22:23Z</dcterms:created>
  <dcterms:modified xsi:type="dcterms:W3CDTF">2019-12-20T14:30:38Z</dcterms:modified>
</cp:coreProperties>
</file>