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58" r:id="rId8"/>
    <p:sldId id="264" r:id="rId9"/>
    <p:sldId id="271" r:id="rId10"/>
    <p:sldId id="265" r:id="rId11"/>
    <p:sldId id="273" r:id="rId12"/>
    <p:sldId id="274" r:id="rId13"/>
    <p:sldId id="272" r:id="rId14"/>
    <p:sldId id="281" r:id="rId15"/>
    <p:sldId id="282" r:id="rId16"/>
    <p:sldId id="283" r:id="rId17"/>
    <p:sldId id="267" r:id="rId18"/>
    <p:sldId id="275" r:id="rId19"/>
    <p:sldId id="276" r:id="rId20"/>
    <p:sldId id="277" r:id="rId21"/>
    <p:sldId id="284" r:id="rId22"/>
    <p:sldId id="269" r:id="rId23"/>
    <p:sldId id="278" r:id="rId24"/>
    <p:sldId id="288" r:id="rId25"/>
    <p:sldId id="289" r:id="rId26"/>
    <p:sldId id="290" r:id="rId27"/>
    <p:sldId id="279" r:id="rId28"/>
    <p:sldId id="280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12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1_mw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3_mw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3_mw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3_mw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4_mw.xlsx" TargetMode="External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4_mw.xlsx" TargetMode="Externa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4_mw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4_mw.xlsx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4_mw.xlsx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4_mw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1_mw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2_mw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2_mw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2_mw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2_mw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2_mw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2_mw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norkin:Downloads:JVET-P_CE5_results_session_3_mw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Plots!$A$2</c:f>
          <c:strCache>
            <c:ptCount val="1"/>
            <c:pt idx="0">
              <c:v>CE05-2-1 QP 32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Plots!$F$2:$F$6</c:f>
                <c:numCache>
                  <c:formatCode>General</c:formatCode>
                  <c:ptCount val="5"/>
                  <c:pt idx="0">
                    <c:v>0.582696622210352</c:v>
                  </c:pt>
                  <c:pt idx="1">
                    <c:v>0.582696622210352</c:v>
                  </c:pt>
                  <c:pt idx="2">
                    <c:v>0.756544510230294</c:v>
                  </c:pt>
                  <c:pt idx="3">
                    <c:v>0.653333333333333</c:v>
                  </c:pt>
                  <c:pt idx="4">
                    <c:v>0.756544510230294</c:v>
                  </c:pt>
                </c:numCache>
              </c:numRef>
            </c:plus>
            <c:minus>
              <c:numRef>
                <c:f>Plots!$F$2:$F$6</c:f>
                <c:numCache>
                  <c:formatCode>General</c:formatCode>
                  <c:ptCount val="5"/>
                  <c:pt idx="0">
                    <c:v>0.582696622210352</c:v>
                  </c:pt>
                  <c:pt idx="1">
                    <c:v>0.582696622210352</c:v>
                  </c:pt>
                  <c:pt idx="2">
                    <c:v>0.756544510230294</c:v>
                  </c:pt>
                  <c:pt idx="3">
                    <c:v>0.653333333333333</c:v>
                  </c:pt>
                  <c:pt idx="4">
                    <c:v>0.756544510230294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Plots!$Z$2:$Z$6</c:f>
              <c:strCache>
                <c:ptCount val="5"/>
                <c:pt idx="0">
                  <c:v>Redkayak</c:v>
                </c:pt>
                <c:pt idx="1">
                  <c:v>Cactus</c:v>
                </c:pt>
                <c:pt idx="2">
                  <c:v>KristenAndSara</c:v>
                </c:pt>
                <c:pt idx="3">
                  <c:v>FourPeople</c:v>
                </c:pt>
                <c:pt idx="4">
                  <c:v>Kimono YCbCr  4:4:4</c:v>
                </c:pt>
              </c:strCache>
            </c:strRef>
          </c:cat>
          <c:val>
            <c:numRef>
              <c:f>Plots!$E$2:$E$6</c:f>
              <c:numCache>
                <c:formatCode>0.00</c:formatCode>
                <c:ptCount val="5"/>
                <c:pt idx="0">
                  <c:v>-0.166666666666667</c:v>
                </c:pt>
                <c:pt idx="1">
                  <c:v>0.166666666666667</c:v>
                </c:pt>
                <c:pt idx="2">
                  <c:v>-0.166666666666667</c:v>
                </c:pt>
                <c:pt idx="3">
                  <c:v>0.666666666666667</c:v>
                </c:pt>
                <c:pt idx="4">
                  <c:v>0.166666666666667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555-485A-8E7D-5DD062FB1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09325192"/>
        <c:axId val="-2123888248"/>
      </c:lineChart>
      <c:catAx>
        <c:axId val="-20093251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123888248"/>
        <c:crosses val="autoZero"/>
        <c:auto val="1"/>
        <c:lblAlgn val="ctr"/>
        <c:lblOffset val="100"/>
        <c:noMultiLvlLbl val="0"/>
      </c:catAx>
      <c:valAx>
        <c:axId val="-2123888248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9325192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Plots!$Z$12</c:f>
          <c:strCache>
            <c:ptCount val="1"/>
            <c:pt idx="0">
              <c:v>CE05-1-2 QP37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errBars>
            <c:errDir val="y"/>
            <c:errBarType val="both"/>
            <c:errValType val="cust"/>
            <c:noEndCap val="0"/>
            <c:plus>
              <c:numRef>
                <c:f>Plots!$F$11:$F$13</c:f>
                <c:numCache>
                  <c:formatCode>General</c:formatCode>
                  <c:ptCount val="3"/>
                  <c:pt idx="0">
                    <c:v>0.440477243475985</c:v>
                  </c:pt>
                  <c:pt idx="1">
                    <c:v>0.582696622210352</c:v>
                  </c:pt>
                  <c:pt idx="2">
                    <c:v>0.557164538742662</c:v>
                  </c:pt>
                </c:numCache>
              </c:numRef>
            </c:plus>
            <c:minus>
              <c:numRef>
                <c:f>Plots!$F$11:$F$13</c:f>
                <c:numCache>
                  <c:formatCode>General</c:formatCode>
                  <c:ptCount val="3"/>
                  <c:pt idx="0">
                    <c:v>0.440477243475985</c:v>
                  </c:pt>
                  <c:pt idx="1">
                    <c:v>0.582696622210352</c:v>
                  </c:pt>
                  <c:pt idx="2">
                    <c:v>0.557164538742662</c:v>
                  </c:pt>
                </c:numCache>
              </c:numRef>
            </c:minus>
          </c:errBars>
          <c:cat>
            <c:strRef>
              <c:f>Plots!$A$11:$A$13</c:f>
              <c:strCache>
                <c:ptCount val="3"/>
                <c:pt idx="0">
                  <c:v>Campfire</c:v>
                </c:pt>
                <c:pt idx="1">
                  <c:v>Cactus</c:v>
                </c:pt>
                <c:pt idx="2">
                  <c:v>KristenAndSara</c:v>
                </c:pt>
              </c:strCache>
            </c:strRef>
          </c:cat>
          <c:val>
            <c:numRef>
              <c:f>Plots!$E$11:$E$13</c:f>
              <c:numCache>
                <c:formatCode>0.00</c:formatCode>
                <c:ptCount val="3"/>
                <c:pt idx="0">
                  <c:v>0.666666666666667</c:v>
                </c:pt>
                <c:pt idx="1">
                  <c:v>-1.166666666666667</c:v>
                </c:pt>
                <c:pt idx="2">
                  <c:v>-0.333333333333333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702-4388-9BE9-7CABBFF092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09166840"/>
        <c:axId val="-2009162952"/>
      </c:lineChart>
      <c:catAx>
        <c:axId val="-20091668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9162952"/>
        <c:crosses val="autoZero"/>
        <c:auto val="1"/>
        <c:lblAlgn val="ctr"/>
        <c:lblOffset val="100"/>
        <c:noMultiLvlLbl val="0"/>
      </c:catAx>
      <c:valAx>
        <c:axId val="-2009162952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9166840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Plots!$Z$9</c:f>
          <c:strCache>
            <c:ptCount val="1"/>
            <c:pt idx="0">
              <c:v>CE05-1-3 QP32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errBars>
            <c:errDir val="y"/>
            <c:errBarType val="both"/>
            <c:errValType val="cust"/>
            <c:noEndCap val="0"/>
            <c:plus>
              <c:numRef>
                <c:f>Plots!$F$2:$F$4</c:f>
                <c:numCache>
                  <c:formatCode>General</c:formatCode>
                  <c:ptCount val="3"/>
                  <c:pt idx="0">
                    <c:v>0.89732036552384</c:v>
                  </c:pt>
                  <c:pt idx="1">
                    <c:v>0.511788308509752</c:v>
                  </c:pt>
                  <c:pt idx="2">
                    <c:v>0.582696622210352</c:v>
                  </c:pt>
                </c:numCache>
              </c:numRef>
            </c:plus>
            <c:minus>
              <c:numRef>
                <c:f>Plots!$F$2:$F$4</c:f>
                <c:numCache>
                  <c:formatCode>General</c:formatCode>
                  <c:ptCount val="3"/>
                  <c:pt idx="0">
                    <c:v>0.89732036552384</c:v>
                  </c:pt>
                  <c:pt idx="1">
                    <c:v>0.511788308509752</c:v>
                  </c:pt>
                  <c:pt idx="2">
                    <c:v>0.582696622210352</c:v>
                  </c:pt>
                </c:numCache>
              </c:numRef>
            </c:minus>
          </c:errBars>
          <c:cat>
            <c:strRef>
              <c:f>Plots!$A$2:$A$4</c:f>
              <c:strCache>
                <c:ptCount val="3"/>
                <c:pt idx="0">
                  <c:v>Campfire</c:v>
                </c:pt>
                <c:pt idx="1">
                  <c:v>Kimono YCbCr  4:4:4</c:v>
                </c:pt>
                <c:pt idx="2">
                  <c:v>CrowdRun YCbCr  4:4:4</c:v>
                </c:pt>
              </c:strCache>
            </c:strRef>
          </c:cat>
          <c:val>
            <c:numRef>
              <c:f>Plots!$E$2:$E$4</c:f>
              <c:numCache>
                <c:formatCode>0.00</c:formatCode>
                <c:ptCount val="3"/>
                <c:pt idx="0">
                  <c:v>-0.166666666666667</c:v>
                </c:pt>
                <c:pt idx="1">
                  <c:v>0.5</c:v>
                </c:pt>
                <c:pt idx="2">
                  <c:v>-0.166666666666667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5F8-4889-8A80-9E49BDB102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09122600"/>
        <c:axId val="-2009118712"/>
      </c:lineChart>
      <c:catAx>
        <c:axId val="-20091226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9118712"/>
        <c:crosses val="autoZero"/>
        <c:auto val="1"/>
        <c:lblAlgn val="ctr"/>
        <c:lblOffset val="100"/>
        <c:noMultiLvlLbl val="0"/>
      </c:catAx>
      <c:valAx>
        <c:axId val="-2009118712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9122600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Plots!$Z$10</c:f>
          <c:strCache>
            <c:ptCount val="1"/>
            <c:pt idx="0">
              <c:v>CE05-1-3 QP37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errBars>
            <c:errDir val="y"/>
            <c:errBarType val="both"/>
            <c:errValType val="cust"/>
            <c:noEndCap val="0"/>
            <c:plus>
              <c:numRef>
                <c:f>Plots!$F$5:$F$7</c:f>
                <c:numCache>
                  <c:formatCode>General</c:formatCode>
                  <c:ptCount val="3"/>
                  <c:pt idx="0">
                    <c:v>0.557164538742662</c:v>
                  </c:pt>
                  <c:pt idx="1">
                    <c:v>0.511788308509752</c:v>
                  </c:pt>
                  <c:pt idx="2">
                    <c:v>0.756544510230294</c:v>
                  </c:pt>
                </c:numCache>
              </c:numRef>
            </c:plus>
            <c:minus>
              <c:numRef>
                <c:f>Plots!$F$5:$F$7</c:f>
                <c:numCache>
                  <c:formatCode>General</c:formatCode>
                  <c:ptCount val="3"/>
                  <c:pt idx="0">
                    <c:v>0.557164538742662</c:v>
                  </c:pt>
                  <c:pt idx="1">
                    <c:v>0.511788308509752</c:v>
                  </c:pt>
                  <c:pt idx="2">
                    <c:v>0.756544510230294</c:v>
                  </c:pt>
                </c:numCache>
              </c:numRef>
            </c:minus>
          </c:errBars>
          <c:cat>
            <c:strRef>
              <c:f>Plots!$A$5:$A$7</c:f>
              <c:strCache>
                <c:ptCount val="3"/>
                <c:pt idx="0">
                  <c:v>Campfire</c:v>
                </c:pt>
                <c:pt idx="1">
                  <c:v>Kimono YCbCr  4:4:4</c:v>
                </c:pt>
                <c:pt idx="2">
                  <c:v>CrowdRun YCbCr  4:4:4</c:v>
                </c:pt>
              </c:strCache>
            </c:strRef>
          </c:cat>
          <c:val>
            <c:numRef>
              <c:f>Plots!$E$5:$E$7</c:f>
              <c:numCache>
                <c:formatCode>0.00</c:formatCode>
                <c:ptCount val="3"/>
                <c:pt idx="0">
                  <c:v>0.333333333333333</c:v>
                </c:pt>
                <c:pt idx="1">
                  <c:v>0.5</c:v>
                </c:pt>
                <c:pt idx="2">
                  <c:v>0.166666666666667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D99-4B5E-A400-E6394A83C6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10023912"/>
        <c:axId val="-2010027848"/>
      </c:lineChart>
      <c:catAx>
        <c:axId val="-20100239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10027848"/>
        <c:crosses val="autoZero"/>
        <c:auto val="1"/>
        <c:lblAlgn val="ctr"/>
        <c:lblOffset val="100"/>
        <c:noMultiLvlLbl val="0"/>
      </c:catAx>
      <c:valAx>
        <c:axId val="-2010027848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10023912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Plots!$A$2</c:f>
          <c:strCache>
            <c:ptCount val="1"/>
            <c:pt idx="0">
              <c:v>Cactus QP32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Plots!$F$2:$F$3</c:f>
                <c:numCache>
                  <c:formatCode>General</c:formatCode>
                  <c:ptCount val="2"/>
                  <c:pt idx="0">
                    <c:v>0.582696622210352</c:v>
                  </c:pt>
                  <c:pt idx="1">
                    <c:v>0.590962235372417</c:v>
                  </c:pt>
                </c:numCache>
              </c:numRef>
            </c:plus>
            <c:minus>
              <c:numRef>
                <c:f>Plots!$F$2:$F$3</c:f>
                <c:numCache>
                  <c:formatCode>General</c:formatCode>
                  <c:ptCount val="2"/>
                  <c:pt idx="0">
                    <c:v>0.582696622210352</c:v>
                  </c:pt>
                  <c:pt idx="1">
                    <c:v>0.590962235372417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Plots!$B$2:$B$3</c:f>
              <c:strCache>
                <c:ptCount val="2"/>
                <c:pt idx="0">
                  <c:v>CE05-3-1</c:v>
                </c:pt>
                <c:pt idx="1">
                  <c:v>CE05-3-2</c:v>
                </c:pt>
              </c:strCache>
            </c:strRef>
          </c:cat>
          <c:val>
            <c:numRef>
              <c:f>Plots!$E$2:$E$3</c:f>
              <c:numCache>
                <c:formatCode>0.00</c:formatCode>
                <c:ptCount val="2"/>
                <c:pt idx="0">
                  <c:v>-0.166666666666667</c:v>
                </c:pt>
                <c:pt idx="1">
                  <c:v>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555-485A-8E7D-5DD062FB1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10085736"/>
        <c:axId val="-2010089688"/>
      </c:lineChart>
      <c:catAx>
        <c:axId val="-201008573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10089688"/>
        <c:crosses val="autoZero"/>
        <c:auto val="1"/>
        <c:lblAlgn val="ctr"/>
        <c:lblOffset val="100"/>
        <c:noMultiLvlLbl val="0"/>
      </c:catAx>
      <c:valAx>
        <c:axId val="-2010089688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10085736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Plots!$A$4</c:f>
          <c:strCache>
            <c:ptCount val="1"/>
            <c:pt idx="0">
              <c:v>Cactus QP37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Plots!$F$4:$F$5</c:f>
                <c:numCache>
                  <c:formatCode>General</c:formatCode>
                  <c:ptCount val="2"/>
                  <c:pt idx="0">
                    <c:v>0.557164538742662</c:v>
                  </c:pt>
                  <c:pt idx="1">
                    <c:v>0.89732036552384</c:v>
                  </c:pt>
                </c:numCache>
              </c:numRef>
            </c:plus>
            <c:minus>
              <c:numRef>
                <c:f>Plots!$F$4:$F$5</c:f>
                <c:numCache>
                  <c:formatCode>General</c:formatCode>
                  <c:ptCount val="2"/>
                  <c:pt idx="0">
                    <c:v>0.557164538742662</c:v>
                  </c:pt>
                  <c:pt idx="1">
                    <c:v>0.89732036552384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Plots!$B$4:$B$5</c:f>
              <c:strCache>
                <c:ptCount val="2"/>
                <c:pt idx="0">
                  <c:v>CE05-3-1</c:v>
                </c:pt>
                <c:pt idx="1">
                  <c:v>CE05-3-2</c:v>
                </c:pt>
              </c:strCache>
            </c:strRef>
          </c:cat>
          <c:val>
            <c:numRef>
              <c:f>Plots!$E$4:$E$5</c:f>
              <c:numCache>
                <c:formatCode>0.00</c:formatCode>
                <c:ptCount val="2"/>
                <c:pt idx="0">
                  <c:v>0.333333333333333</c:v>
                </c:pt>
                <c:pt idx="1">
                  <c:v>0.166666666666667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23A-4FB4-BF60-DEF5F19BE6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08954200"/>
        <c:axId val="-2008950264"/>
      </c:lineChart>
      <c:catAx>
        <c:axId val="-200895420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8950264"/>
        <c:crosses val="autoZero"/>
        <c:auto val="1"/>
        <c:lblAlgn val="ctr"/>
        <c:lblOffset val="100"/>
        <c:noMultiLvlLbl val="0"/>
      </c:catAx>
      <c:valAx>
        <c:axId val="-2008950264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8954200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Plots!$A$6</c:f>
          <c:strCache>
            <c:ptCount val="1"/>
            <c:pt idx="0">
              <c:v>ArenaOfValor QP32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Plots!$F$6:$F$7</c:f>
                <c:numCache>
                  <c:formatCode>General</c:formatCode>
                  <c:ptCount val="2"/>
                  <c:pt idx="0">
                    <c:v>0.511788308509752</c:v>
                  </c:pt>
                  <c:pt idx="1">
                    <c:v>0.557164538742662</c:v>
                  </c:pt>
                </c:numCache>
              </c:numRef>
            </c:plus>
            <c:minus>
              <c:numRef>
                <c:f>Plots!$F$6:$F$7</c:f>
                <c:numCache>
                  <c:formatCode>General</c:formatCode>
                  <c:ptCount val="2"/>
                  <c:pt idx="0">
                    <c:v>0.511788308509752</c:v>
                  </c:pt>
                  <c:pt idx="1">
                    <c:v>0.557164538742662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Plots!$B$6:$B$7</c:f>
              <c:strCache>
                <c:ptCount val="2"/>
                <c:pt idx="0">
                  <c:v>CE05-3-1</c:v>
                </c:pt>
                <c:pt idx="1">
                  <c:v>CE05-3-2</c:v>
                </c:pt>
              </c:strCache>
            </c:strRef>
          </c:cat>
          <c:val>
            <c:numRef>
              <c:f>Plots!$E$6:$E$7</c:f>
              <c:numCache>
                <c:formatCode>0.00</c:formatCode>
                <c:ptCount val="2"/>
                <c:pt idx="0">
                  <c:v>0.5</c:v>
                </c:pt>
                <c:pt idx="1">
                  <c:v>-0.333333333333333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94C-4F17-8BD9-A3FF244A8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08502968"/>
        <c:axId val="-2008499112"/>
      </c:lineChart>
      <c:catAx>
        <c:axId val="-20085029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8499112"/>
        <c:crosses val="autoZero"/>
        <c:auto val="1"/>
        <c:lblAlgn val="ctr"/>
        <c:lblOffset val="100"/>
        <c:noMultiLvlLbl val="0"/>
      </c:catAx>
      <c:valAx>
        <c:axId val="-2008499112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8502968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Plots!$A$8</c:f>
          <c:strCache>
            <c:ptCount val="1"/>
            <c:pt idx="0">
              <c:v>ArenaOfValor QP37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Plots!$F$8:$F$9</c:f>
                <c:numCache>
                  <c:formatCode>General</c:formatCode>
                  <c:ptCount val="2"/>
                  <c:pt idx="0">
                    <c:v>0.812199905730533</c:v>
                  </c:pt>
                  <c:pt idx="1">
                    <c:v>1.018826815905471</c:v>
                  </c:pt>
                </c:numCache>
              </c:numRef>
            </c:plus>
            <c:minus>
              <c:numRef>
                <c:f>Plots!$F$8:$F$9</c:f>
                <c:numCache>
                  <c:formatCode>General</c:formatCode>
                  <c:ptCount val="2"/>
                  <c:pt idx="0">
                    <c:v>0.812199905730533</c:v>
                  </c:pt>
                  <c:pt idx="1">
                    <c:v>1.018826815905471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Plots!$B$8:$B$9</c:f>
              <c:strCache>
                <c:ptCount val="2"/>
                <c:pt idx="0">
                  <c:v>CE05-3-1</c:v>
                </c:pt>
                <c:pt idx="1">
                  <c:v>CE05-3-2</c:v>
                </c:pt>
              </c:strCache>
            </c:strRef>
          </c:cat>
          <c:val>
            <c:numRef>
              <c:f>Plots!$E$8:$E$9</c:f>
              <c:numCache>
                <c:formatCode>0.00</c:formatCode>
                <c:ptCount val="2"/>
                <c:pt idx="0">
                  <c:v>0.666666666666667</c:v>
                </c:pt>
                <c:pt idx="1">
                  <c:v>0.166666666666667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EF4-4822-BCC2-0F91077235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08409752"/>
        <c:axId val="-2008405896"/>
      </c:lineChart>
      <c:catAx>
        <c:axId val="-20084097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8405896"/>
        <c:crosses val="autoZero"/>
        <c:auto val="1"/>
        <c:lblAlgn val="ctr"/>
        <c:lblOffset val="100"/>
        <c:noMultiLvlLbl val="0"/>
      </c:catAx>
      <c:valAx>
        <c:axId val="-2008405896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8409752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Plots!$A$10</c:f>
          <c:strCache>
            <c:ptCount val="1"/>
            <c:pt idx="0">
              <c:v>BQTerrace QP32</c:v>
            </c:pt>
          </c:strCache>
        </c:strRef>
      </c:tx>
      <c:layout>
        <c:manualLayout>
          <c:xMode val="edge"/>
          <c:yMode val="edge"/>
          <c:x val="0.422905863404383"/>
          <c:y val="0.02781918406552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Plots!$F$10:$F$11</c:f>
                <c:numCache>
                  <c:formatCode>General</c:formatCode>
                  <c:ptCount val="2"/>
                  <c:pt idx="0">
                    <c:v>0.590962235372417</c:v>
                  </c:pt>
                  <c:pt idx="1">
                    <c:v>0.590962235372417</c:v>
                  </c:pt>
                </c:numCache>
              </c:numRef>
            </c:plus>
            <c:minus>
              <c:numRef>
                <c:f>Plots!$F$10:$F$11</c:f>
                <c:numCache>
                  <c:formatCode>General</c:formatCode>
                  <c:ptCount val="2"/>
                  <c:pt idx="0">
                    <c:v>0.590962235372417</c:v>
                  </c:pt>
                  <c:pt idx="1">
                    <c:v>0.590962235372417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Plots!$B$10:$B$11</c:f>
              <c:strCache>
                <c:ptCount val="2"/>
                <c:pt idx="0">
                  <c:v>CE05-3-1</c:v>
                </c:pt>
                <c:pt idx="1">
                  <c:v>CE05-3-2</c:v>
                </c:pt>
              </c:strCache>
            </c:strRef>
          </c:cat>
          <c:val>
            <c:numRef>
              <c:f>Plots!$E$10:$E$11</c:f>
              <c:numCache>
                <c:formatCode>0.00</c:formatCode>
                <c:ptCount val="2"/>
                <c:pt idx="0">
                  <c:v>0.0</c:v>
                </c:pt>
                <c:pt idx="1">
                  <c:v>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E72-4680-9AD4-9995C5E00D8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12716872"/>
        <c:axId val="-2027033256"/>
      </c:lineChart>
      <c:catAx>
        <c:axId val="-2012716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7033256"/>
        <c:crosses val="autoZero"/>
        <c:auto val="1"/>
        <c:lblAlgn val="ctr"/>
        <c:lblOffset val="100"/>
        <c:noMultiLvlLbl val="0"/>
      </c:catAx>
      <c:valAx>
        <c:axId val="-2027033256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12716872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Plots!$A$12</c:f>
          <c:strCache>
            <c:ptCount val="1"/>
            <c:pt idx="0">
              <c:v>BQTerrace QP37</c:v>
            </c:pt>
          </c:strCache>
        </c:strRef>
      </c:tx>
      <c:layout>
        <c:manualLayout>
          <c:xMode val="edge"/>
          <c:yMode val="edge"/>
          <c:x val="0.422905863404383"/>
          <c:y val="0.027819184065521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Plots!$F$12:$F$13</c:f>
                <c:numCache>
                  <c:formatCode>General</c:formatCode>
                  <c:ptCount val="2"/>
                  <c:pt idx="0">
                    <c:v>0.89732036552384</c:v>
                  </c:pt>
                  <c:pt idx="1">
                    <c:v>0.440477243475985</c:v>
                  </c:pt>
                </c:numCache>
              </c:numRef>
            </c:plus>
            <c:minus>
              <c:numRef>
                <c:f>Plots!$F$12:$F$13</c:f>
                <c:numCache>
                  <c:formatCode>General</c:formatCode>
                  <c:ptCount val="2"/>
                  <c:pt idx="0">
                    <c:v>0.89732036552384</c:v>
                  </c:pt>
                  <c:pt idx="1">
                    <c:v>0.440477243475985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Plots!$B$12:$B$13</c:f>
              <c:strCache>
                <c:ptCount val="2"/>
                <c:pt idx="0">
                  <c:v>CE05-3-1</c:v>
                </c:pt>
                <c:pt idx="1">
                  <c:v>CE05-3-2</c:v>
                </c:pt>
              </c:strCache>
            </c:strRef>
          </c:cat>
          <c:val>
            <c:numRef>
              <c:f>Plots!$E$12:$E$13</c:f>
              <c:numCache>
                <c:formatCode>0.00</c:formatCode>
                <c:ptCount val="2"/>
                <c:pt idx="0">
                  <c:v>-0.166666666666667</c:v>
                </c:pt>
                <c:pt idx="1">
                  <c:v>0.666666666666667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10A-46CC-9998-C0C39110E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11874424"/>
        <c:axId val="-2027812888"/>
      </c:lineChart>
      <c:catAx>
        <c:axId val="-2011874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7812888"/>
        <c:crosses val="autoZero"/>
        <c:auto val="1"/>
        <c:lblAlgn val="ctr"/>
        <c:lblOffset val="100"/>
        <c:noMultiLvlLbl val="0"/>
      </c:catAx>
      <c:valAx>
        <c:axId val="-2027812888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11874424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Plots!$A$7</c:f>
          <c:strCache>
            <c:ptCount val="1"/>
            <c:pt idx="0">
              <c:v>CE05-2-1 QP 37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Plots!$F$7:$F$11</c:f>
                <c:numCache>
                  <c:formatCode>General</c:formatCode>
                  <c:ptCount val="5"/>
                  <c:pt idx="0">
                    <c:v>0.590962235372417</c:v>
                  </c:pt>
                  <c:pt idx="1">
                    <c:v>0.737059404428548</c:v>
                  </c:pt>
                  <c:pt idx="2">
                    <c:v>1.018826815905471</c:v>
                  </c:pt>
                  <c:pt idx="3">
                    <c:v>1.004442656653455</c:v>
                  </c:pt>
                  <c:pt idx="4">
                    <c:v>0.557164538742662</c:v>
                  </c:pt>
                </c:numCache>
              </c:numRef>
            </c:plus>
            <c:minus>
              <c:numRef>
                <c:f>Plots!$F$7:$F$11</c:f>
                <c:numCache>
                  <c:formatCode>General</c:formatCode>
                  <c:ptCount val="5"/>
                  <c:pt idx="0">
                    <c:v>0.590962235372417</c:v>
                  </c:pt>
                  <c:pt idx="1">
                    <c:v>0.737059404428548</c:v>
                  </c:pt>
                  <c:pt idx="2">
                    <c:v>1.018826815905471</c:v>
                  </c:pt>
                  <c:pt idx="3">
                    <c:v>1.004442656653455</c:v>
                  </c:pt>
                  <c:pt idx="4">
                    <c:v>0.557164538742662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Plots!$Z$2:$Z$6</c:f>
              <c:strCache>
                <c:ptCount val="5"/>
                <c:pt idx="0">
                  <c:v>Redkayak</c:v>
                </c:pt>
                <c:pt idx="1">
                  <c:v>Cactus</c:v>
                </c:pt>
                <c:pt idx="2">
                  <c:v>KristenAndSara</c:v>
                </c:pt>
                <c:pt idx="3">
                  <c:v>FourPeople</c:v>
                </c:pt>
                <c:pt idx="4">
                  <c:v>Kimono YCbCr  4:4:4</c:v>
                </c:pt>
              </c:strCache>
            </c:strRef>
          </c:cat>
          <c:val>
            <c:numRef>
              <c:f>Plots!$E$7:$E$11</c:f>
              <c:numCache>
                <c:formatCode>0.00</c:formatCode>
                <c:ptCount val="5"/>
                <c:pt idx="0">
                  <c:v>0.0</c:v>
                </c:pt>
                <c:pt idx="1">
                  <c:v>-0.333333333333333</c:v>
                </c:pt>
                <c:pt idx="2">
                  <c:v>-0.833333333333333</c:v>
                </c:pt>
                <c:pt idx="3">
                  <c:v>-0.333333333333333</c:v>
                </c:pt>
                <c:pt idx="4">
                  <c:v>-0.333333333333333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23A-4FB4-BF60-DEF5F19BE6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09283176"/>
        <c:axId val="-2009279240"/>
      </c:lineChart>
      <c:catAx>
        <c:axId val="-20092831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9279240"/>
        <c:crosses val="autoZero"/>
        <c:auto val="1"/>
        <c:lblAlgn val="ctr"/>
        <c:lblOffset val="100"/>
        <c:noMultiLvlLbl val="0"/>
      </c:catAx>
      <c:valAx>
        <c:axId val="-2009279240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9283176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Plots!$A$2</c:f>
          <c:strCache>
            <c:ptCount val="1"/>
            <c:pt idx="0">
              <c:v>Redkayak QP32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Plots!$F$2:$F$3</c:f>
                <c:numCache>
                  <c:formatCode>General</c:formatCode>
                  <c:ptCount val="2"/>
                  <c:pt idx="0">
                    <c:v>0.511788308509752</c:v>
                  </c:pt>
                  <c:pt idx="1">
                    <c:v>0.89732036552384</c:v>
                  </c:pt>
                </c:numCache>
              </c:numRef>
            </c:plus>
            <c:minus>
              <c:numRef>
                <c:f>Plots!$F$2:$F$6</c:f>
                <c:numCache>
                  <c:formatCode>General</c:formatCode>
                  <c:ptCount val="5"/>
                  <c:pt idx="0">
                    <c:v>0.511788308509752</c:v>
                  </c:pt>
                  <c:pt idx="1">
                    <c:v>0.89732036552384</c:v>
                  </c:pt>
                  <c:pt idx="2">
                    <c:v>0.557164538742662</c:v>
                  </c:pt>
                  <c:pt idx="3">
                    <c:v>0.590962235372417</c:v>
                  </c:pt>
                  <c:pt idx="4">
                    <c:v>0.557164538742662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Plots!$B$2:$B$3</c:f>
              <c:strCache>
                <c:ptCount val="2"/>
                <c:pt idx="0">
                  <c:v>CE05-1-1-2</c:v>
                </c:pt>
                <c:pt idx="1">
                  <c:v>CE05-1-1-3</c:v>
                </c:pt>
              </c:strCache>
            </c:strRef>
          </c:cat>
          <c:val>
            <c:numRef>
              <c:f>Plots!$E$2:$E$3</c:f>
              <c:numCache>
                <c:formatCode>0.00</c:formatCode>
                <c:ptCount val="2"/>
                <c:pt idx="0">
                  <c:v>-0.5</c:v>
                </c:pt>
                <c:pt idx="1">
                  <c:v>-0.166666666666667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555-485A-8E7D-5DD062FB18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22026216"/>
        <c:axId val="-2022022360"/>
      </c:lineChart>
      <c:catAx>
        <c:axId val="-20220262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2022360"/>
        <c:crosses val="autoZero"/>
        <c:auto val="1"/>
        <c:lblAlgn val="ctr"/>
        <c:lblOffset val="100"/>
        <c:noMultiLvlLbl val="0"/>
      </c:catAx>
      <c:valAx>
        <c:axId val="-2022022360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2026216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Plots!$A$4</c:f>
          <c:strCache>
            <c:ptCount val="1"/>
            <c:pt idx="0">
              <c:v>Redkayak QP37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Plots!$F$4:$F$5</c:f>
                <c:numCache>
                  <c:formatCode>General</c:formatCode>
                  <c:ptCount val="2"/>
                  <c:pt idx="0">
                    <c:v>0.557164538742662</c:v>
                  </c:pt>
                  <c:pt idx="1">
                    <c:v>0.590962235372417</c:v>
                  </c:pt>
                </c:numCache>
              </c:numRef>
            </c:plus>
            <c:minus>
              <c:numRef>
                <c:f>Plots!$F$4:$F$5</c:f>
                <c:numCache>
                  <c:formatCode>General</c:formatCode>
                  <c:ptCount val="2"/>
                  <c:pt idx="0">
                    <c:v>0.557164538742662</c:v>
                  </c:pt>
                  <c:pt idx="1">
                    <c:v>0.590962235372417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Plots!$B$4:$B$5</c:f>
              <c:strCache>
                <c:ptCount val="2"/>
                <c:pt idx="0">
                  <c:v>CE05-1-1-2</c:v>
                </c:pt>
                <c:pt idx="1">
                  <c:v>CE05-1-1-3</c:v>
                </c:pt>
              </c:strCache>
            </c:strRef>
          </c:cat>
          <c:val>
            <c:numRef>
              <c:f>Plots!$E$4:$E$5</c:f>
              <c:numCache>
                <c:formatCode>0.00</c:formatCode>
                <c:ptCount val="2"/>
                <c:pt idx="0">
                  <c:v>-0.333333333333333</c:v>
                </c:pt>
                <c:pt idx="1">
                  <c:v>0.0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23A-4FB4-BF60-DEF5F19BE6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21980712"/>
        <c:axId val="-2021976856"/>
      </c:lineChart>
      <c:catAx>
        <c:axId val="-202198071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1976856"/>
        <c:crosses val="autoZero"/>
        <c:auto val="1"/>
        <c:lblAlgn val="ctr"/>
        <c:lblOffset val="100"/>
        <c:noMultiLvlLbl val="0"/>
      </c:catAx>
      <c:valAx>
        <c:axId val="-2021976856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1980712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Plots!$A$6</c:f>
          <c:strCache>
            <c:ptCount val="1"/>
            <c:pt idx="0">
              <c:v>Kimono QP32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Plots!$F$6:$F$7</c:f>
                <c:numCache>
                  <c:formatCode>General</c:formatCode>
                  <c:ptCount val="2"/>
                  <c:pt idx="0">
                    <c:v>0.557164538742662</c:v>
                  </c:pt>
                  <c:pt idx="1">
                    <c:v>0.703385751313968</c:v>
                  </c:pt>
                </c:numCache>
              </c:numRef>
            </c:plus>
            <c:minus>
              <c:numRef>
                <c:f>Plots!$F$6:$F$7</c:f>
                <c:numCache>
                  <c:formatCode>General</c:formatCode>
                  <c:ptCount val="2"/>
                  <c:pt idx="0">
                    <c:v>0.557164538742662</c:v>
                  </c:pt>
                  <c:pt idx="1">
                    <c:v>0.703385751313968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Plots!$B$6:$B$7</c:f>
              <c:strCache>
                <c:ptCount val="2"/>
                <c:pt idx="0">
                  <c:v>CE05-1-1-2</c:v>
                </c:pt>
                <c:pt idx="1">
                  <c:v>CE05-1-1-3</c:v>
                </c:pt>
              </c:strCache>
            </c:strRef>
          </c:cat>
          <c:val>
            <c:numRef>
              <c:f>Plots!$E$6:$E$7</c:f>
              <c:numCache>
                <c:formatCode>0.00</c:formatCode>
                <c:ptCount val="2"/>
                <c:pt idx="0">
                  <c:v>0.333333333333333</c:v>
                </c:pt>
                <c:pt idx="1">
                  <c:v>-0.5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94C-4F17-8BD9-A3FF244A8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24118008"/>
        <c:axId val="-2024262184"/>
      </c:lineChart>
      <c:catAx>
        <c:axId val="-20241180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4262184"/>
        <c:crosses val="autoZero"/>
        <c:auto val="1"/>
        <c:lblAlgn val="ctr"/>
        <c:lblOffset val="100"/>
        <c:noMultiLvlLbl val="0"/>
      </c:catAx>
      <c:valAx>
        <c:axId val="-2024262184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4118008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Plots!$A$8</c:f>
          <c:strCache>
            <c:ptCount val="1"/>
            <c:pt idx="0">
              <c:v>Kimono QP37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Plots!$F$8:$F$9</c:f>
                <c:numCache>
                  <c:formatCode>General</c:formatCode>
                  <c:ptCount val="2"/>
                  <c:pt idx="0">
                    <c:v>1.060809677424358</c:v>
                  </c:pt>
                  <c:pt idx="1">
                    <c:v>0.88095448695197</c:v>
                  </c:pt>
                </c:numCache>
              </c:numRef>
            </c:plus>
            <c:minus>
              <c:numRef>
                <c:f>Plots!$F$8:$F$9</c:f>
                <c:numCache>
                  <c:formatCode>General</c:formatCode>
                  <c:ptCount val="2"/>
                  <c:pt idx="0">
                    <c:v>1.060809677424358</c:v>
                  </c:pt>
                  <c:pt idx="1">
                    <c:v>0.88095448695197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Plots!$B$8:$B$9</c:f>
              <c:strCache>
                <c:ptCount val="2"/>
                <c:pt idx="0">
                  <c:v>CE05-1-1-2</c:v>
                </c:pt>
                <c:pt idx="1">
                  <c:v>CE05-1-1-3</c:v>
                </c:pt>
              </c:strCache>
            </c:strRef>
          </c:cat>
          <c:val>
            <c:numRef>
              <c:f>Plots!$E$8:$E$9</c:f>
              <c:numCache>
                <c:formatCode>0.00</c:formatCode>
                <c:ptCount val="2"/>
                <c:pt idx="0">
                  <c:v>0.666666666666667</c:v>
                </c:pt>
                <c:pt idx="1">
                  <c:v>-0.333333333333333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94C-4F17-8BD9-A3FF244A8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28185240"/>
        <c:axId val="-2022402552"/>
      </c:lineChart>
      <c:catAx>
        <c:axId val="-2028185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2402552"/>
        <c:crosses val="autoZero"/>
        <c:auto val="1"/>
        <c:lblAlgn val="ctr"/>
        <c:lblOffset val="100"/>
        <c:noMultiLvlLbl val="0"/>
      </c:catAx>
      <c:valAx>
        <c:axId val="-2022402552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8185240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Plots!$A$10</c:f>
          <c:strCache>
            <c:ptCount val="1"/>
            <c:pt idx="0">
              <c:v>ParkJoy QP32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Plots!$F$10:$F$11</c:f>
                <c:numCache>
                  <c:formatCode>General</c:formatCode>
                  <c:ptCount val="2"/>
                  <c:pt idx="0">
                    <c:v>0.557164538742662</c:v>
                  </c:pt>
                  <c:pt idx="1">
                    <c:v>0.557164538742662</c:v>
                  </c:pt>
                </c:numCache>
              </c:numRef>
            </c:plus>
            <c:minus>
              <c:numRef>
                <c:f>Plots!$F$10:$F$11</c:f>
                <c:numCache>
                  <c:formatCode>General</c:formatCode>
                  <c:ptCount val="2"/>
                  <c:pt idx="0">
                    <c:v>0.557164538742662</c:v>
                  </c:pt>
                  <c:pt idx="1">
                    <c:v>0.557164538742662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Plots!$B$10:$B$11</c:f>
              <c:strCache>
                <c:ptCount val="2"/>
                <c:pt idx="0">
                  <c:v>CE05-1-1-2</c:v>
                </c:pt>
                <c:pt idx="1">
                  <c:v>CE05-1-1-3</c:v>
                </c:pt>
              </c:strCache>
            </c:strRef>
          </c:cat>
          <c:val>
            <c:numRef>
              <c:f>Plots!$E$10:$E$11</c:f>
              <c:numCache>
                <c:formatCode>0.00</c:formatCode>
                <c:ptCount val="2"/>
                <c:pt idx="0">
                  <c:v>-0.333333333333333</c:v>
                </c:pt>
                <c:pt idx="1">
                  <c:v>0.333333333333333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94C-4F17-8BD9-A3FF244A8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22536424"/>
        <c:axId val="-2024290264"/>
      </c:lineChart>
      <c:catAx>
        <c:axId val="-2022536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4290264"/>
        <c:crosses val="autoZero"/>
        <c:auto val="1"/>
        <c:lblAlgn val="ctr"/>
        <c:lblOffset val="100"/>
        <c:noMultiLvlLbl val="0"/>
      </c:catAx>
      <c:valAx>
        <c:axId val="-2024290264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2536424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Plots!$A$12</c:f>
          <c:strCache>
            <c:ptCount val="1"/>
            <c:pt idx="0">
              <c:v>ParkJoy QP37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errBars>
            <c:errDir val="y"/>
            <c:errBarType val="both"/>
            <c:errValType val="cust"/>
            <c:noEndCap val="0"/>
            <c:plus>
              <c:numRef>
                <c:f>Plots!$F$12:$F$13</c:f>
                <c:numCache>
                  <c:formatCode>General</c:formatCode>
                  <c:ptCount val="2"/>
                  <c:pt idx="0">
                    <c:v>0.557164538742662</c:v>
                  </c:pt>
                  <c:pt idx="1">
                    <c:v>0.557164538742662</c:v>
                  </c:pt>
                </c:numCache>
              </c:numRef>
            </c:plus>
            <c:minus>
              <c:numRef>
                <c:f>Plots!$F$12:$F$13</c:f>
                <c:numCache>
                  <c:formatCode>General</c:formatCode>
                  <c:ptCount val="2"/>
                  <c:pt idx="0">
                    <c:v>0.557164538742662</c:v>
                  </c:pt>
                  <c:pt idx="1">
                    <c:v>0.557164538742662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Plots!$B$12:$B$13</c:f>
              <c:strCache>
                <c:ptCount val="2"/>
                <c:pt idx="0">
                  <c:v>CE05-1-1-2</c:v>
                </c:pt>
                <c:pt idx="1">
                  <c:v>CE05-1-1-3</c:v>
                </c:pt>
              </c:strCache>
            </c:strRef>
          </c:cat>
          <c:val>
            <c:numRef>
              <c:f>Plots!$E$12:$E$13</c:f>
              <c:numCache>
                <c:formatCode>0.00</c:formatCode>
                <c:ptCount val="2"/>
                <c:pt idx="0">
                  <c:v>0.333333333333333</c:v>
                </c:pt>
                <c:pt idx="1">
                  <c:v>-0.333333333333333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194C-4F17-8BD9-A3FF244A82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21947496"/>
        <c:axId val="-2021943640"/>
      </c:lineChart>
      <c:catAx>
        <c:axId val="-20219474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1943640"/>
        <c:crosses val="autoZero"/>
        <c:auto val="1"/>
        <c:lblAlgn val="ctr"/>
        <c:lblOffset val="100"/>
        <c:noMultiLvlLbl val="0"/>
      </c:catAx>
      <c:valAx>
        <c:axId val="-2021943640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21947496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strRef>
          <c:f>Plots!$Z$11</c:f>
          <c:strCache>
            <c:ptCount val="1"/>
            <c:pt idx="0">
              <c:v>CE05-1-2 QP32</c:v>
            </c:pt>
          </c:strCache>
        </c:strRef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19050">
              <a:noFill/>
            </a:ln>
          </c:spPr>
          <c:errBars>
            <c:errDir val="y"/>
            <c:errBarType val="both"/>
            <c:errValType val="cust"/>
            <c:noEndCap val="0"/>
            <c:plus>
              <c:numRef>
                <c:f>Plots!$F$8:$F$10</c:f>
                <c:numCache>
                  <c:formatCode>General</c:formatCode>
                  <c:ptCount val="3"/>
                  <c:pt idx="0">
                    <c:v>0.703385751313968</c:v>
                  </c:pt>
                  <c:pt idx="1">
                    <c:v>0.582696622210352</c:v>
                  </c:pt>
                  <c:pt idx="2">
                    <c:v>0.582696622210352</c:v>
                  </c:pt>
                </c:numCache>
              </c:numRef>
            </c:plus>
            <c:minus>
              <c:numRef>
                <c:f>Plots!$F$8:$F$10</c:f>
                <c:numCache>
                  <c:formatCode>General</c:formatCode>
                  <c:ptCount val="3"/>
                  <c:pt idx="0">
                    <c:v>0.703385751313968</c:v>
                  </c:pt>
                  <c:pt idx="1">
                    <c:v>0.582696622210352</c:v>
                  </c:pt>
                  <c:pt idx="2">
                    <c:v>0.582696622210352</c:v>
                  </c:pt>
                </c:numCache>
              </c:numRef>
            </c:minus>
          </c:errBars>
          <c:cat>
            <c:strRef>
              <c:f>Plots!$A$8:$A$10</c:f>
              <c:strCache>
                <c:ptCount val="3"/>
                <c:pt idx="0">
                  <c:v>Campfire</c:v>
                </c:pt>
                <c:pt idx="1">
                  <c:v>Cactus</c:v>
                </c:pt>
                <c:pt idx="2">
                  <c:v>KristenAndSara</c:v>
                </c:pt>
              </c:strCache>
            </c:strRef>
          </c:cat>
          <c:val>
            <c:numRef>
              <c:f>Plots!$E$8:$E$10</c:f>
              <c:numCache>
                <c:formatCode>0.00</c:formatCode>
                <c:ptCount val="3"/>
                <c:pt idx="0">
                  <c:v>-0.5</c:v>
                </c:pt>
                <c:pt idx="1">
                  <c:v>-0.166666666666667</c:v>
                </c:pt>
                <c:pt idx="2">
                  <c:v>0.166666666666667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401-4A8B-84BA-0C3335C717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09211624"/>
        <c:axId val="-2009207736"/>
      </c:lineChart>
      <c:catAx>
        <c:axId val="-20092116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9207736"/>
        <c:crosses val="autoZero"/>
        <c:auto val="1"/>
        <c:lblAlgn val="ctr"/>
        <c:lblOffset val="100"/>
        <c:noMultiLvlLbl val="0"/>
      </c:catAx>
      <c:valAx>
        <c:axId val="-2009207736"/>
        <c:scaling>
          <c:orientation val="minMax"/>
          <c:max val="2.0"/>
          <c:min val="-2.5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09211624"/>
        <c:crosses val="autoZero"/>
        <c:crossBetween val="between"/>
      </c:valAx>
    </c:plotArea>
    <c:plotVisOnly val="1"/>
    <c:dispBlanksAs val="gap"/>
    <c:showDLblsOverMax val="0"/>
    <c:extLst xmlns:c16r2="http://schemas.microsoft.com/office/drawing/2015/06/chart"/>
  </c:chart>
  <c:spPr>
    <a:ln>
      <a:noFill/>
    </a:ln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616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2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66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553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634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65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74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757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171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604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179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08240-AC46-A24F-B238-7036F7FE9094}" type="datetimeFigureOut">
              <a:rPr lang="en-US" smtClean="0"/>
              <a:t>10/10/19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9210D-17E3-6F4B-BB3C-1908507DC9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76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4" Type="http://schemas.openxmlformats.org/officeDocument/2006/relationships/image" Target="../media/image3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4" Type="http://schemas.openxmlformats.org/officeDocument/2006/relationships/image" Target="../media/image4.png"/><Relationship Id="rId5" Type="http://schemas.openxmlformats.org/officeDocument/2006/relationships/package" Target="../embeddings/Microsoft_Word_Document4.docx"/><Relationship Id="rId6" Type="http://schemas.openxmlformats.org/officeDocument/2006/relationships/image" Target="../media/image5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4" Type="http://schemas.openxmlformats.org/officeDocument/2006/relationships/image" Target="../media/image6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2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CE5 Subjective test results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Andrey Norkin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1331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dirty="0" smtClean="0"/>
              <a:t>2. DMVR boundaries deblocking</a:t>
            </a:r>
            <a:endParaRPr lang="en-US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2552700"/>
          </a:xfrm>
        </p:spPr>
        <p:txBody>
          <a:bodyPr>
            <a:normAutofit/>
          </a:bodyPr>
          <a:lstStyle/>
          <a:p>
            <a:r>
              <a:rPr lang="en-US" dirty="0" smtClean="0"/>
              <a:t>CE5-1.1.2 (DMVR filtering + restriction on hor. CTU</a:t>
            </a:r>
            <a:r>
              <a:rPr lang="en-US" dirty="0"/>
              <a:t> </a:t>
            </a:r>
            <a:r>
              <a:rPr lang="en-US" dirty="0" smtClean="0"/>
              <a:t>boundary) </a:t>
            </a:r>
          </a:p>
          <a:p>
            <a:r>
              <a:rPr lang="en-US" dirty="0" smtClean="0"/>
              <a:t>CE5-1.1.3 (DMVR off)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6081739"/>
              </p:ext>
            </p:extLst>
          </p:nvPr>
        </p:nvGraphicFramePr>
        <p:xfrm>
          <a:off x="110889" y="3429000"/>
          <a:ext cx="8982009" cy="19876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5" name="Document" r:id="rId3" imgW="6083300" imgH="1346200" progId="Word.Document.12">
                  <p:embed/>
                </p:oleObj>
              </mc:Choice>
              <mc:Fallback>
                <p:oleObj name="Document" r:id="rId3" imgW="6083300" imgH="1346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889" y="3429000"/>
                        <a:ext cx="8982009" cy="19876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4938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752035"/>
              </p:ext>
            </p:extLst>
          </p:nvPr>
        </p:nvGraphicFramePr>
        <p:xfrm>
          <a:off x="433954" y="236367"/>
          <a:ext cx="8519546" cy="6177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0287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8094308"/>
              </p:ext>
            </p:extLst>
          </p:nvPr>
        </p:nvGraphicFramePr>
        <p:xfrm>
          <a:off x="571500" y="400050"/>
          <a:ext cx="8166100" cy="5772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02870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7995831"/>
              </p:ext>
            </p:extLst>
          </p:nvPr>
        </p:nvGraphicFramePr>
        <p:xfrm>
          <a:off x="596900" y="411616"/>
          <a:ext cx="8026400" cy="6078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835057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6972289"/>
              </p:ext>
            </p:extLst>
          </p:nvPr>
        </p:nvGraphicFramePr>
        <p:xfrm>
          <a:off x="736600" y="437016"/>
          <a:ext cx="8013700" cy="6027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67916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3172793"/>
              </p:ext>
            </p:extLst>
          </p:nvPr>
        </p:nvGraphicFramePr>
        <p:xfrm>
          <a:off x="698500" y="259216"/>
          <a:ext cx="7696200" cy="5925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6791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325902"/>
              </p:ext>
            </p:extLst>
          </p:nvPr>
        </p:nvGraphicFramePr>
        <p:xfrm>
          <a:off x="419100" y="462416"/>
          <a:ext cx="8204200" cy="5963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81374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457200" y="996951"/>
            <a:ext cx="8382000" cy="666749"/>
          </a:xfrm>
        </p:spPr>
        <p:txBody>
          <a:bodyPr>
            <a:normAutofit/>
          </a:bodyPr>
          <a:lstStyle/>
          <a:p>
            <a:r>
              <a:rPr lang="en-CA" dirty="0"/>
              <a:t>CE5-1.2: Aligning deblocking chroma </a:t>
            </a:r>
            <a:r>
              <a:rPr lang="en-CA" dirty="0" smtClean="0"/>
              <a:t>decision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983716"/>
              </p:ext>
            </p:extLst>
          </p:nvPr>
        </p:nvGraphicFramePr>
        <p:xfrm>
          <a:off x="549246" y="4622800"/>
          <a:ext cx="8594754" cy="195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6" name="Document" r:id="rId3" imgW="6083300" imgH="1384300" progId="Word.Document.12">
                  <p:embed/>
                </p:oleObj>
              </mc:Choice>
              <mc:Fallback>
                <p:oleObj name="Document" r:id="rId3" imgW="6083300" imgH="1384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49246" y="4622800"/>
                        <a:ext cx="8594754" cy="195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Inhaltsplatzhalter 2"/>
          <p:cNvSpPr txBox="1">
            <a:spLocks/>
          </p:cNvSpPr>
          <p:nvPr/>
        </p:nvSpPr>
        <p:spPr>
          <a:xfrm>
            <a:off x="254000" y="3403601"/>
            <a:ext cx="8382000" cy="1104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CE5-1.3: Longer tap chroma deblocking at hor. CTU boundaries</a:t>
            </a:r>
            <a:endParaRPr lang="en-US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56162412"/>
              </p:ext>
            </p:extLst>
          </p:nvPr>
        </p:nvGraphicFramePr>
        <p:xfrm>
          <a:off x="438150" y="1752600"/>
          <a:ext cx="8149326" cy="180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7" name="Document" r:id="rId5" imgW="6083300" imgH="1346200" progId="Word.Document.12">
                  <p:embed/>
                </p:oleObj>
              </mc:Choice>
              <mc:Fallback>
                <p:oleObj name="Document" r:id="rId5" imgW="6083300" imgH="13462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8150" y="1752600"/>
                        <a:ext cx="8149326" cy="180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38150" y="0"/>
            <a:ext cx="8229600" cy="1143000"/>
          </a:xfrm>
        </p:spPr>
        <p:txBody>
          <a:bodyPr>
            <a:noAutofit/>
          </a:bodyPr>
          <a:lstStyle/>
          <a:p>
            <a:r>
              <a:rPr lang="en-CA" dirty="0" smtClean="0"/>
              <a:t>3. Chroma deblocking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9382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1149746"/>
              </p:ext>
            </p:extLst>
          </p:nvPr>
        </p:nvGraphicFramePr>
        <p:xfrm>
          <a:off x="857691" y="565156"/>
          <a:ext cx="7638609" cy="5670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04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9953600"/>
              </p:ext>
            </p:extLst>
          </p:nvPr>
        </p:nvGraphicFramePr>
        <p:xfrm>
          <a:off x="520699" y="419100"/>
          <a:ext cx="8229601" cy="607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04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Setup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6261100" cy="475615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Procedure as CE5 test at last meeting [JVET-O1118]</a:t>
            </a:r>
          </a:p>
          <a:p>
            <a:r>
              <a:rPr lang="en-US" dirty="0" smtClean="0"/>
              <a:t>LG OLED 55” display used, three test subjects per session</a:t>
            </a:r>
            <a:br>
              <a:rPr lang="en-US" dirty="0" smtClean="0"/>
            </a:br>
            <a:r>
              <a:rPr lang="en-US" dirty="0" smtClean="0"/>
              <a:t>at 1.6 × screen height distance </a:t>
            </a:r>
          </a:p>
          <a:p>
            <a:r>
              <a:rPr lang="en-US" dirty="0" smtClean="0"/>
              <a:t>A-B-A-B presentation, assessment: 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much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</a:t>
            </a:r>
            <a:r>
              <a:rPr lang="en-US" dirty="0"/>
              <a:t>A was better than B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better than A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“B </a:t>
            </a:r>
            <a:r>
              <a:rPr lang="en-US" dirty="0"/>
              <a:t>was much better than A”. </a:t>
            </a:r>
            <a:endParaRPr lang="en-US" dirty="0" smtClean="0"/>
          </a:p>
          <a:p>
            <a:r>
              <a:rPr lang="en-US" dirty="0" smtClean="0"/>
              <a:t>Test cell design</a:t>
            </a:r>
            <a:br>
              <a:rPr lang="en-US" dirty="0" smtClean="0"/>
            </a:br>
            <a:endParaRPr lang="en-US" dirty="0" smtClean="0"/>
          </a:p>
          <a:p>
            <a:pPr lvl="1"/>
            <a:r>
              <a:rPr lang="en-US" b="1" dirty="0" smtClean="0"/>
              <a:t>“A” – Video A – “B” – Video B – </a:t>
            </a:r>
            <a:br>
              <a:rPr lang="en-US" b="1" dirty="0" smtClean="0"/>
            </a:br>
            <a:r>
              <a:rPr lang="en-US" b="1" dirty="0" smtClean="0"/>
              <a:t>“A” – Video A – “B” – Video B – </a:t>
            </a:r>
            <a:br>
              <a:rPr lang="en-US" b="1" dirty="0" smtClean="0"/>
            </a:br>
            <a:r>
              <a:rPr lang="en-US" b="1" dirty="0" smtClean="0"/>
              <a:t>“Vote </a:t>
            </a:r>
            <a:r>
              <a:rPr lang="en-US" b="1" i="1" dirty="0" smtClean="0"/>
              <a:t>N</a:t>
            </a:r>
            <a:r>
              <a:rPr lang="en-US" b="1" dirty="0" smtClean="0"/>
              <a:t>”</a:t>
            </a:r>
            <a:br>
              <a:rPr lang="en-US" b="1" dirty="0" smtClean="0"/>
            </a:br>
            <a:endParaRPr lang="en-US" b="1" dirty="0" smtClean="0"/>
          </a:p>
          <a:p>
            <a:pPr lvl="1"/>
            <a:r>
              <a:rPr lang="en-US" dirty="0" smtClean="0"/>
              <a:t>“A” / “B” presentation for 0.5sec</a:t>
            </a:r>
          </a:p>
          <a:p>
            <a:pPr lvl="1"/>
            <a:r>
              <a:rPr lang="en-US" dirty="0" smtClean="0"/>
              <a:t>Voting for 5sec</a:t>
            </a:r>
            <a:endParaRPr lang="de-DE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350" y="1227113"/>
            <a:ext cx="1974437" cy="37350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29897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7290742"/>
              </p:ext>
            </p:extLst>
          </p:nvPr>
        </p:nvGraphicFramePr>
        <p:xfrm>
          <a:off x="857691" y="514356"/>
          <a:ext cx="7549709" cy="5607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044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4421774"/>
              </p:ext>
            </p:extLst>
          </p:nvPr>
        </p:nvGraphicFramePr>
        <p:xfrm>
          <a:off x="717991" y="412756"/>
          <a:ext cx="7714809" cy="5708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444994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4. Loop filters</a:t>
            </a:r>
            <a:endParaRPr lang="en-US" dirty="0"/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457200" y="1789485"/>
            <a:ext cx="8382000" cy="666749"/>
          </a:xfrm>
        </p:spPr>
        <p:txBody>
          <a:bodyPr>
            <a:noAutofit/>
          </a:bodyPr>
          <a:lstStyle/>
          <a:p>
            <a:r>
              <a:rPr lang="en-CA" dirty="0"/>
              <a:t>CE5-3.1 </a:t>
            </a:r>
            <a:r>
              <a:rPr lang="en-CA" dirty="0" smtClean="0"/>
              <a:t>Bilateral </a:t>
            </a:r>
            <a:r>
              <a:rPr lang="en-CA" dirty="0"/>
              <a:t>filter </a:t>
            </a:r>
            <a:r>
              <a:rPr lang="en-CA" dirty="0" smtClean="0"/>
              <a:t>(+ SAO,  RDO on</a:t>
            </a:r>
            <a:r>
              <a:rPr lang="en-US" dirty="0"/>
              <a:t>)</a:t>
            </a:r>
            <a:r>
              <a:rPr lang="en-CA" dirty="0" smtClean="0"/>
              <a:t> </a:t>
            </a:r>
          </a:p>
          <a:p>
            <a:r>
              <a:rPr lang="en-CA" dirty="0" smtClean="0"/>
              <a:t>CE5</a:t>
            </a:r>
            <a:r>
              <a:rPr lang="en-CA" dirty="0"/>
              <a:t>-3.2 </a:t>
            </a:r>
            <a:r>
              <a:rPr lang="en-CA" dirty="0" err="1"/>
              <a:t>Hadamard</a:t>
            </a:r>
            <a:r>
              <a:rPr lang="en-CA" dirty="0"/>
              <a:t> filter </a:t>
            </a:r>
            <a:r>
              <a:rPr lang="en-CA" dirty="0" smtClean="0"/>
              <a:t>(+</a:t>
            </a:r>
            <a:r>
              <a:rPr lang="en-CA" dirty="0"/>
              <a:t>SAO, RDO </a:t>
            </a:r>
            <a:r>
              <a:rPr lang="en-CA" dirty="0" smtClean="0"/>
              <a:t>on)</a:t>
            </a:r>
            <a:r>
              <a:rPr lang="en-US" dirty="0" smtClean="0">
                <a:effectLst/>
              </a:rPr>
              <a:t> </a:t>
            </a:r>
            <a:endParaRPr lang="en-CA" dirty="0" smtClean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39182"/>
              </p:ext>
            </p:extLst>
          </p:nvPr>
        </p:nvGraphicFramePr>
        <p:xfrm>
          <a:off x="177800" y="3606800"/>
          <a:ext cx="8785412" cy="186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43" name="Document" r:id="rId3" imgW="6096000" imgH="1295400" progId="Word.Document.12">
                  <p:embed/>
                </p:oleObj>
              </mc:Choice>
              <mc:Fallback>
                <p:oleObj name="Document" r:id="rId3" imgW="6096000" imgH="1295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800" y="3606800"/>
                        <a:ext cx="8785412" cy="186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749382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4420166"/>
              </p:ext>
            </p:extLst>
          </p:nvPr>
        </p:nvGraphicFramePr>
        <p:xfrm>
          <a:off x="702468" y="550692"/>
          <a:ext cx="8035131" cy="583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044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930137"/>
              </p:ext>
            </p:extLst>
          </p:nvPr>
        </p:nvGraphicFramePr>
        <p:xfrm>
          <a:off x="569912" y="476477"/>
          <a:ext cx="8167688" cy="5746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167538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5719264"/>
              </p:ext>
            </p:extLst>
          </p:nvPr>
        </p:nvGraphicFramePr>
        <p:xfrm>
          <a:off x="430212" y="446541"/>
          <a:ext cx="8447088" cy="5839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44273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3646440"/>
              </p:ext>
            </p:extLst>
          </p:nvPr>
        </p:nvGraphicFramePr>
        <p:xfrm>
          <a:off x="557212" y="497341"/>
          <a:ext cx="7926388" cy="56367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32657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2269159"/>
              </p:ext>
            </p:extLst>
          </p:nvPr>
        </p:nvGraphicFramePr>
        <p:xfrm>
          <a:off x="544512" y="421141"/>
          <a:ext cx="8294688" cy="60050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044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2085929"/>
              </p:ext>
            </p:extLst>
          </p:nvPr>
        </p:nvGraphicFramePr>
        <p:xfrm>
          <a:off x="392112" y="383041"/>
          <a:ext cx="8332788" cy="6068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004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Design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Placement of anchor and proposal as “A” and “B” randomized</a:t>
            </a:r>
          </a:p>
          <a:p>
            <a:r>
              <a:rPr lang="en-US" dirty="0" smtClean="0"/>
              <a:t>Fixed order of sequences, looped over available test cells</a:t>
            </a:r>
          </a:p>
          <a:p>
            <a:r>
              <a:rPr lang="en-US" dirty="0" smtClean="0"/>
              <a:t>QP values and tests have been randomized</a:t>
            </a:r>
          </a:p>
          <a:p>
            <a:r>
              <a:rPr lang="en-US" dirty="0" smtClean="0"/>
              <a:t>Mix of sequences which have various resolutions</a:t>
            </a:r>
          </a:p>
          <a:p>
            <a:pPr lvl="1"/>
            <a:r>
              <a:rPr lang="en-US" dirty="0" smtClean="0"/>
              <a:t>All sequences have been up-scaled to UHD screen resolution using nearest neighbor interpolation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40156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Test Evaluation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Viewing votes mapping</a:t>
            </a:r>
          </a:p>
          <a:p>
            <a:pPr lvl="1"/>
            <a:r>
              <a:rPr lang="en-US" dirty="0" smtClean="0"/>
              <a:t>+</a:t>
            </a:r>
            <a:r>
              <a:rPr lang="en-US" dirty="0"/>
              <a:t>3  	: “Proposal much better than anchor” </a:t>
            </a:r>
          </a:p>
          <a:p>
            <a:pPr lvl="1"/>
            <a:r>
              <a:rPr lang="en-US" dirty="0" smtClean="0"/>
              <a:t>+1  	: “Proposal better than anchor”</a:t>
            </a:r>
          </a:p>
          <a:p>
            <a:pPr lvl="1"/>
            <a:r>
              <a:rPr lang="en-US" dirty="0"/>
              <a:t>-1	: “Anchor better than proposal”</a:t>
            </a:r>
          </a:p>
          <a:p>
            <a:pPr lvl="1"/>
            <a:r>
              <a:rPr lang="en-US" dirty="0" smtClean="0"/>
              <a:t>-</a:t>
            </a:r>
            <a:r>
              <a:rPr lang="en-US" dirty="0"/>
              <a:t>3	: “Anchor much better than proposal”</a:t>
            </a:r>
          </a:p>
          <a:p>
            <a:r>
              <a:rPr lang="en-US" dirty="0" smtClean="0"/>
              <a:t>Calculation of Mean Opinion Score (MOS) on this scale</a:t>
            </a:r>
          </a:p>
          <a:p>
            <a:r>
              <a:rPr lang="en-US" dirty="0" smtClean="0"/>
              <a:t>Calculation of 95% confidence intervals based on MOS and standard deviation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0060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Overview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sessions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CE5-2.1 </a:t>
            </a:r>
            <a:r>
              <a:rPr lang="en-CA" sz="2400" dirty="0"/>
              <a:t>Cross component ALF, in-loop filter</a:t>
            </a:r>
            <a:r>
              <a:rPr lang="en-US" sz="2400" dirty="0" smtClean="0">
                <a:effectLst/>
              </a:rPr>
              <a:t> </a:t>
            </a:r>
            <a:endParaRPr lang="de-DE" sz="2400" dirty="0" smtClean="0"/>
          </a:p>
          <a:p>
            <a:pPr marL="514350" indent="-514350">
              <a:buFont typeface="+mj-lt"/>
              <a:buAutoNum type="arabicPeriod"/>
            </a:pPr>
            <a:r>
              <a:rPr lang="en-CA" sz="2400" dirty="0" smtClean="0"/>
              <a:t>DMVR boundaries deblocking: </a:t>
            </a:r>
            <a:br>
              <a:rPr lang="en-CA" sz="2400" dirty="0" smtClean="0"/>
            </a:br>
            <a:r>
              <a:rPr lang="en-CA" sz="2400" dirty="0" smtClean="0"/>
              <a:t>	</a:t>
            </a:r>
            <a:r>
              <a:rPr lang="en-US" sz="2400" dirty="0" smtClean="0"/>
              <a:t>CE5</a:t>
            </a:r>
            <a:r>
              <a:rPr lang="en-US" sz="2400" dirty="0"/>
              <a:t>-1.1.2 (DMVR filtering + restriction on </a:t>
            </a:r>
            <a:r>
              <a:rPr lang="en-US" sz="2400" dirty="0" smtClean="0"/>
              <a:t>hor. </a:t>
            </a:r>
            <a:r>
              <a:rPr lang="en-US" sz="2400" dirty="0"/>
              <a:t>CTU </a:t>
            </a:r>
            <a:r>
              <a:rPr lang="en-US" sz="2400" dirty="0" smtClean="0"/>
              <a:t>	boundary</a:t>
            </a:r>
            <a:r>
              <a:rPr lang="en-US" sz="2400" dirty="0"/>
              <a:t>)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	CE5</a:t>
            </a:r>
            <a:r>
              <a:rPr lang="en-US" sz="2400" dirty="0"/>
              <a:t>-1.1.3 (DMVR off</a:t>
            </a:r>
            <a:r>
              <a:rPr lang="en-US" sz="2400" dirty="0" smtClean="0"/>
              <a:t>)</a:t>
            </a:r>
            <a:endParaRPr lang="en-US" sz="2400" dirty="0" smtClean="0">
              <a:effectLst/>
            </a:endParaRPr>
          </a:p>
          <a:p>
            <a:pPr marL="514350" indent="-514350">
              <a:buFont typeface="+mj-lt"/>
              <a:buAutoNum type="arabicPeriod"/>
            </a:pPr>
            <a:r>
              <a:rPr lang="en-CA" sz="2400" dirty="0"/>
              <a:t>CE5-1.2: Aligning deblocking chroma decisions </a:t>
            </a:r>
            <a:r>
              <a:rPr lang="en-CA" sz="2400" dirty="0" smtClean="0"/>
              <a:t/>
            </a:r>
            <a:br>
              <a:rPr lang="en-CA" sz="2400" dirty="0" smtClean="0"/>
            </a:br>
            <a:r>
              <a:rPr lang="en-CA" sz="2400" dirty="0" smtClean="0"/>
              <a:t>CE5</a:t>
            </a:r>
            <a:r>
              <a:rPr lang="en-CA" sz="2400" dirty="0"/>
              <a:t>-1.3: </a:t>
            </a:r>
            <a:r>
              <a:rPr lang="en-CA" sz="2400" dirty="0" smtClean="0"/>
              <a:t>Longer </a:t>
            </a:r>
            <a:r>
              <a:rPr lang="en-CA" sz="2400" dirty="0"/>
              <a:t>tap deblocking </a:t>
            </a:r>
            <a:r>
              <a:rPr lang="en-CA" sz="2400" dirty="0" smtClean="0"/>
              <a:t>at hor. </a:t>
            </a:r>
            <a:r>
              <a:rPr lang="en-CA" sz="2400" dirty="0"/>
              <a:t>CTU </a:t>
            </a:r>
            <a:r>
              <a:rPr lang="en-CA" sz="2400" dirty="0" smtClean="0"/>
              <a:t>boundaries</a:t>
            </a:r>
          </a:p>
          <a:p>
            <a:pPr marL="514350" indent="-514350">
              <a:buFont typeface="+mj-lt"/>
              <a:buAutoNum type="arabicPeriod"/>
            </a:pPr>
            <a:r>
              <a:rPr lang="en-CA" sz="2400" dirty="0"/>
              <a:t>CE5-3.1 </a:t>
            </a:r>
            <a:r>
              <a:rPr lang="en-CA" sz="2400" dirty="0" smtClean="0"/>
              <a:t>Bilateral </a:t>
            </a:r>
            <a:r>
              <a:rPr lang="en-CA" sz="2400" dirty="0"/>
              <a:t>filter </a:t>
            </a:r>
            <a:r>
              <a:rPr lang="en-CA" sz="2400" dirty="0" smtClean="0"/>
              <a:t>    + SAO, RDO on </a:t>
            </a:r>
            <a:br>
              <a:rPr lang="en-CA" sz="2400" dirty="0" smtClean="0"/>
            </a:br>
            <a:r>
              <a:rPr lang="en-CA" sz="2400" dirty="0" smtClean="0"/>
              <a:t>CE5</a:t>
            </a:r>
            <a:r>
              <a:rPr lang="en-CA" sz="2400" dirty="0"/>
              <a:t>-3.2 </a:t>
            </a:r>
            <a:r>
              <a:rPr lang="en-CA" sz="2400" dirty="0" err="1"/>
              <a:t>Hadamard</a:t>
            </a:r>
            <a:r>
              <a:rPr lang="en-CA" sz="2400" dirty="0"/>
              <a:t> filter </a:t>
            </a:r>
            <a:r>
              <a:rPr lang="en-CA" sz="2400" dirty="0" smtClean="0"/>
              <a:t>+ SAO</a:t>
            </a:r>
            <a:r>
              <a:rPr lang="en-CA" sz="2400" dirty="0"/>
              <a:t>, RDO </a:t>
            </a:r>
            <a:r>
              <a:rPr lang="en-CA" sz="2400" dirty="0" smtClean="0"/>
              <a:t>on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7299917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CE5 </a:t>
            </a:r>
            <a:r>
              <a:rPr lang="de-DE" dirty="0" err="1" smtClean="0"/>
              <a:t>Viewing</a:t>
            </a:r>
            <a:r>
              <a:rPr lang="de-DE" dirty="0" smtClean="0"/>
              <a:t> </a:t>
            </a:r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Test conducted on Sun. 2019-10-06</a:t>
            </a:r>
          </a:p>
          <a:p>
            <a:r>
              <a:rPr lang="en-US" dirty="0" smtClean="0"/>
              <a:t>8 groups of three experts (4 groups for session 1 and 2, different 4 groups for sessions 3 and 4)</a:t>
            </a:r>
          </a:p>
          <a:p>
            <a:r>
              <a:rPr lang="en-US" dirty="0" smtClean="0"/>
              <a:t>10-12 min viewing time per one viewing session, two sessions per group</a:t>
            </a:r>
          </a:p>
          <a:p>
            <a:r>
              <a:rPr lang="en-US" dirty="0" smtClean="0"/>
              <a:t>12 test subjects total for each test case</a:t>
            </a:r>
          </a:p>
        </p:txBody>
      </p:sp>
    </p:spTree>
    <p:extLst>
      <p:ext uri="{BB962C8B-B14F-4D97-AF65-F5344CB8AC3E}">
        <p14:creationId xmlns:p14="http://schemas.microsoft.com/office/powerpoint/2010/main" val="972664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1. CE5-2.1 </a:t>
            </a:r>
            <a:r>
              <a:rPr lang="en-CA" dirty="0" smtClean="0"/>
              <a:t>Cross-component ALF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3900528"/>
              </p:ext>
            </p:extLst>
          </p:nvPr>
        </p:nvGraphicFramePr>
        <p:xfrm>
          <a:off x="104747" y="2460996"/>
          <a:ext cx="9026160" cy="3222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" name="Document" r:id="rId3" imgW="6083300" imgH="2171700" progId="Word.Document.12">
                  <p:embed/>
                </p:oleObj>
              </mc:Choice>
              <mc:Fallback>
                <p:oleObj name="Document" r:id="rId3" imgW="6083300" imgH="2171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4747" y="2460996"/>
                        <a:ext cx="9026160" cy="3222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6063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6881061"/>
              </p:ext>
            </p:extLst>
          </p:nvPr>
        </p:nvGraphicFramePr>
        <p:xfrm>
          <a:off x="451291" y="279400"/>
          <a:ext cx="8489509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28206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E5C59527-9F85-4546-991F-7AB00924E19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6764086"/>
              </p:ext>
            </p:extLst>
          </p:nvPr>
        </p:nvGraphicFramePr>
        <p:xfrm>
          <a:off x="368300" y="381000"/>
          <a:ext cx="8572500" cy="591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77686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260</Words>
  <Application>Microsoft Macintosh PowerPoint</Application>
  <PresentationFormat>On-screen Show (4:3)</PresentationFormat>
  <Paragraphs>48</Paragraphs>
  <Slides>28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0" baseType="lpstr">
      <vt:lpstr>Office Theme</vt:lpstr>
      <vt:lpstr>Document</vt:lpstr>
      <vt:lpstr>CE5 Subjective test results</vt:lpstr>
      <vt:lpstr>Test Setup</vt:lpstr>
      <vt:lpstr>Test Design</vt:lpstr>
      <vt:lpstr>Test Evaluation</vt:lpstr>
      <vt:lpstr>Overview of viewing sessions</vt:lpstr>
      <vt:lpstr>CE5 Viewing Results</vt:lpstr>
      <vt:lpstr>1. CE5-2.1 Cross-component ALF</vt:lpstr>
      <vt:lpstr>PowerPoint Presentation</vt:lpstr>
      <vt:lpstr>PowerPoint Presentation</vt:lpstr>
      <vt:lpstr>2. DMVR boundaries deblocking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Chroma deblocking</vt:lpstr>
      <vt:lpstr>PowerPoint Presentation</vt:lpstr>
      <vt:lpstr>PowerPoint Presentation</vt:lpstr>
      <vt:lpstr>PowerPoint Presentation</vt:lpstr>
      <vt:lpstr>PowerPoint Presentation</vt:lpstr>
      <vt:lpstr>4. Loop filters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Netflix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CE5 Subjective test results</dc:title>
  <dc:creator>Andrey Norkin</dc:creator>
  <cp:lastModifiedBy>Andrey Norkin</cp:lastModifiedBy>
  <cp:revision>71</cp:revision>
  <dcterms:created xsi:type="dcterms:W3CDTF">2019-10-07T14:32:01Z</dcterms:created>
  <dcterms:modified xsi:type="dcterms:W3CDTF">2019-10-10T11:08:37Z</dcterms:modified>
</cp:coreProperties>
</file>