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8" r:id="rId4"/>
    <p:sldId id="257" r:id="rId5"/>
    <p:sldId id="279" r:id="rId6"/>
    <p:sldId id="277" r:id="rId7"/>
    <p:sldId id="275" r:id="rId8"/>
    <p:sldId id="269" r:id="rId9"/>
    <p:sldId id="276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48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631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75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2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1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62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66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3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655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5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77EE7-E07D-452C-A539-602C1287BA3E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CC320-BE3D-4F9A-A084-E4398DE691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2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phenix.it-sudparis.eu/jvet/doc_end_user/current_document.php?id=838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7736" y="155368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CA" altLang="zh-CN" b="1" dirty="0" smtClean="0"/>
              <a:t>JVET-P0855: CE1 </a:t>
            </a:r>
            <a:r>
              <a:rPr lang="en-CA" altLang="zh-CN" b="1" dirty="0"/>
              <a:t>related: Dynamic range analysis in reference picture resampling process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7736" y="4162755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Elena Alshina, Huawei Technologies </a:t>
            </a:r>
            <a:r>
              <a:rPr lang="en-US" altLang="zh-CN" dirty="0" err="1" smtClean="0"/>
              <a:t>Duesseldorf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307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JVET-P0353 2:1 as proposed in v2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855942"/>
              </p:ext>
            </p:extLst>
          </p:nvPr>
        </p:nvGraphicFramePr>
        <p:xfrm>
          <a:off x="2269332" y="1690688"/>
          <a:ext cx="6997700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Fractional </a:t>
                      </a:r>
                      <a:r>
                        <a:rPr lang="en-US" sz="1100" u="none" strike="noStrike" dirty="0" err="1" smtClean="0">
                          <a:solidFill>
                            <a:srgbClr val="7030A0"/>
                          </a:solidFill>
                          <a:effectLst/>
                        </a:rPr>
                        <a:t>pos</a:t>
                      </a:r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0.1875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zh-CN" altLang="en-US" sz="1000" b="1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deviationF</a:t>
                      </a:r>
                      <a:endParaRPr lang="en-US" sz="1100" b="0" i="0" u="none" strike="noStrike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0.79</a:t>
                      </a: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deviationA</a:t>
                      </a:r>
                      <a:endParaRPr lang="en-US" sz="1000" b="0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373784" y="594256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PSNR1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r>
              <a:rPr lang="en-US" altLang="zh-CN" dirty="0" smtClean="0"/>
              <a:t>4.4%</a:t>
            </a:r>
            <a:r>
              <a:rPr lang="en-US" altLang="zh-CN" dirty="0"/>
              <a:t>	-</a:t>
            </a:r>
            <a:r>
              <a:rPr lang="en-US" altLang="zh-CN" dirty="0" smtClean="0"/>
              <a:t>2.8%</a:t>
            </a:r>
            <a:r>
              <a:rPr lang="en-US" altLang="zh-CN" dirty="0"/>
              <a:t>	-</a:t>
            </a:r>
            <a:r>
              <a:rPr lang="en-US" altLang="zh-CN" dirty="0" smtClean="0"/>
              <a:t>2.5%</a:t>
            </a:r>
            <a:r>
              <a:rPr lang="en-US" altLang="zh-CN" dirty="0"/>
              <a:t>	</a:t>
            </a:r>
          </a:p>
        </p:txBody>
      </p:sp>
      <p:sp>
        <p:nvSpPr>
          <p:cNvPr id="8" name="Rectangle 7"/>
          <p:cNvSpPr/>
          <p:nvPr/>
        </p:nvSpPr>
        <p:spPr>
          <a:xfrm>
            <a:off x="5251769" y="5942568"/>
            <a:ext cx="2759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PSNR2 </a:t>
            </a:r>
            <a:r>
              <a:rPr lang="en-US" altLang="zh-CN" dirty="0"/>
              <a:t>-</a:t>
            </a:r>
            <a:r>
              <a:rPr lang="en-US" altLang="zh-CN" dirty="0" smtClean="0"/>
              <a:t>2.8%</a:t>
            </a:r>
            <a:r>
              <a:rPr lang="zh-CN" altLang="en-US" dirty="0" smtClean="0"/>
              <a:t> </a:t>
            </a:r>
            <a:r>
              <a:rPr lang="en-US" altLang="zh-CN" dirty="0"/>
              <a:t>-</a:t>
            </a:r>
            <a:r>
              <a:rPr lang="en-US" altLang="zh-CN" dirty="0" smtClean="0"/>
              <a:t>1.9</a:t>
            </a:r>
            <a:r>
              <a:rPr lang="en-US" altLang="zh-CN" dirty="0"/>
              <a:t>%</a:t>
            </a:r>
            <a:r>
              <a:rPr lang="zh-CN" altLang="en-US" dirty="0"/>
              <a:t> </a:t>
            </a:r>
            <a:r>
              <a:rPr lang="en-US" altLang="zh-CN" dirty="0"/>
              <a:t>-</a:t>
            </a:r>
            <a:r>
              <a:rPr lang="en-US" altLang="zh-CN" dirty="0" smtClean="0"/>
              <a:t>1.8</a:t>
            </a:r>
            <a:r>
              <a:rPr lang="en-US" altLang="zh-CN" dirty="0"/>
              <a:t>%</a:t>
            </a:r>
            <a:r>
              <a:rPr lang="zh-CN" altLang="en-US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8285" y="5942568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SumPos</a:t>
            </a:r>
            <a:r>
              <a:rPr lang="en-US" altLang="zh-CN" dirty="0" smtClean="0"/>
              <a:t> = 70</a:t>
            </a:r>
            <a:endParaRPr lang="zh-CN" alt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286000"/>
            <a:ext cx="10617679" cy="345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64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JVET-P0353 2:1 as proposed in v3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862680"/>
              </p:ext>
            </p:extLst>
          </p:nvPr>
        </p:nvGraphicFramePr>
        <p:xfrm>
          <a:off x="2269332" y="1690688"/>
          <a:ext cx="6997700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Fractional </a:t>
                      </a:r>
                      <a:r>
                        <a:rPr lang="en-US" sz="1100" u="none" strike="noStrike" dirty="0" err="1" smtClean="0">
                          <a:solidFill>
                            <a:srgbClr val="7030A0"/>
                          </a:solidFill>
                          <a:effectLst/>
                        </a:rPr>
                        <a:t>pos</a:t>
                      </a:r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0.1875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zh-CN" altLang="en-US" sz="1000" b="1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deviationF</a:t>
                      </a:r>
                      <a:endParaRPr lang="en-US" sz="1100" b="0" i="0" u="none" strike="noStrike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1.62</a:t>
                      </a: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deviationA</a:t>
                      </a:r>
                      <a:endParaRPr lang="en-US" sz="1000" b="0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373784" y="594256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PSNR1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r>
              <a:rPr lang="en-US" altLang="zh-CN" dirty="0" smtClean="0"/>
              <a:t>6.0%</a:t>
            </a:r>
            <a:r>
              <a:rPr lang="en-US" altLang="zh-CN" dirty="0"/>
              <a:t>	</a:t>
            </a:r>
            <a:r>
              <a:rPr lang="en-US" altLang="zh-CN" dirty="0" smtClean="0"/>
              <a:t>-3.3%</a:t>
            </a:r>
            <a:r>
              <a:rPr lang="en-US" altLang="zh-CN" dirty="0"/>
              <a:t>	</a:t>
            </a:r>
            <a:r>
              <a:rPr lang="en-US" altLang="zh-CN" dirty="0" smtClean="0"/>
              <a:t>-3.0%</a:t>
            </a:r>
            <a:r>
              <a:rPr lang="en-US" altLang="zh-CN" dirty="0"/>
              <a:t>	</a:t>
            </a:r>
          </a:p>
        </p:txBody>
      </p:sp>
      <p:sp>
        <p:nvSpPr>
          <p:cNvPr id="8" name="Rectangle 7"/>
          <p:cNvSpPr/>
          <p:nvPr/>
        </p:nvSpPr>
        <p:spPr>
          <a:xfrm>
            <a:off x="5251769" y="5942568"/>
            <a:ext cx="2759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PSNR2 </a:t>
            </a:r>
            <a:r>
              <a:rPr lang="en-US" altLang="zh-CN" dirty="0" smtClean="0"/>
              <a:t>-3.8%</a:t>
            </a:r>
            <a:r>
              <a:rPr lang="zh-CN" altLang="en-US" dirty="0" smtClean="0"/>
              <a:t> </a:t>
            </a:r>
            <a:r>
              <a:rPr lang="en-US" altLang="zh-CN" dirty="0" smtClean="0"/>
              <a:t>-2.3%</a:t>
            </a:r>
            <a:r>
              <a:rPr lang="zh-CN" altLang="en-US" dirty="0" smtClean="0"/>
              <a:t> </a:t>
            </a:r>
            <a:r>
              <a:rPr lang="en-US" altLang="zh-CN" dirty="0" smtClean="0"/>
              <a:t>-2.2%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78285" y="5942568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SumPos</a:t>
            </a:r>
            <a:r>
              <a:rPr lang="en-US" altLang="zh-CN" dirty="0" smtClean="0"/>
              <a:t> = 76</a:t>
            </a:r>
            <a:endParaRPr lang="zh-CN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286000"/>
            <a:ext cx="10602439" cy="34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12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JVET-P0390 2:1 as proposed in v1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90526"/>
              </p:ext>
            </p:extLst>
          </p:nvPr>
        </p:nvGraphicFramePr>
        <p:xfrm>
          <a:off x="2269332" y="1690688"/>
          <a:ext cx="6997700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Fractional </a:t>
                      </a:r>
                      <a:r>
                        <a:rPr lang="en-US" sz="1100" u="none" strike="noStrike" dirty="0" err="1" smtClean="0">
                          <a:solidFill>
                            <a:srgbClr val="7030A0"/>
                          </a:solidFill>
                          <a:effectLst/>
                        </a:rPr>
                        <a:t>pos</a:t>
                      </a:r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0.1875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zh-CN" altLang="en-US" sz="1000" b="1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deviationF</a:t>
                      </a:r>
                      <a:endParaRPr lang="en-US" sz="1100" b="0" i="0" u="none" strike="noStrike" dirty="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0.89</a:t>
                      </a: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deviationA</a:t>
                      </a:r>
                      <a:endParaRPr lang="en-US" sz="1000" b="0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373784" y="594256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PSNR1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r>
              <a:rPr lang="en-US" altLang="zh-CN" dirty="0" smtClean="0"/>
              <a:t>5.3%</a:t>
            </a:r>
            <a:r>
              <a:rPr lang="en-US" altLang="zh-CN" dirty="0"/>
              <a:t>	</a:t>
            </a:r>
            <a:r>
              <a:rPr lang="en-US" altLang="zh-CN" dirty="0" smtClean="0"/>
              <a:t>-2.4%</a:t>
            </a:r>
            <a:r>
              <a:rPr lang="en-US" altLang="zh-CN" dirty="0"/>
              <a:t>	</a:t>
            </a:r>
            <a:r>
              <a:rPr lang="en-US" altLang="zh-CN" dirty="0" smtClean="0"/>
              <a:t>-2.6%</a:t>
            </a:r>
            <a:r>
              <a:rPr lang="en-US" altLang="zh-CN" dirty="0"/>
              <a:t>	</a:t>
            </a:r>
          </a:p>
        </p:txBody>
      </p:sp>
      <p:sp>
        <p:nvSpPr>
          <p:cNvPr id="8" name="Rectangle 7"/>
          <p:cNvSpPr/>
          <p:nvPr/>
        </p:nvSpPr>
        <p:spPr>
          <a:xfrm>
            <a:off x="5251769" y="5942568"/>
            <a:ext cx="2759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PSNR2 </a:t>
            </a:r>
            <a:r>
              <a:rPr lang="en-US" altLang="zh-CN" dirty="0" smtClean="0"/>
              <a:t>-2.9%</a:t>
            </a:r>
            <a:r>
              <a:rPr lang="zh-CN" altLang="en-US" dirty="0" smtClean="0"/>
              <a:t> </a:t>
            </a:r>
            <a:r>
              <a:rPr lang="en-US" altLang="zh-CN" dirty="0" smtClean="0"/>
              <a:t>-1.8%</a:t>
            </a:r>
            <a:r>
              <a:rPr lang="zh-CN" altLang="en-US" dirty="0" smtClean="0"/>
              <a:t> </a:t>
            </a:r>
            <a:r>
              <a:rPr lang="en-US" altLang="zh-CN" dirty="0" smtClean="0"/>
              <a:t>-1.7%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78285" y="5942568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SumPos</a:t>
            </a:r>
            <a:r>
              <a:rPr lang="en-US" altLang="zh-CN" dirty="0" smtClean="0"/>
              <a:t> = 70</a:t>
            </a:r>
            <a:endParaRPr lang="zh-CN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286000"/>
            <a:ext cx="10617679" cy="344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49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JVET-P0088 2:1 </a:t>
            </a:r>
            <a:r>
              <a:rPr lang="en-US" altLang="zh-CN" dirty="0" smtClean="0"/>
              <a:t>(different rounding)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862698"/>
              </p:ext>
            </p:extLst>
          </p:nvPr>
        </p:nvGraphicFramePr>
        <p:xfrm>
          <a:off x="2269332" y="1690688"/>
          <a:ext cx="6997700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Fractional </a:t>
                      </a:r>
                      <a:r>
                        <a:rPr lang="en-US" sz="1100" u="none" strike="noStrike" dirty="0" err="1" smtClean="0">
                          <a:solidFill>
                            <a:srgbClr val="7030A0"/>
                          </a:solidFill>
                          <a:effectLst/>
                        </a:rPr>
                        <a:t>pos</a:t>
                      </a:r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0.1875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zh-CN" altLang="en-US" sz="1000" b="1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deviationF</a:t>
                      </a:r>
                      <a:endParaRPr lang="en-US" sz="1100" b="0" i="0" u="none" strike="noStrike" dirty="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0.27</a:t>
                      </a: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deviationA</a:t>
                      </a:r>
                      <a:endParaRPr lang="en-US" sz="1000" b="0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373784" y="59425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PSNR1 </a:t>
            </a:r>
            <a:r>
              <a:rPr lang="en-US" altLang="zh-CN" dirty="0"/>
              <a:t>	</a:t>
            </a:r>
          </a:p>
        </p:txBody>
      </p:sp>
      <p:sp>
        <p:nvSpPr>
          <p:cNvPr id="8" name="Rectangle 7"/>
          <p:cNvSpPr/>
          <p:nvPr/>
        </p:nvSpPr>
        <p:spPr>
          <a:xfrm>
            <a:off x="5251769" y="5942568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PSNR2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78285" y="5942568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SumPos</a:t>
            </a:r>
            <a:r>
              <a:rPr lang="en-US" altLang="zh-CN" dirty="0" smtClean="0"/>
              <a:t> = 72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286000"/>
            <a:ext cx="10617679" cy="346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41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Dynamic range analysis in general</a:t>
            </a:r>
            <a:endParaRPr lang="zh-CN" alt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42022"/>
            <a:ext cx="3383280" cy="17145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98407" y="4001294"/>
                <a:ext cx="4313208" cy="7417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𝑅𝑒𝑔</m:t>
                        </m:r>
                      </m:e>
                      <m:sub>
                        <m:r>
                          <a:rPr lang="en-CA" altLang="zh-CN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(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𝑗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,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𝑖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)=</m:t>
                    </m:r>
                    <m:nary>
                      <m:naryPr>
                        <m:chr m:val="∑"/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𝑘</m:t>
                        </m:r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𝑀𝑖𝑛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𝑀𝑎𝑥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𝑓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𝑘</m:t>
                            </m:r>
                          </m:sub>
                        </m:s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𝑝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𝑥</m:t>
                            </m:r>
                          </m:sub>
                        </m:s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)∙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𝑠𝑖𝑔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𝑗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,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𝑖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+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𝑇𝑒𝑚𝑝</m:t>
                        </m:r>
                      </m:e>
                      <m:sub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(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𝑗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,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𝑖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)=</m:t>
                    </m:r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𝑅𝑒𝑔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(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𝑗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,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𝑖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)</m:t>
                    </m:r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&gt;&gt;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𝑠h𝑖𝑓𝑡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</m:oMath>
                </a14:m>
                <a:endParaRPr lang="zh-CN" altLang="zh-CN" dirty="0">
                  <a:effectLst/>
                  <a:latin typeface="Times New Roman" panose="02020603050405020304" pitchFamily="18" charset="0"/>
                  <a:ea typeface="DengXian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07" y="4001294"/>
                <a:ext cx="4313208" cy="741742"/>
              </a:xfrm>
              <a:prstGeom prst="rect">
                <a:avLst/>
              </a:prstGeom>
              <a:blipFill rotWithShape="0">
                <a:blip r:embed="rId3"/>
                <a:stretch>
                  <a:fillRect t="-53279" b="-48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5088673" y="2603915"/>
                <a:ext cx="2640723" cy="4647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altLang="zh-CN" b="1" i="1">
                        <a:latin typeface="Cambria Math" panose="02040503050406030204" pitchFamily="18" charset="0"/>
                        <a:ea typeface="DengXian"/>
                      </a:rPr>
                      <m:t>𝒏𝒐𝒓𝒎</m:t>
                    </m:r>
                    <m:r>
                      <a:rPr lang="en-CA" altLang="zh-CN">
                        <a:effectLst/>
                        <a:latin typeface="Cambria Math" panose="02040503050406030204" pitchFamily="18" charset="0"/>
                        <a:ea typeface="DengXian"/>
                      </a:rPr>
                      <m:t>=</m:t>
                    </m:r>
                    <m:nary>
                      <m:naryPr>
                        <m:chr m:val="∑"/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𝑘</m:t>
                        </m:r>
                        <m:r>
                          <a:rPr lang="en-CA" altLang="zh-CN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𝑀𝑖𝑛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𝑀𝑎𝑥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𝑓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𝑘</m:t>
                            </m:r>
                          </m:sub>
                        </m:sSub>
                        <m:r>
                          <a:rPr lang="en-CA" altLang="zh-CN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𝑝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𝑥</m:t>
                            </m:r>
                          </m:sub>
                        </m:sSub>
                        <m:r>
                          <a:rPr lang="en-CA" altLang="zh-CN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)</m:t>
                        </m:r>
                      </m:e>
                    </m:nary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,</a:t>
                </a:r>
                <a:endParaRPr lang="zh-CN" altLang="zh-CN" dirty="0">
                  <a:effectLst/>
                  <a:latin typeface="Times New Roman" panose="02020603050405020304" pitchFamily="18" charset="0"/>
                  <a:ea typeface="DengXian"/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673" y="2603915"/>
                <a:ext cx="2640723" cy="464743"/>
              </a:xfrm>
              <a:prstGeom prst="rect">
                <a:avLst/>
              </a:prstGeom>
              <a:blipFill rotWithShape="0">
                <a:blip r:embed="rId4"/>
                <a:stretch>
                  <a:fillRect t="-85526" r="-1386" b="-138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7836465" y="2603915"/>
                <a:ext cx="4527009" cy="4647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altLang="zh-CN" b="1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𝑺𝒖𝒎𝑷𝒐𝒔</m:t>
                    </m:r>
                    <m:r>
                      <a:rPr lang="en-CA" altLang="zh-CN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CA" altLang="zh-CN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𝑀𝑖𝑛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𝑀𝑎𝑥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d>
                          <m:d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altLang="zh-CN" i="1">
                                    <a:effectLst/>
                                    <a:latin typeface="Cambria Math" panose="02040503050406030204" pitchFamily="18" charset="0"/>
                                    <a:ea typeface="DengXian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CA" altLang="zh-CN" i="1">
                                    <a:effectLst/>
                                    <a:latin typeface="Cambria Math" panose="02040503050406030204" pitchFamily="18" charset="0"/>
                                    <a:ea typeface="DengXian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</m:d>
                        <m:r>
                          <a:rPr lang="en-CA" altLang="zh-CN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&gt;0?</m:t>
                        </m:r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 </m:t>
                        </m:r>
                      </m:e>
                    </m:nary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</m:e>
                    </m:d>
                    <m:r>
                      <a:rPr lang="en-CA" altLang="zh-CN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:0</m:t>
                    </m:r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)</a:t>
                </a:r>
                <a14:m>
                  <m:oMath xmlns:m="http://schemas.openxmlformats.org/officeDocument/2006/math">
                    <m:r>
                      <a:rPr lang="en-CA" altLang="zh-CN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6465" y="2603915"/>
                <a:ext cx="4527009" cy="464743"/>
              </a:xfrm>
              <a:prstGeom prst="rect">
                <a:avLst/>
              </a:prstGeom>
              <a:blipFill rotWithShape="0">
                <a:blip r:embed="rId5"/>
                <a:stretch>
                  <a:fillRect t="-85526" b="-138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5723157" y="1950688"/>
                <a:ext cx="4541308" cy="4029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𝑖𝑛𝑝𝑢𝑡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𝑀𝑖𝑛</m:t>
                          </m:r>
                        </m:sub>
                      </m:sSub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0≤</m:t>
                          </m:r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𝑠𝑖𝑔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−1=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𝑖𝑛𝑝𝑢𝑡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𝑀𝑎𝑥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157" y="1950688"/>
                <a:ext cx="4541308" cy="402931"/>
              </a:xfrm>
              <a:prstGeom prst="rect">
                <a:avLst/>
              </a:prstGeom>
              <a:blipFill rotWithShape="0">
                <a:blip r:embed="rId6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5430176" y="2300468"/>
                <a:ext cx="17357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zh-CN" altLang="en-US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en-US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𝐹𝑖𝑙𝑡𝑒𝑟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: {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zh-CN" altLang="en-US" i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dirty="0" smtClean="0"/>
                  <a:t>}</a:t>
                </a:r>
                <a:endParaRPr lang="zh-CN" altLang="en-US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176" y="2300468"/>
                <a:ext cx="1735732" cy="369332"/>
              </a:xfrm>
              <a:prstGeom prst="rect">
                <a:avLst/>
              </a:prstGeom>
              <a:blipFill rotWithShape="0">
                <a:blip r:embed="rId7"/>
                <a:stretch>
                  <a:fillRect t="-119672" r="-25965" b="-183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4919042" y="3519708"/>
                <a:ext cx="5986184" cy="1198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altLang="zh-CN" b="0" i="1">
                        <a:latin typeface="Cambria Math" panose="02040503050406030204" pitchFamily="18" charset="0"/>
                        <a:ea typeface="DengXian"/>
                      </a:rPr>
                      <m:t>𝑀𝑖𝑛𝑅𝑒𝑔</m:t>
                    </m:r>
                    <m:r>
                      <a:rPr lang="en-US" altLang="zh-CN" b="0" i="1" baseline="-25000">
                        <a:latin typeface="Cambria Math" panose="02040503050406030204" pitchFamily="18" charset="0"/>
                        <a:ea typeface="DengXian"/>
                      </a:rPr>
                      <m:t>1</m:t>
                    </m:r>
                    <m:r>
                      <a:rPr lang="en-US" altLang="zh-CN" b="0" i="1">
                        <a:latin typeface="Cambria Math" panose="02040503050406030204" pitchFamily="18" charset="0"/>
                        <a:ea typeface="DengXian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DengXian"/>
                      </a:rPr>
                      <m:t>𝑆𝑢𝑚𝑁𝑒𝑔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DengXian"/>
                      </a:rPr>
                      <m:t>∙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  <a:ea typeface="DengXian"/>
                          </a:rPr>
                          <m:t>𝑖𝑛𝑝𝑢𝑡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  <a:ea typeface="DengXian"/>
                          </a:rPr>
                          <m:t>𝑀𝑎𝑥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ea typeface="DengXian"/>
                      </a:rPr>
                      <m:t>+</m:t>
                    </m:r>
                    <m:r>
                      <a:rPr lang="en-US" altLang="zh-CN" b="1" i="1">
                        <a:latin typeface="Cambria Math" panose="02040503050406030204" pitchFamily="18" charset="0"/>
                        <a:ea typeface="DengXian"/>
                      </a:rPr>
                      <m:t>𝑺𝒖𝒎𝑷𝒐𝒔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DengXian"/>
                      </a:rPr>
                      <m:t>∙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  <a:ea typeface="DengXian"/>
                          </a:rPr>
                          <m:t>𝑖𝑛𝑝𝑢𝑡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  <a:ea typeface="DengXian"/>
                          </a:rPr>
                          <m:t>𝑀𝑖𝑛</m:t>
                        </m:r>
                      </m:sub>
                    </m:sSub>
                  </m:oMath>
                </a14:m>
                <a:r>
                  <a:rPr lang="en-US" altLang="zh-CN" dirty="0" smtClean="0">
                    <a:latin typeface="Cambria Math" panose="02040503050406030204" pitchFamily="18" charset="0"/>
                    <a:ea typeface="Cambria Math" panose="02040503050406030204" pitchFamily="18" charset="0"/>
                    <a:sym typeface="Symbol" panose="05050102010706020507" pitchFamily="18" charset="2"/>
                  </a:rPr>
                  <a:t></a:t>
                </a:r>
                <a:endParaRPr lang="en-US" altLang="zh-CN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altLang="zh-CN" b="1" dirty="0">
                    <a:latin typeface="Cambria Math" panose="02040503050406030204" pitchFamily="18" charset="0"/>
                    <a:ea typeface="Cambria Math" panose="02040503050406030204" pitchFamily="18" charset="0"/>
                    <a:sym typeface="Symbol" panose="05050102010706020507" pitchFamily="18" charset="2"/>
                  </a:rPr>
                  <a:t>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𝑹𝒆𝒈</m:t>
                        </m:r>
                      </m:e>
                      <m:sub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zh-CN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𝒋</m:t>
                        </m:r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,</m:t>
                        </m:r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𝒊</m:t>
                        </m:r>
                      </m:e>
                    </m:d>
                    <m:r>
                      <a:rPr lang="en-US" altLang="zh-CN" b="1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=</m:t>
                    </m:r>
                    <m:nary>
                      <m:naryPr>
                        <m:chr m:val="∑"/>
                        <m:ctrlPr>
                          <a:rPr lang="zh-CN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𝒌</m:t>
                        </m:r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𝑲</m:t>
                            </m:r>
                          </m:e>
                          <m:sub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𝑴𝒊𝒏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zh-CN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𝑲</m:t>
                            </m:r>
                          </m:e>
                          <m:sub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𝑴𝒂𝒙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zh-CN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𝒇</m:t>
                            </m:r>
                          </m:e>
                          <m:sub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𝒌</m:t>
                            </m:r>
                          </m:sub>
                        </m:sSub>
                        <m:d>
                          <m:dPr>
                            <m:ctrlPr>
                              <a:rPr lang="zh-CN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b="1" i="1">
                                    <a:solidFill>
                                      <a:srgbClr val="00B05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altLang="zh-CN" b="1" i="1">
                                    <a:solidFill>
                                      <a:srgbClr val="00B05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/>
                                  </a:rPr>
                                  <m:t>𝒑</m:t>
                                </m:r>
                              </m:e>
                              <m:sub>
                                <m:r>
                                  <a:rPr lang="en-CA" altLang="zh-CN" b="1" i="1">
                                    <a:solidFill>
                                      <a:srgbClr val="00B05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/>
                                  </a:rPr>
                                  <m:t>𝒙</m:t>
                                </m:r>
                              </m:sub>
                            </m:sSub>
                          </m:e>
                        </m:d>
                        <m:r>
                          <a:rPr lang="en-US" altLang="zh-CN" b="1" i="1" smtClean="0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∙</m:t>
                        </m:r>
                        <m:sSub>
                          <m:sSubPr>
                            <m:ctrlPr>
                              <a:rPr lang="zh-CN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𝒔𝒊𝒈</m:t>
                            </m:r>
                          </m:e>
                          <m:sub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𝒋</m:t>
                            </m:r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,</m:t>
                            </m:r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𝒊</m:t>
                            </m:r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+</m:t>
                            </m:r>
                            <m:r>
                              <a:rPr lang="en-US" altLang="zh-CN" b="1" i="1">
                                <a:solidFill>
                                  <a:srgbClr val="00B050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𝒌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altLang="zh-CN" dirty="0">
                    <a:latin typeface="Cambria Math" panose="02040503050406030204" pitchFamily="18" charset="0"/>
                    <a:ea typeface="Cambria Math" panose="02040503050406030204" pitchFamily="18" charset="0"/>
                    <a:sym typeface="Symbol" panose="05050102010706020507" pitchFamily="18" charset="2"/>
                  </a:rPr>
                  <a:t> </a:t>
                </a:r>
                <a:endParaRPr lang="en-US" altLang="zh-CN" i="1" dirty="0" smtClean="0">
                  <a:effectLst/>
                  <a:latin typeface="Cambria Math" panose="02040503050406030204" pitchFamily="18" charset="0"/>
                  <a:ea typeface="DengXian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altLang="zh-CN" dirty="0">
                    <a:latin typeface="Cambria Math" panose="02040503050406030204" pitchFamily="18" charset="0"/>
                    <a:ea typeface="Cambria Math" panose="02040503050406030204" pitchFamily="18" charset="0"/>
                    <a:sym typeface="Symbol" panose="05050102010706020507" pitchFamily="18" charset="2"/>
                  </a:rPr>
                  <a:t> </a:t>
                </a:r>
                <a14:m>
                  <m:oMath xmlns:m="http://schemas.openxmlformats.org/officeDocument/2006/math">
                    <m:r>
                      <a:rPr lang="en-US" altLang="zh-CN" b="1" i="1">
                        <a:latin typeface="Cambria Math" panose="02040503050406030204" pitchFamily="18" charset="0"/>
                        <a:ea typeface="DengXian"/>
                      </a:rPr>
                      <m:t>𝑺𝒖𝒎𝑷𝒐𝒔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DengXian"/>
                      </a:rPr>
                      <m:t> </m:t>
                    </m:r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∙</m:t>
                    </m:r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𝑖𝑛𝑝𝑢𝑡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𝑀𝑎𝑥</m:t>
                        </m:r>
                      </m:sub>
                    </m:sSub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+</m:t>
                    </m:r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𝑆𝑢𝑚𝑁𝑒𝑔</m:t>
                    </m:r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∙</m:t>
                    </m:r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𝑖𝑛𝑝𝑢𝑡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𝑀𝑖𝑛</m:t>
                        </m:r>
                      </m:sub>
                    </m:sSub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DengXian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</a:rPr>
                      <m:t>𝑀𝑎𝑥𝑅𝑒𝑔</m:t>
                    </m:r>
                    <m:r>
                      <a:rPr lang="en-US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</a:rPr>
                      <m:t>1</m:t>
                    </m:r>
                  </m:oMath>
                </a14:m>
                <a:endParaRPr lang="zh-CN" altLang="zh-CN" dirty="0">
                  <a:effectLst/>
                  <a:latin typeface="Times New Roman" panose="02020603050405020304" pitchFamily="18" charset="0"/>
                  <a:ea typeface="DengXian"/>
                </a:endParaRP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042" y="3519708"/>
                <a:ext cx="5986184" cy="1198277"/>
              </a:xfrm>
              <a:prstGeom prst="rect">
                <a:avLst/>
              </a:prstGeom>
              <a:blipFill rotWithShape="0">
                <a:blip r:embed="rId8"/>
                <a:stretch>
                  <a:fillRect l="-916" t="-2538" b="-2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5088673" y="4822492"/>
                <a:ext cx="664325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𝑩𝑫</m:t>
                    </m:r>
                    <m:d>
                      <m:dPr>
                        <m:ctrlPr>
                          <a:rPr lang="zh-CN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1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𝑹𝒆𝒈</m:t>
                        </m:r>
                        <m:r>
                          <a:rPr lang="en-US" altLang="zh-CN" b="1" i="1" baseline="-25000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  <m:r>
                      <a:rPr lang="en-US" altLang="zh-CN" b="1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𝑐𝑒𝑙𝑙𝑖𝑛𝑔</m:t>
                    </m:r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( </m:t>
                    </m:r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𝑙𝑜𝑔</m:t>
                    </m:r>
                    <m:r>
                      <a:rPr lang="en-US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𝑀𝑎𝑥𝑅𝑒𝑔</m:t>
                    </m:r>
                    <m:r>
                      <a:rPr lang="en-US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DengXian"/>
                  </a:rPr>
                  <a:t>- </a:t>
                </a:r>
                <a14:m>
                  <m:oMath xmlns:m="http://schemas.openxmlformats.org/officeDocument/2006/math"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𝑀𝑖𝑛𝑅𝑒𝑔</m:t>
                    </m:r>
                    <m:r>
                      <a:rPr lang="en-US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+1))+1</m:t>
                    </m:r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DengXian"/>
                  </a:rPr>
                  <a:t> </a:t>
                </a:r>
                <a:endParaRPr lang="zh-CN" altLang="en-US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673" y="4822492"/>
                <a:ext cx="6643252" cy="369332"/>
              </a:xfrm>
              <a:prstGeom prst="rect">
                <a:avLst/>
              </a:prstGeom>
              <a:blipFill rotWithShape="0">
                <a:blip r:embed="rId9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2587925" y="5285689"/>
                <a:ext cx="953218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altLang="zh-CN" b="0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𝑀𝑖𝑛𝑇𝑒𝑚𝑝</m:t>
                    </m:r>
                    <m:r>
                      <a:rPr lang="en-CA" altLang="zh-CN" b="0" i="1" baseline="-25000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  <m:r>
                      <a:rPr lang="en-CA" altLang="zh-CN" b="0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CA" altLang="zh-CN" b="0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𝑀𝑖𝑛𝑅𝑒𝑔</m:t>
                    </m:r>
                    <m:r>
                      <a:rPr lang="en-CA" altLang="zh-CN" b="0" i="1" baseline="-25000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  <m:r>
                      <a:rPr lang="en-CA" altLang="zh-CN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≫</m:t>
                    </m:r>
                    <m:r>
                      <a:rPr lang="en-CA" altLang="zh-CN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𝑠h𝑖𝑓𝑡</m:t>
                    </m:r>
                    <m:r>
                      <a:rPr lang="en-CA" altLang="zh-CN" i="1" baseline="-25000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  <m:r>
                      <a:rPr lang="en-CA" altLang="zh-CN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)≤ </m:t>
                    </m:r>
                    <m:sSub>
                      <m:sSubPr>
                        <m:ctrlPr>
                          <a:rPr lang="zh-CN" altLang="zh-CN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𝑇𝑒𝑚𝑝</m:t>
                        </m:r>
                      </m:e>
                      <m:sub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en-CA" altLang="zh-CN" b="1" dirty="0">
                    <a:effectLst/>
                    <a:latin typeface="Times New Roman" panose="02020603050405020304" pitchFamily="18" charset="0"/>
                    <a:ea typeface="DengXian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≤ </m:t>
                    </m:r>
                    <m:d>
                      <m:d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b="0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𝑀𝑎𝑥𝑅𝑒𝑔</m:t>
                        </m:r>
                        <m:r>
                          <a:rPr lang="en-CA" altLang="zh-CN" b="0" i="1" baseline="-25000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CA" altLang="zh-CN" b="0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≫</m:t>
                        </m:r>
                        <m:r>
                          <a:rPr lang="en-CA" altLang="zh-CN" b="0" i="1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𝑠h𝑖𝑓𝑡</m:t>
                        </m:r>
                        <m:r>
                          <a:rPr lang="en-CA" altLang="zh-CN" b="0" i="1" baseline="-25000"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𝑀𝑎𝑥𝑇𝑒𝑚𝑝</m:t>
                    </m:r>
                    <m:r>
                      <a:rPr lang="en-CA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925" y="5285689"/>
                <a:ext cx="9532187" cy="369332"/>
              </a:xfrm>
              <a:prstGeom prst="rect">
                <a:avLst/>
              </a:prstGeom>
              <a:blipFill rotWithShape="0">
                <a:blip r:embed="rId10"/>
                <a:stretch>
                  <a:fillRect l="-192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4499657" y="5828342"/>
                <a:ext cx="78212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altLang="zh-CN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𝑩𝑫</m:t>
                    </m:r>
                    <m:d>
                      <m:dPr>
                        <m:ctrlPr>
                          <a:rPr lang="zh-CN" altLang="zh-CN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𝑻𝒆𝒎𝒑</m:t>
                        </m:r>
                        <m:r>
                          <a:rPr lang="en-CA" altLang="zh-CN" b="1" i="1" baseline="-2500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  <m:r>
                      <a:rPr lang="en-CA" altLang="zh-CN" b="1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𝑐𝑒𝑙𝑙𝑖𝑛𝑔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( 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𝑙𝑜𝑔</m:t>
                    </m:r>
                    <m:r>
                      <a:rPr lang="en-CA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2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(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𝑀𝑎𝑥𝑇𝑒𝑚𝑝</m:t>
                    </m:r>
                    <m:r>
                      <a:rPr lang="en-CA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- </a:t>
                </a:r>
                <a14:m>
                  <m:oMath xmlns:m="http://schemas.openxmlformats.org/officeDocument/2006/math"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𝑀𝑖𝑛𝑇𝑒𝑚𝑝</m:t>
                    </m:r>
                    <m:r>
                      <a:rPr lang="en-CA" altLang="zh-CN" b="0" i="1" baseline="-25000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1</m:t>
                    </m:r>
                    <m:r>
                      <a:rPr lang="en-CA" altLang="zh-CN" b="0" i="1">
                        <a:effectLst/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+1))+1 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657" y="5828342"/>
                <a:ext cx="7821283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5683614" y="3045870"/>
                <a:ext cx="298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DengXian"/>
                      </a:rPr>
                      <m:t>𝑆𝑢𝑚𝑁𝑒𝑔</m:t>
                    </m:r>
                  </m:oMath>
                </a14:m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= </a:t>
                </a:r>
                <a14:m>
                  <m:oMath xmlns:m="http://schemas.openxmlformats.org/officeDocument/2006/math">
                    <m:r>
                      <a:rPr lang="en-CA" altLang="zh-CN" b="1" i="1">
                        <a:latin typeface="Cambria Math" panose="02040503050406030204" pitchFamily="18" charset="0"/>
                        <a:ea typeface="DengXian"/>
                      </a:rPr>
                      <m:t>𝒏𝒐𝒓𝒎</m:t>
                    </m:r>
                  </m:oMath>
                </a14:m>
                <a:r>
                  <a:rPr lang="en-US" altLang="zh-CN" dirty="0" smtClean="0"/>
                  <a:t>- </a:t>
                </a:r>
                <a:r>
                  <a:rPr lang="en-CA" altLang="zh-CN" b="1" dirty="0" smtClean="0">
                    <a:ea typeface="DengXi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b="1" i="1"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𝑺𝒖𝒎𝑷𝒐𝒔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3614" y="3045870"/>
                <a:ext cx="2981072" cy="369332"/>
              </a:xfrm>
              <a:prstGeom prst="rect">
                <a:avLst/>
              </a:prstGeom>
              <a:blipFill rotWithShape="0">
                <a:blip r:embed="rId12"/>
                <a:stretch>
                  <a:fillRect l="-409" t="-10000" b="-2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4155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Dynamic range analysis MC and re-sampling</a:t>
            </a:r>
            <a:endParaRPr lang="zh-CN" alt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42022"/>
            <a:ext cx="3383280" cy="17145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98407" y="4001294"/>
                <a:ext cx="4313208" cy="7417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𝑅𝑒𝑔</m:t>
                        </m:r>
                      </m:e>
                      <m:sub>
                        <m:r>
                          <a:rPr lang="en-CA" altLang="zh-CN" i="1">
                            <a:solidFill>
                              <a:srgbClr val="00B05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(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𝑗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,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𝑖</m:t>
                    </m:r>
                    <m:r>
                      <a:rPr lang="en-CA" altLang="zh-CN" i="1">
                        <a:solidFill>
                          <a:srgbClr val="00B05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)=</m:t>
                    </m:r>
                    <m:nary>
                      <m:naryPr>
                        <m:chr m:val="∑"/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𝑘</m:t>
                        </m:r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=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𝑀𝑖𝑛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𝐾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𝑀𝑎𝑥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𝑓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𝑘</m:t>
                            </m:r>
                          </m:sub>
                        </m:s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𝑝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𝑥</m:t>
                            </m:r>
                          </m:sub>
                        </m:s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)∙</m:t>
                        </m:r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𝑠𝑖𝑔</m:t>
                            </m:r>
                          </m:e>
                          <m:sub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𝑗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,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𝑖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+</m:t>
                            </m:r>
                            <m:r>
                              <a:rPr lang="en-CA" altLang="zh-CN" i="1">
                                <a:effectLst/>
                                <a:latin typeface="Cambria Math" panose="02040503050406030204" pitchFamily="18" charset="0"/>
                                <a:ea typeface="DengXian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𝑇𝑒𝑚𝑝</m:t>
                        </m:r>
                      </m:e>
                      <m:sub>
                        <m:r>
                          <a:rPr lang="en-CA" altLang="zh-CN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(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𝑗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,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𝑖</m:t>
                    </m:r>
                    <m:r>
                      <a:rPr lang="en-CA" altLang="zh-CN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DengXian"/>
                      </a:rPr>
                      <m:t>)=</m:t>
                    </m:r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𝑅𝑒𝑔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(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𝑗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,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𝑖</m:t>
                    </m:r>
                    <m:r>
                      <a:rPr lang="en-CA" altLang="zh-CN" i="1">
                        <a:effectLst/>
                        <a:latin typeface="Cambria Math" panose="02040503050406030204" pitchFamily="18" charset="0"/>
                        <a:ea typeface="DengXian"/>
                      </a:rPr>
                      <m:t>)</m:t>
                    </m:r>
                  </m:oMath>
                </a14:m>
                <a:r>
                  <a:rPr lang="en-CA" altLang="zh-CN" dirty="0">
                    <a:effectLst/>
                    <a:latin typeface="Times New Roman" panose="02020603050405020304" pitchFamily="18" charset="0"/>
                    <a:ea typeface="DengXian"/>
                  </a:rPr>
                  <a:t>&gt;&gt;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𝑠h𝑖𝑓𝑡</m:t>
                        </m:r>
                      </m:e>
                      <m:sub>
                        <m:r>
                          <a:rPr lang="en-CA" altLang="zh-CN" i="1">
                            <a:effectLst/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</m:oMath>
                </a14:m>
                <a:endParaRPr lang="zh-CN" altLang="zh-CN" dirty="0">
                  <a:effectLst/>
                  <a:latin typeface="Times New Roman" panose="02020603050405020304" pitchFamily="18" charset="0"/>
                  <a:ea typeface="DengXian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07" y="4001294"/>
                <a:ext cx="4313208" cy="741742"/>
              </a:xfrm>
              <a:prstGeom prst="rect">
                <a:avLst/>
              </a:prstGeom>
              <a:blipFill rotWithShape="0">
                <a:blip r:embed="rId3"/>
                <a:stretch>
                  <a:fillRect t="-53279" b="-48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5584766" y="2422291"/>
                <a:ext cx="14398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b="1" i="1" smtClean="0">
                          <a:latin typeface="Cambria Math" panose="02040503050406030204" pitchFamily="18" charset="0"/>
                          <a:ea typeface="DengXian"/>
                        </a:rPr>
                        <m:t>𝒏𝒐𝒓𝒎</m:t>
                      </m:r>
                      <m:r>
                        <a:rPr lang="en-CA" altLang="zh-CN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=</m:t>
                      </m:r>
                      <m:r>
                        <a:rPr lang="en-US" altLang="zh-CN" b="1" i="0" smtClean="0">
                          <a:effectLst/>
                          <a:latin typeface="Cambria Math" panose="02040503050406030204" pitchFamily="18" charset="0"/>
                          <a:ea typeface="DengXian"/>
                        </a:rPr>
                        <m:t>𝟔𝟒</m:t>
                      </m:r>
                    </m:oMath>
                  </m:oMathPara>
                </a14:m>
                <a:endParaRPr lang="zh-CN" altLang="zh-CN" b="1" dirty="0">
                  <a:effectLst/>
                  <a:latin typeface="Times New Roman" panose="02020603050405020304" pitchFamily="18" charset="0"/>
                  <a:ea typeface="DengXian"/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4766" y="2422291"/>
                <a:ext cx="1439818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7076868" y="2417695"/>
                <a:ext cx="171713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b="1" i="1" smtClean="0">
                          <a:latin typeface="Cambria Math" panose="02040503050406030204" pitchFamily="18" charset="0"/>
                          <a:ea typeface="DengXian"/>
                          <a:cs typeface="Times New Roman" panose="02020603050405020304" pitchFamily="18" charset="0"/>
                        </a:rPr>
                        <m:t>𝑺𝒖𝒎𝑷𝒐𝒔</m:t>
                      </m:r>
                      <m:r>
                        <a:rPr lang="en-CA" altLang="zh-CN" b="1">
                          <a:effectLst/>
                          <a:latin typeface="Cambria Math" panose="02040503050406030204" pitchFamily="18" charset="0"/>
                          <a:ea typeface="DengXian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𝟖𝟖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6868" y="2417695"/>
                <a:ext cx="1717137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9830498" y="2428285"/>
                <a:ext cx="15233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  <a:ea typeface="DengXian"/>
                          </a:rPr>
                          <m:t>𝑠h𝑖𝑓𝑡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  <a:ea typeface="DengXian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−8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0498" y="2428285"/>
                <a:ext cx="1523302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1200" t="-8197" b="-24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5723157" y="1950688"/>
                <a:ext cx="4541308" cy="4029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𝑖𝑛𝑝𝑢𝑡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𝑀𝑖𝑛</m:t>
                          </m:r>
                        </m:sub>
                      </m:sSub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0≤</m:t>
                          </m:r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𝑠𝑖𝑔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−1=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𝑖𝑛𝑝𝑢𝑡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𝑀𝑎𝑥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157" y="1950688"/>
                <a:ext cx="4541308" cy="402931"/>
              </a:xfrm>
              <a:prstGeom prst="rect">
                <a:avLst/>
              </a:prstGeom>
              <a:blipFill rotWithShape="0">
                <a:blip r:embed="rId7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Arrow 3"/>
          <p:cNvSpPr/>
          <p:nvPr/>
        </p:nvSpPr>
        <p:spPr>
          <a:xfrm>
            <a:off x="9296528" y="2367906"/>
            <a:ext cx="237997" cy="457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7299241" y="3491736"/>
                <a:ext cx="21162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b="1" i="1" smtClean="0">
                          <a:latin typeface="Cambria Math" panose="02040503050406030204" pitchFamily="18" charset="0"/>
                          <a:ea typeface="DengXian"/>
                          <a:cs typeface="Times New Roman" panose="02020603050405020304" pitchFamily="18" charset="0"/>
                        </a:rPr>
                        <m:t>𝑺𝒖𝒎𝑷𝒐𝒔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DengXian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?(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𝐶𝐸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1)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9241" y="3491736"/>
                <a:ext cx="2116285" cy="369332"/>
              </a:xfrm>
              <a:prstGeom prst="rect">
                <a:avLst/>
              </a:prstGeom>
              <a:blipFill rotWithShape="0">
                <a:blip r:embed="rId8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/>
          <p:cNvSpPr/>
          <p:nvPr/>
        </p:nvSpPr>
        <p:spPr>
          <a:xfrm>
            <a:off x="5457825" y="1704975"/>
            <a:ext cx="5895975" cy="1579796"/>
          </a:xfrm>
          <a:prstGeom prst="roundRect">
            <a:avLst/>
          </a:prstGeom>
          <a:noFill/>
          <a:ln w="2222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0462146" y="1690688"/>
            <a:ext cx="693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HEVC</a:t>
            </a:r>
            <a:endParaRPr lang="zh-CN" altLang="en-US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4511615" y="4026788"/>
                <a:ext cx="7775635" cy="1628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𝐵𝐷</m:t>
                      </m:r>
                      <m:d>
                        <m:dPr>
                          <m:ctrlPr>
                            <a:rPr lang="en-US" altLang="zh-CN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𝑇𝑒𝑚𝑝</m:t>
                          </m:r>
                          <m:r>
                            <a:rPr lang="en-US" altLang="zh-CN" b="0" i="1" baseline="-250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zh-CN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b="0" i="1">
                          <a:latin typeface="Cambria Math" panose="02040503050406030204" pitchFamily="18" charset="0"/>
                        </a:rPr>
                        <m:t>𝑐𝑒𝑙𝑙𝑖𝑛𝑔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b="0" i="1">
                              <a:latin typeface="Cambria Math" panose="02040503050406030204" pitchFamily="18" charset="0"/>
                            </a:rPr>
                            <m:t>𝑙𝑜𝑔</m:t>
                          </m:r>
                          <m:r>
                            <a:rPr lang="en-US" altLang="zh-CN" b="0" i="1" baseline="-25000">
                              <a:latin typeface="Cambria Math" panose="020405030504060302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US" altLang="zh-CN" i="1" baseline="-2500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9−</m:t>
                                  </m:r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sup>
                              </m:sSup>
                              <m:r>
                                <a:rPr lang="en-US" altLang="zh-CN" b="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 </m:t>
                              </m:r>
                              <m:sSup>
                                <m:sSup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</a:rPr>
                                    <m:t>𝑆𝑢𝑚𝑃𝑜𝑠</m:t>
                                  </m:r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</m:e>
                          </m:d>
                          <m:r>
                            <a:rPr lang="en-US" altLang="zh-CN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altLang="zh-CN" b="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sup>
                              </m:sSup>
                              <m:r>
                                <a:rPr lang="en-US" altLang="zh-CN" b="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altLang="zh-CN" dirty="0" smtClean="0"/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𝐵𝐷</m:t>
                    </m:r>
                    <m:d>
                      <m:dPr>
                        <m:ctrlPr>
                          <a:rPr lang="en-US" altLang="zh-CN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𝑇𝑒𝑚𝑝</m:t>
                        </m:r>
                        <m:r>
                          <a:rPr lang="en-US" altLang="zh-CN" i="1" baseline="-250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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10</m:t>
                    </m:r>
                  </m:oMath>
                </a14:m>
                <a:r>
                  <a:rPr lang="en-US" altLang="zh-CN" dirty="0"/>
                  <a:t>+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𝑙𝑜𝑔</m:t>
                    </m:r>
                    <m:r>
                      <a:rPr lang="en-US" altLang="zh-CN" i="1" baseline="-2500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altLang="zh-CN" i="1" baseline="-2500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𝑆𝑢𝑚𝑃𝑜𝑠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−2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</m:e>
                    </m:d>
                  </m:oMath>
                </a14:m>
                <a:endParaRPr lang="zh-CN" altLang="en-US" dirty="0"/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𝑩𝑫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𝑻𝒆𝒎𝒑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zh-CN" dirty="0">
                    <a:ea typeface="Cambria Math" panose="020405030504060302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</m:t>
                    </m:r>
                  </m:oMath>
                </a14:m>
                <a:r>
                  <a:rPr lang="en-US" altLang="zh-CN" dirty="0"/>
                  <a:t>16 </a:t>
                </a:r>
                <a:endParaRPr lang="en-US" altLang="zh-CN" dirty="0" smtClean="0">
                  <a:sym typeface="Wingdings" panose="05000000000000000000" pitchFamily="2" charset="2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𝒍𝒐𝒈</m:t>
                    </m:r>
                    <m:r>
                      <a:rPr lang="en-US" altLang="zh-CN" i="1" baseline="-25000">
                        <a:latin typeface="Cambria Math" panose="02040503050406030204" pitchFamily="18" charset="0"/>
                      </a:rPr>
                      <m:t>𝟐</m:t>
                    </m:r>
                    <m:d>
                      <m:dPr>
                        <m:ctrlPr>
                          <a:rPr lang="en-US" altLang="zh-CN" i="1" baseline="-2500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𝑆𝑢𝑚𝑃𝑜𝑠</m:t>
                            </m:r>
                            <m:r>
                              <a:rPr lang="en-US" altLang="zh-CN" i="1" baseline="-2500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dirty="0">
                    <a:ea typeface="Cambria Math" panose="020405030504060302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</m:t>
                    </m:r>
                  </m:oMath>
                </a14:m>
                <a:r>
                  <a:rPr lang="en-US" altLang="zh-CN" dirty="0" smtClean="0"/>
                  <a:t>6</a:t>
                </a:r>
                <a:endParaRPr lang="en-US" altLang="zh-CN" dirty="0" smtClean="0">
                  <a:sym typeface="Wingdings" panose="05000000000000000000" pitchFamily="2" charset="2"/>
                </a:endParaRPr>
              </a:p>
              <a:p>
                <a:pPr algn="ctr"/>
                <a:r>
                  <a:rPr lang="en-US" altLang="zh-CN" dirty="0" smtClean="0"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b="1" i="1">
                        <a:latin typeface="Cambria Math" panose="02040503050406030204" pitchFamily="18" charset="0"/>
                      </a:rPr>
                      <m:t>𝑺𝒖𝒎𝑷𝒐𝒔</m:t>
                    </m:r>
                  </m:oMath>
                </a14:m>
                <a:r>
                  <a:rPr lang="en-US" altLang="zh-CN" dirty="0">
                    <a:ea typeface="Cambria Math" panose="020405030504060302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</m:t>
                    </m:r>
                  </m:oMath>
                </a14:m>
                <a:r>
                  <a:rPr lang="en-US" altLang="zh-CN" i="1" dirty="0">
                    <a:latin typeface="Cambria Math" panose="02040503050406030204" pitchFamily="18" charset="0"/>
                  </a:rPr>
                  <a:t>64+32=</a:t>
                </a:r>
                <a:r>
                  <a:rPr lang="en-US" altLang="zh-CN" i="1" dirty="0">
                    <a:solidFill>
                      <a:srgbClr val="00B050"/>
                    </a:solidFill>
                    <a:latin typeface="Cambria Math" panose="02040503050406030204" pitchFamily="18" charset="0"/>
                  </a:rPr>
                  <a:t>96</a:t>
                </a:r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615" y="4026788"/>
                <a:ext cx="7775635" cy="1628266"/>
              </a:xfrm>
              <a:prstGeom prst="rect">
                <a:avLst/>
              </a:prstGeom>
              <a:blipFill rotWithShape="0">
                <a:blip r:embed="rId9"/>
                <a:stretch>
                  <a:fillRect b="-4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640519" y="5881153"/>
            <a:ext cx="10515600" cy="1197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For normalization 64 and shift1=</a:t>
            </a:r>
            <a:r>
              <a:rPr lang="en-CA" altLang="zh-CN" sz="1800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d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-8 (HEVC MC) if  </a:t>
            </a:r>
            <a:r>
              <a:rPr lang="en-CA" altLang="zh-CN" sz="1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sum of interpolation filter positive coefficients 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is not </a:t>
            </a:r>
            <a:r>
              <a:rPr lang="en-CA" altLang="zh-CN" sz="1800" dirty="0">
                <a:latin typeface="Cambria Math" panose="02040503050406030204" pitchFamily="18" charset="0"/>
                <a:ea typeface="Cambria Math" panose="02040503050406030204" pitchFamily="18" charset="0"/>
              </a:rPr>
              <a:t>greater than </a:t>
            </a:r>
            <a:r>
              <a:rPr lang="en-CA" altLang="zh-CN" sz="1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96</a:t>
            </a:r>
            <a:r>
              <a:rPr lang="en-CA" altLang="zh-CN" sz="1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then </a:t>
            </a:r>
            <a:r>
              <a:rPr lang="en-CA" altLang="zh-CN" sz="18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16 bits 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temporal buffer dynamic range is </a:t>
            </a:r>
            <a:r>
              <a:rPr lang="en-CA" altLang="zh-CN" sz="18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guaranteed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en-CA" altLang="zh-CN" sz="1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1359952" y="4780272"/>
                <a:ext cx="190231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altLang="zh-CN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DengXian"/>
                        <a:cs typeface="Times New Roman" panose="02020603050405020304" pitchFamily="18" charset="0"/>
                      </a:rPr>
                      <m:t>𝑩𝑫</m:t>
                    </m:r>
                    <m:d>
                      <m:dPr>
                        <m:ctrlPr>
                          <a:rPr lang="zh-CN" altLang="zh-CN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𝑻𝒆𝒎𝒑</m:t>
                        </m:r>
                        <m:r>
                          <a:rPr lang="en-CA" altLang="zh-CN" b="1" i="1" baseline="-250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DengXian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zh-CN" altLang="en-US" dirty="0" smtClean="0">
                    <a:solidFill>
                      <a:srgbClr val="0070C0"/>
                    </a:solidFill>
                    <a:sym typeface="Symbol" panose="05050102010706020507" pitchFamily="18" charset="2"/>
                  </a:rPr>
                  <a:t>  </a:t>
                </a:r>
                <a:r>
                  <a:rPr lang="en-US" altLang="zh-CN" dirty="0" smtClean="0">
                    <a:solidFill>
                      <a:srgbClr val="0070C0"/>
                    </a:solidFill>
                    <a:sym typeface="Symbol" panose="05050102010706020507" pitchFamily="18" charset="2"/>
                  </a:rPr>
                  <a:t>16</a:t>
                </a:r>
                <a:endParaRPr lang="zh-CN" alt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9952" y="4780272"/>
                <a:ext cx="1902316" cy="369332"/>
              </a:xfrm>
              <a:prstGeom prst="rect">
                <a:avLst/>
              </a:prstGeom>
              <a:blipFill rotWithShape="0">
                <a:blip r:embed="rId10"/>
                <a:stretch>
                  <a:fillRect t="-11475" r="-1923" b="-24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9928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3628779"/>
                  </p:ext>
                </p:extLst>
              </p:nvPr>
            </p:nvGraphicFramePr>
            <p:xfrm>
              <a:off x="1328469" y="1549427"/>
              <a:ext cx="9963511" cy="39616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308294"/>
                    <a:gridCol w="868033"/>
                    <a:gridCol w="867013"/>
                    <a:gridCol w="1012876"/>
                    <a:gridCol w="860893"/>
                    <a:gridCol w="807852"/>
                    <a:gridCol w="941474"/>
                    <a:gridCol w="1148538"/>
                    <a:gridCol w="1148538"/>
                  </a:tblGrid>
                  <a:tr h="450948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Filter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Length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Norm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SumPos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>
                                    <a:effectLst/>
                                  </a:rPr>
                                  <m:t>𝑩𝑫</m:t>
                                </m:r>
                                <m:d>
                                  <m:dPr>
                                    <m:ctrlPr>
                                      <a:rPr lang="zh-CN" sz="1400">
                                        <a:effectLst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>
                                        <a:effectLst/>
                                      </a:rPr>
                                      <m:t>𝑹𝒆𝒈</m:t>
                                    </m:r>
                                    <m:r>
                                      <a:rPr lang="en-US" sz="1400" baseline="-25000">
                                        <a:effectLst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shift 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400">
                                    <a:effectLst/>
                                  </a:rPr>
                                  <m:t>𝑩𝑫</m:t>
                                </m:r>
                                <m:r>
                                  <a:rPr lang="en-CA" sz="1400">
                                    <a:effectLst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zh-CN" sz="1400">
                                        <a:effectLst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1400">
                                        <a:effectLst/>
                                      </a:rPr>
                                      <m:t>𝑻𝒆𝒎𝒑</m:t>
                                    </m:r>
                                    <m:r>
                                      <a:rPr lang="en-CA" sz="1400" baseline="-25000">
                                        <a:effectLst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(PSNR1)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(PSNR2)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6329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Luma MC filter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0.0%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0.0%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JVET-P0083,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12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128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152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 + 9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  <a:highlight>
                                <a:srgbClr val="FFFF00"/>
                              </a:highlight>
                            </a:rPr>
                            <a:t>17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6.5%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JVET-P0083, 1,5:1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12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128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+ 9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  <a:highlight>
                                <a:srgbClr val="FFFF00"/>
                              </a:highlight>
                            </a:rPr>
                            <a:t>17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3.1%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2.2%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JVET-P0088,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4.5%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JVET-P0088, 1,5:1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72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 + 8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2.2%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JVET-P0088, 4:1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 + 7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d–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9.5%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4.6%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JVET-P0353_v1,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d–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4.4%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2.8%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JVET-P0353_v1, </a:t>
                          </a:r>
                          <a:r>
                            <a:rPr lang="en-CA" sz="1400" dirty="0">
                              <a:effectLst/>
                            </a:rPr>
                            <a:t>1,5:1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2.1%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1.7%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JVET-P0353_v2,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3.8%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JVET-P0353_v2, </a:t>
                          </a:r>
                          <a:r>
                            <a:rPr lang="en-CA" sz="1400" dirty="0">
                              <a:effectLst/>
                            </a:rPr>
                            <a:t>1,5:1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 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 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6329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JVET-P0390,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5.3%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2.1%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0.3%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1,5:1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 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 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4:1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+ 7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 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 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3628779"/>
                  </p:ext>
                </p:extLst>
              </p:nvPr>
            </p:nvGraphicFramePr>
            <p:xfrm>
              <a:off x="1328469" y="1549427"/>
              <a:ext cx="9963511" cy="39616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308294"/>
                    <a:gridCol w="868033"/>
                    <a:gridCol w="867013"/>
                    <a:gridCol w="1012876"/>
                    <a:gridCol w="860893"/>
                    <a:gridCol w="807852"/>
                    <a:gridCol w="941474"/>
                    <a:gridCol w="1148538"/>
                    <a:gridCol w="1148538"/>
                  </a:tblGrid>
                  <a:tr h="450948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Filter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Length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Norm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SumPos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585211" t="-12162" r="-470423" b="-8027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shift 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712903" t="-12162" r="-245806" b="-8027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(PSNR1)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(PSNR2)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Luma MC filter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0.0%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0.0%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JVET-P0083,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12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128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152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 + 9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  <a:highlight>
                                <a:srgbClr val="FFFF00"/>
                              </a:highlight>
                            </a:rPr>
                            <a:t>17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6.5%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JVET-P0083, 1,5:1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12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128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+ 9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  <a:highlight>
                                <a:srgbClr val="FFFF00"/>
                              </a:highlight>
                            </a:rPr>
                            <a:t>17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3.1%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2.2%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JVET-P0088,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4.5%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JVET-P0088, 1,5:1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72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 + 8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2.2%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JVET-P0088, 4:1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 + 7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d–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9.5%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4.6%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JVET-P0353_v1,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d–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4.4%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2.8%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JVET-P0353_v1, </a:t>
                          </a:r>
                          <a:r>
                            <a:rPr lang="en-CA" sz="1400" dirty="0">
                              <a:effectLst/>
                            </a:rPr>
                            <a:t>1,5:1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2.1%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1.7%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JVET-P0353_v2,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6.0%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3.8%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JVET-P0353_v2, </a:t>
                          </a:r>
                          <a:r>
                            <a:rPr lang="en-CA" sz="1400" dirty="0">
                              <a:effectLst/>
                            </a:rPr>
                            <a:t>1,5:1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 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 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JVET-P0390,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5.3%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2.1%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0.3%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300632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1,5:1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 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 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4:1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+ 7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15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 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 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Rectangle 3"/>
          <p:cNvSpPr/>
          <p:nvPr/>
        </p:nvSpPr>
        <p:spPr>
          <a:xfrm>
            <a:off x="-28592" y="3457064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DengXian"/>
              </a:rPr>
              <a:t>2019-09-24</a:t>
            </a:r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-7099" y="4067315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DengXian"/>
              </a:rPr>
              <a:t>2019-09-30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207" y="4480490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2019-09-25 </a:t>
            </a:r>
            <a:endParaRPr lang="zh-CN" altLang="en-US" dirty="0"/>
          </a:p>
        </p:txBody>
      </p:sp>
      <p:sp>
        <p:nvSpPr>
          <p:cNvPr id="9" name="Left Brace 8"/>
          <p:cNvSpPr/>
          <p:nvPr/>
        </p:nvSpPr>
        <p:spPr>
          <a:xfrm>
            <a:off x="1164566" y="3430911"/>
            <a:ext cx="180439" cy="4379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Left Brace 9"/>
          <p:cNvSpPr/>
          <p:nvPr/>
        </p:nvSpPr>
        <p:spPr>
          <a:xfrm>
            <a:off x="1164566" y="4032983"/>
            <a:ext cx="158946" cy="43799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8728" y="2782607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2019-09-26 </a:t>
            </a:r>
            <a:endParaRPr lang="zh-CN" altLang="en-US" dirty="0"/>
          </a:p>
        </p:txBody>
      </p:sp>
      <p:sp>
        <p:nvSpPr>
          <p:cNvPr id="12" name="Left Brace 11"/>
          <p:cNvSpPr/>
          <p:nvPr/>
        </p:nvSpPr>
        <p:spPr>
          <a:xfrm>
            <a:off x="1153819" y="2769686"/>
            <a:ext cx="180439" cy="4379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40519" y="5881153"/>
            <a:ext cx="10515600" cy="1197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altLang="zh-CN" sz="1800" dirty="0">
                <a:latin typeface="Cambria Math" panose="02040503050406030204" pitchFamily="18" charset="0"/>
                <a:ea typeface="Cambria Math" panose="02040503050406030204" pitchFamily="18" charset="0"/>
              </a:rPr>
              <a:t>Except, JVET-P0083 all analysed filters with predefined coefficients have dynamic range not higher than HEVC motion compensation interpolation process (this module can be re-used for re-sampling with just filter coefficients change).</a:t>
            </a:r>
          </a:p>
        </p:txBody>
      </p:sp>
    </p:spTree>
    <p:extLst>
      <p:ext uri="{BB962C8B-B14F-4D97-AF65-F5344CB8AC3E}">
        <p14:creationId xmlns:p14="http://schemas.microsoft.com/office/powerpoint/2010/main" val="3868009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Signaled coefficients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93850"/>
          </a:xfrm>
        </p:spPr>
        <p:txBody>
          <a:bodyPr/>
          <a:lstStyle/>
          <a:p>
            <a:r>
              <a:rPr lang="en-US" altLang="zh-CN" dirty="0"/>
              <a:t>Proposed in </a:t>
            </a:r>
            <a:r>
              <a:rPr lang="en-US" altLang="zh-CN" u="sng" dirty="0">
                <a:hlinkClick r:id="rId2"/>
              </a:rPr>
              <a:t>JVET-P0593</a:t>
            </a:r>
            <a:r>
              <a:rPr lang="en-US" altLang="zh-CN" dirty="0"/>
              <a:t> syntax assumes </a:t>
            </a:r>
            <a:r>
              <a:rPr lang="en-US" altLang="zh-CN" dirty="0" err="1"/>
              <a:t>luma</a:t>
            </a:r>
            <a:r>
              <a:rPr lang="en-US" altLang="zh-CN" dirty="0"/>
              <a:t> uses 8-taps interpolation filter, Chroma uses 4-taps, both have </a:t>
            </a:r>
            <a:r>
              <a:rPr lang="en-US" altLang="zh-CN" dirty="0" smtClean="0"/>
              <a:t>normalization </a:t>
            </a:r>
            <a:r>
              <a:rPr lang="en-US" altLang="zh-CN" dirty="0"/>
              <a:t>factor </a:t>
            </a:r>
            <a:r>
              <a:rPr lang="en-US" altLang="zh-CN" b="1" dirty="0"/>
              <a:t>64</a:t>
            </a:r>
            <a:r>
              <a:rPr lang="en-US" altLang="zh-CN" dirty="0"/>
              <a:t> (6 bits for interpolation filter coefficients magnitude).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3700948"/>
                  </p:ext>
                </p:extLst>
              </p:nvPr>
            </p:nvGraphicFramePr>
            <p:xfrm>
              <a:off x="1229995" y="3419475"/>
              <a:ext cx="9018904" cy="81981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949533"/>
                    <a:gridCol w="815289"/>
                    <a:gridCol w="898629"/>
                    <a:gridCol w="898629"/>
                    <a:gridCol w="1284533"/>
                    <a:gridCol w="898629"/>
                    <a:gridCol w="1273662"/>
                  </a:tblGrid>
                  <a:tr h="186028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Filter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Length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Norm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SumPos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𝑩𝑫</m:t>
                                </m:r>
                                <m:d>
                                  <m:dPr>
                                    <m:ctrlPr>
                                      <a:rPr lang="zh-CN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𝑹𝒆𝒈</m:t>
                                    </m:r>
                                    <m:r>
                                      <a:rPr lang="en-US" sz="1600" baseline="-250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shift 1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60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𝑩𝑫</m:t>
                                </m:r>
                                <m:d>
                                  <m:dPr>
                                    <m:ctrlPr>
                                      <a:rPr lang="zh-CN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16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𝑻𝒆𝒎𝒑</m:t>
                                    </m:r>
                                    <m:r>
                                      <a:rPr lang="en-CA" sz="1600" baseline="-250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76657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{-1 4 -11 40 40 -11 4 -1}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88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 + 8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d– 8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16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99315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{-64 64 -64 96 96 -64 64 -64 }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320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 + 11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d– 8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19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3700948"/>
                  </p:ext>
                </p:extLst>
              </p:nvPr>
            </p:nvGraphicFramePr>
            <p:xfrm>
              <a:off x="1229995" y="3419475"/>
              <a:ext cx="9018904" cy="81981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949533"/>
                    <a:gridCol w="815289"/>
                    <a:gridCol w="898629"/>
                    <a:gridCol w="898629"/>
                    <a:gridCol w="1284533"/>
                    <a:gridCol w="898629"/>
                    <a:gridCol w="1273662"/>
                  </a:tblGrid>
                  <a:tr h="24384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Filter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Length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Norm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SumPos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433175" t="-27500" r="-171090" b="-26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shift 1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609091" t="-27500" r="-1914" b="-265000"/>
                          </a:stretch>
                        </a:blipFill>
                      </a:tcPr>
                    </a:tc>
                  </a:tr>
                  <a:tr h="276657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{-1 4 -11 40 40 -11 4 -1}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88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 + 8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d– 8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16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99315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{-64 64 -64 96 96 -64 64 -64 }</a:t>
                          </a:r>
                          <a:endParaRPr lang="zh-CN" sz="160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8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64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320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 + 11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d– 8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19</a:t>
                          </a:r>
                          <a:endParaRPr lang="zh-CN" sz="1600" dirty="0">
                            <a:effectLst/>
                            <a:latin typeface="Cambria Math" panose="020405030504060302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Content Placeholder 2"/>
          <p:cNvSpPr txBox="1">
            <a:spLocks/>
          </p:cNvSpPr>
          <p:nvPr/>
        </p:nvSpPr>
        <p:spPr>
          <a:xfrm>
            <a:off x="640519" y="5881153"/>
            <a:ext cx="10515600" cy="1197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With additional  restriction for  </a:t>
            </a:r>
            <a:r>
              <a:rPr lang="en-CA" altLang="zh-CN" sz="18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sum of interpolation filter positive coefficients 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to be not greater than </a:t>
            </a:r>
            <a:r>
              <a:rPr lang="en-CA" altLang="zh-CN" sz="18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96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then </a:t>
            </a:r>
            <a:r>
              <a:rPr lang="en-CA" altLang="zh-CN" sz="18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16 bits 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temporal buffer dynamic range is </a:t>
            </a:r>
            <a:r>
              <a:rPr lang="en-CA" altLang="zh-CN" sz="18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guaranteed</a:t>
            </a:r>
            <a:r>
              <a:rPr lang="en-CA" altLang="zh-CN" sz="1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en-CA" altLang="zh-CN" sz="1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841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690688"/>
            <a:ext cx="10972800" cy="4351338"/>
          </a:xfrm>
        </p:spPr>
        <p:txBody>
          <a:bodyPr>
            <a:normAutofit fontScale="85000" lnSpcReduction="10000"/>
          </a:bodyPr>
          <a:lstStyle/>
          <a:p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Reusing motion compensation interpolation design for re-sampling filters essentially reduces implementation cost for reference picture resampling support. </a:t>
            </a:r>
            <a:endParaRPr lang="en-CA" altLang="zh-CN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Except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, JVET-P0083 all analysed filters with predefined coefficients have dynamic range not higher than HEVC motion compensation interpolation process (this module can be re-used for re-sampling with just filter coefficients change). </a:t>
            </a:r>
            <a:endParaRPr lang="en-CA" altLang="zh-CN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Non-restricted 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interpolation filter coefficients allowed by syntax proposed in JVET-P0593 might result in overflow of 16 bits temporal buffer. </a:t>
            </a:r>
            <a:endParaRPr lang="en-CA" altLang="zh-CN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If  </a:t>
            </a:r>
            <a:r>
              <a:rPr lang="en-CA" altLang="zh-CN" b="1" dirty="0">
                <a:latin typeface="Cambria Math" panose="02040503050406030204" pitchFamily="18" charset="0"/>
                <a:ea typeface="Cambria Math" panose="02040503050406030204" pitchFamily="18" charset="0"/>
              </a:rPr>
              <a:t>sum of interpolation filter positive coefficients 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is not greater than </a:t>
            </a:r>
            <a:r>
              <a:rPr lang="en-CA" altLang="zh-CN" b="1" dirty="0">
                <a:latin typeface="Cambria Math" panose="02040503050406030204" pitchFamily="18" charset="0"/>
                <a:ea typeface="Cambria Math" panose="02040503050406030204" pitchFamily="18" charset="0"/>
              </a:rPr>
              <a:t>96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 then </a:t>
            </a:r>
            <a:r>
              <a:rPr lang="en-CA" altLang="zh-CN" b="1" dirty="0">
                <a:latin typeface="Cambria Math" panose="02040503050406030204" pitchFamily="18" charset="0"/>
                <a:ea typeface="Cambria Math" panose="02040503050406030204" pitchFamily="18" charset="0"/>
              </a:rPr>
              <a:t>16 bits 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temporal buffer dynamic range is </a:t>
            </a:r>
            <a:r>
              <a:rPr lang="en-CA" altLang="zh-CN" b="1" dirty="0">
                <a:latin typeface="Cambria Math" panose="02040503050406030204" pitchFamily="18" charset="0"/>
                <a:ea typeface="Cambria Math" panose="02040503050406030204" pitchFamily="18" charset="0"/>
              </a:rPr>
              <a:t>guaranteed</a:t>
            </a:r>
            <a:r>
              <a:rPr lang="en-CA" altLang="zh-CN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r>
              <a:rPr lang="en-CA" altLang="zh-CN" dirty="0" smtClean="0"/>
              <a:t> </a:t>
            </a:r>
          </a:p>
          <a:p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Best CE proposal demonstrates 4,5% gain over CE1 anchor (PSNR1, 2:1 ratio)</a:t>
            </a:r>
          </a:p>
          <a:p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Non-CE 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proposal 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demonstrate up to 6.0% gain </a:t>
            </a:r>
            <a:r>
              <a:rPr lang="en-CA" altLang="zh-CN" dirty="0">
                <a:latin typeface="Cambria Math" panose="02040503050406030204" pitchFamily="18" charset="0"/>
                <a:ea typeface="Cambria Math" panose="02040503050406030204" pitchFamily="18" charset="0"/>
              </a:rPr>
              <a:t>over CE1 anchor (PSNR1, 2:1 ratio)</a:t>
            </a:r>
          </a:p>
        </p:txBody>
      </p:sp>
    </p:spTree>
    <p:extLst>
      <p:ext uri="{BB962C8B-B14F-4D97-AF65-F5344CB8AC3E}">
        <p14:creationId xmlns:p14="http://schemas.microsoft.com/office/powerpoint/2010/main" val="2266058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2:1 filters only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836625"/>
                  </p:ext>
                </p:extLst>
              </p:nvPr>
            </p:nvGraphicFramePr>
            <p:xfrm>
              <a:off x="646982" y="1690688"/>
              <a:ext cx="9963511" cy="151774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308294"/>
                    <a:gridCol w="868033"/>
                    <a:gridCol w="867013"/>
                    <a:gridCol w="1012876"/>
                    <a:gridCol w="860893"/>
                    <a:gridCol w="807852"/>
                    <a:gridCol w="941474"/>
                    <a:gridCol w="1148538"/>
                    <a:gridCol w="1148538"/>
                  </a:tblGrid>
                  <a:tr h="450948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Filter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Length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Norm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SumPos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>
                                    <a:effectLst/>
                                  </a:rPr>
                                  <m:t>𝑩𝑫</m:t>
                                </m:r>
                                <m:d>
                                  <m:dPr>
                                    <m:ctrlPr>
                                      <a:rPr lang="zh-CN" sz="1400">
                                        <a:effectLst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>
                                        <a:effectLst/>
                                      </a:rPr>
                                      <m:t>𝑹𝒆𝒈</m:t>
                                    </m:r>
                                    <m:r>
                                      <a:rPr lang="en-US" sz="1400" baseline="-25000">
                                        <a:effectLst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shift 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400">
                                    <a:effectLst/>
                                  </a:rPr>
                                  <m:t>𝑩𝑫</m:t>
                                </m:r>
                                <m:r>
                                  <a:rPr lang="en-CA" sz="1400">
                                    <a:effectLst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zh-CN" sz="1400">
                                        <a:effectLst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1400">
                                        <a:effectLst/>
                                      </a:rPr>
                                      <m:t>𝑻𝒆𝒎𝒑</m:t>
                                    </m:r>
                                    <m:r>
                                      <a:rPr lang="en-CA" sz="1400" baseline="-25000">
                                        <a:effectLst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(PSNR1)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(PSNR2)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JVET-P0088, 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b="1" dirty="0">
                              <a:effectLst/>
                            </a:rPr>
                            <a:t>4.5%</a:t>
                          </a:r>
                          <a:endParaRPr lang="zh-CN" sz="1400" b="1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b="1" dirty="0">
                              <a:effectLst/>
                            </a:rPr>
                            <a:t>2.9%</a:t>
                          </a:r>
                          <a:endParaRPr lang="zh-CN" sz="1400" b="1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JVET-P0353_v1,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d–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4.4%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2.8%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8670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JVET-P0353_v2,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6.0%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3.8%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6329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JVET-P0390, 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5.3%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158369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2.1%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0.3%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836625"/>
                  </p:ext>
                </p:extLst>
              </p:nvPr>
            </p:nvGraphicFramePr>
            <p:xfrm>
              <a:off x="646982" y="1690688"/>
              <a:ext cx="9963511" cy="151774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308294"/>
                    <a:gridCol w="868033"/>
                    <a:gridCol w="867013"/>
                    <a:gridCol w="1012876"/>
                    <a:gridCol w="860893"/>
                    <a:gridCol w="807852"/>
                    <a:gridCol w="941474"/>
                    <a:gridCol w="1148538"/>
                    <a:gridCol w="1148538"/>
                  </a:tblGrid>
                  <a:tr h="450948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Filter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Length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Norm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SumPos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589362" t="-12162" r="-473759" b="-26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shift 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717532" t="-12162" r="-247403" b="-260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(PSNR1)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BD-rate (PSNR2)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JVET-P0088, 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b="1" dirty="0">
                              <a:effectLst/>
                            </a:rPr>
                            <a:t>4.5%</a:t>
                          </a:r>
                          <a:endParaRPr lang="zh-CN" sz="1400" b="1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b="1" dirty="0">
                              <a:effectLst/>
                            </a:rPr>
                            <a:t>2.9%</a:t>
                          </a:r>
                          <a:endParaRPr lang="zh-CN" sz="1400" b="1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JVET-P0353_v1,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d– 8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4.4%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2.8%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smtClean="0">
                              <a:effectLst/>
                            </a:rPr>
                            <a:t>JVET-P0353_v2, </a:t>
                          </a:r>
                          <a:r>
                            <a:rPr lang="en-CA" sz="1400" dirty="0">
                              <a:effectLst/>
                            </a:rPr>
                            <a:t>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16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6.0%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3.8%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JVET-P0390, 2:1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70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5.3%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2.9%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JVET-P0628, 2:1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64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68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 + 8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d– 8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effectLst/>
                            </a:rPr>
                            <a:t>16</a:t>
                          </a:r>
                          <a:endParaRPr lang="zh-CN" sz="14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2.1%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effectLst/>
                            </a:rPr>
                            <a:t>0.3%</a:t>
                          </a:r>
                          <a:endParaRPr lang="zh-CN" sz="14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Left Arrow 3"/>
          <p:cNvSpPr/>
          <p:nvPr/>
        </p:nvSpPr>
        <p:spPr>
          <a:xfrm>
            <a:off x="10610493" y="1940942"/>
            <a:ext cx="1250111" cy="5086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From CE</a:t>
            </a:r>
            <a:endParaRPr lang="zh-CN" altLang="en-US" dirty="0"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562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CE1 anchor (MC filter)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793114"/>
              </p:ext>
            </p:extLst>
          </p:nvPr>
        </p:nvGraphicFramePr>
        <p:xfrm>
          <a:off x="2269332" y="1690688"/>
          <a:ext cx="6997700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Fractional </a:t>
                      </a:r>
                      <a:r>
                        <a:rPr lang="en-US" sz="1100" u="none" strike="noStrike" dirty="0" err="1" smtClean="0">
                          <a:solidFill>
                            <a:srgbClr val="7030A0"/>
                          </a:solidFill>
                          <a:effectLst/>
                        </a:rPr>
                        <a:t>pos</a:t>
                      </a:r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0.1875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zh-CN" altLang="en-US" sz="1000" b="1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deviationF</a:t>
                      </a:r>
                      <a:endParaRPr lang="en-US" sz="1100" b="0" i="0" u="none" strike="noStrike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0.85</a:t>
                      </a: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deviationA</a:t>
                      </a:r>
                      <a:endParaRPr lang="en-US" sz="1000" b="0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373784" y="5942568"/>
            <a:ext cx="2908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PSNR1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0.0%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0.0 %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0.0 %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4674825" y="5942568"/>
            <a:ext cx="2803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PSNR2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0.0 </a:t>
            </a:r>
            <a:r>
              <a:rPr lang="en-US" altLang="zh-CN" dirty="0" smtClean="0"/>
              <a:t>%</a:t>
            </a:r>
            <a:r>
              <a:rPr lang="zh-CN" altLang="en-US" dirty="0" smtClean="0"/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0.0 </a:t>
            </a:r>
            <a:r>
              <a:rPr lang="en-US" altLang="zh-CN" dirty="0" smtClean="0"/>
              <a:t>%</a:t>
            </a:r>
            <a:r>
              <a:rPr lang="zh-CN" altLang="en-US" dirty="0" smtClean="0"/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0.0 </a:t>
            </a:r>
            <a:r>
              <a:rPr lang="en-US" altLang="zh-CN" dirty="0" smtClean="0"/>
              <a:t>%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78285" y="5942568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SumPos</a:t>
            </a:r>
            <a:r>
              <a:rPr lang="en-US" altLang="zh-CN" dirty="0" smtClean="0"/>
              <a:t> = </a:t>
            </a:r>
            <a:r>
              <a:rPr lang="en-US" altLang="zh-CN" dirty="0" smtClean="0"/>
              <a:t>88</a:t>
            </a:r>
            <a:endParaRPr lang="zh-CN" alt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286000"/>
            <a:ext cx="10635615" cy="34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31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JVET-P0088</a:t>
            </a:r>
            <a:r>
              <a:rPr lang="en-US" altLang="zh-CN" dirty="0"/>
              <a:t> </a:t>
            </a:r>
            <a:r>
              <a:rPr lang="en-US" altLang="zh-CN" dirty="0" smtClean="0"/>
              <a:t>2:1 as adopted</a:t>
            </a:r>
            <a:endParaRPr lang="zh-CN" alt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960" y="2286000"/>
            <a:ext cx="10515600" cy="3474286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269332" y="1690688"/>
          <a:ext cx="6997700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rgbClr val="7030A0"/>
                          </a:solidFill>
                          <a:effectLst/>
                        </a:rPr>
                        <a:t>Fractional </a:t>
                      </a:r>
                      <a:r>
                        <a:rPr lang="en-US" sz="1100" u="none" strike="noStrike" dirty="0" err="1" smtClean="0">
                          <a:solidFill>
                            <a:srgbClr val="7030A0"/>
                          </a:solidFill>
                          <a:effectLst/>
                        </a:rPr>
                        <a:t>pos</a:t>
                      </a:r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0.1875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0.3125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zh-CN" altLang="en-US" sz="1000" b="1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deviationF</a:t>
                      </a:r>
                      <a:endParaRPr lang="en-US" sz="1100" b="0" i="0" u="none" strike="noStrike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0.60</a:t>
                      </a: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deviationA</a:t>
                      </a:r>
                      <a:endParaRPr lang="en-US" sz="1000" b="0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1" i="0" u="none" strike="noStrike"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76933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60497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F7964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95B3D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>
                          <a:solidFill>
                            <a:srgbClr val="E6B8B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C4D79B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373784" y="5942568"/>
            <a:ext cx="2985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PSNR1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-4.6%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2.8%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</a:rPr>
              <a:t>2.6%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4674825" y="5942568"/>
            <a:ext cx="2759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PSNR2 </a:t>
            </a:r>
            <a:r>
              <a:rPr lang="en-US" altLang="zh-CN" dirty="0" smtClean="0"/>
              <a:t>-3.0%</a:t>
            </a:r>
            <a:r>
              <a:rPr lang="zh-CN" altLang="en-US" dirty="0" smtClean="0"/>
              <a:t> </a:t>
            </a:r>
            <a:r>
              <a:rPr lang="en-US" altLang="zh-CN" dirty="0"/>
              <a:t>-</a:t>
            </a:r>
            <a:r>
              <a:rPr lang="en-US" altLang="zh-CN" dirty="0" smtClean="0"/>
              <a:t>1.9%</a:t>
            </a:r>
            <a:r>
              <a:rPr lang="zh-CN" altLang="en-US" dirty="0" smtClean="0"/>
              <a:t> </a:t>
            </a:r>
            <a:r>
              <a:rPr lang="en-US" altLang="zh-CN" dirty="0"/>
              <a:t>-</a:t>
            </a:r>
            <a:r>
              <a:rPr lang="en-US" altLang="zh-CN" dirty="0" smtClean="0"/>
              <a:t>1.8%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78285" y="5942568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SumPos</a:t>
            </a:r>
            <a:r>
              <a:rPr lang="en-US" altLang="zh-CN" dirty="0" smtClean="0"/>
              <a:t> = 70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3995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1064</Words>
  <Application>Microsoft Office PowerPoint</Application>
  <PresentationFormat>Widescreen</PresentationFormat>
  <Paragraphs>480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DengXian</vt:lpstr>
      <vt:lpstr>SimSun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 Theme</vt:lpstr>
      <vt:lpstr>JVET-P0855: CE1 related: Dynamic range analysis in reference picture resampling process</vt:lpstr>
      <vt:lpstr>Dynamic range analysis in general</vt:lpstr>
      <vt:lpstr>Dynamic range analysis MC and re-sampling</vt:lpstr>
      <vt:lpstr>Summary</vt:lpstr>
      <vt:lpstr>Signaled coefficients</vt:lpstr>
      <vt:lpstr>Conclusion</vt:lpstr>
      <vt:lpstr>2:1 filters only</vt:lpstr>
      <vt:lpstr>CE1 anchor (MC filter)</vt:lpstr>
      <vt:lpstr>JVET-P0088 2:1 as adopted</vt:lpstr>
      <vt:lpstr>JVET-P0353 2:1 as proposed in v2</vt:lpstr>
      <vt:lpstr>JVET-P0353 2:1 as proposed in v3</vt:lpstr>
      <vt:lpstr>JVET-P0390 2:1 as proposed in v1</vt:lpstr>
      <vt:lpstr>JVET-P0088 2:1 (different rounding)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JVET-P-CE1 analysis</dc:title>
  <dc:creator>Elena Alshina</dc:creator>
  <cp:lastModifiedBy>Elena Alshina</cp:lastModifiedBy>
  <cp:revision>37</cp:revision>
  <dcterms:created xsi:type="dcterms:W3CDTF">2019-09-24T11:40:42Z</dcterms:created>
  <dcterms:modified xsi:type="dcterms:W3CDTF">2019-10-04T13:56:14Z</dcterms:modified>
</cp:coreProperties>
</file>