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86" r:id="rId2"/>
    <p:sldId id="294" r:id="rId3"/>
    <p:sldId id="293" r:id="rId4"/>
    <p:sldId id="291" r:id="rId5"/>
    <p:sldId id="292" r:id="rId6"/>
    <p:sldId id="290" r:id="rId7"/>
    <p:sldId id="289" r:id="rId8"/>
  </p:sldIdLst>
  <p:sldSz cx="9144000" cy="6858000" type="screen4x3"/>
  <p:notesSz cx="6858000" cy="9144000"/>
  <p:custShowLst>
    <p:custShow name="재구성한 쇼 1" id="0">
      <p:sldLst/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28A0"/>
    <a:srgbClr val="044EA2"/>
    <a:srgbClr val="007A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00" autoAdjust="0"/>
    <p:restoredTop sz="94541"/>
  </p:normalViewPr>
  <p:slideViewPr>
    <p:cSldViewPr snapToGrid="0" snapToObjects="1">
      <p:cViewPr varScale="1">
        <p:scale>
          <a:sx n="61" d="100"/>
          <a:sy n="61" d="100"/>
        </p:scale>
        <p:origin x="76" y="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68882-EA00-4941-ABE8-F6847D83E885}" type="datetimeFigureOut">
              <a:rPr kumimoji="1" lang="ko-KR" altLang="en-US" smtClean="0"/>
              <a:t>2019-10-02</a:t>
            </a:fld>
            <a:endParaRPr kumimoji="1"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38553-8836-B24B-B2B1-A3512CBA3C9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1191885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872DE-9A43-4C78-B019-274462DF4195}" type="datetimeFigureOut">
              <a:rPr lang="ko-KR" altLang="en-US" smtClean="0"/>
              <a:t>2019-10-02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86427-EA13-4CA8-A136-C9881F9A73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6558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35626" y="3645709"/>
            <a:ext cx="3508373" cy="18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9912" y="3946974"/>
            <a:ext cx="3396109" cy="176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9684" y="529213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제목 18"/>
          <p:cNvSpPr>
            <a:spLocks noGrp="1"/>
          </p:cNvSpPr>
          <p:nvPr>
            <p:ph type="title"/>
          </p:nvPr>
        </p:nvSpPr>
        <p:spPr>
          <a:xfrm>
            <a:off x="567528" y="3426611"/>
            <a:ext cx="4993823" cy="520363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300">
                <a:solidFill>
                  <a:schemeClr val="bg2">
                    <a:lumMod val="10000"/>
                  </a:schemeClr>
                </a:solidFill>
                <a:cs typeface="Exo 2" charset="0"/>
              </a:defRPr>
            </a:lvl1pPr>
          </a:lstStyle>
          <a:p>
            <a:pPr marL="0" lvl="0"/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974927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:\YISSUE\삼성\그래픽 모티브\아이콘\브랜딩4-1(아이콘)-1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 userDrawn="1"/>
        </p:nvSpPr>
        <p:spPr>
          <a:xfrm>
            <a:off x="0" y="6312219"/>
            <a:ext cx="8486775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 userDrawn="1"/>
        </p:nvSpPr>
        <p:spPr>
          <a:xfrm>
            <a:off x="8562976" y="6312218"/>
            <a:ext cx="175418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8808243" y="6312218"/>
            <a:ext cx="8770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 userDrawn="1"/>
        </p:nvSpPr>
        <p:spPr>
          <a:xfrm>
            <a:off x="8957666" y="6312218"/>
            <a:ext cx="4571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7771" y="6553396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4385891" y="647125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0" i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itillium" charset="0"/>
              </a:rPr>
              <a:pPr algn="l"/>
              <a:t>‹#›</a:t>
            </a:fld>
            <a:endParaRPr lang="en-MY" sz="2400" b="0" i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Titillium" charset="0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1" hangingPunct="1">
              <a:buBlip>
                <a:blip r:embed="rId5"/>
              </a:buBlip>
              <a:defRPr lang="ko-KR" altLang="en-US" sz="1800" b="1" kern="1200" dirty="0" smtClean="0">
                <a:solidFill>
                  <a:schemeClr val="tx1"/>
                </a:solidFill>
                <a:latin typeface="+mj-ea"/>
                <a:ea typeface="+mn-ea"/>
                <a:cs typeface="+mn-cs"/>
              </a:defRPr>
            </a:lvl1pPr>
            <a:lvl2pPr marL="539750" indent="-179388">
              <a:defRPr sz="1600"/>
            </a:lvl2pPr>
            <a:lvl3pPr marL="809625" indent="-179388">
              <a:defRPr sz="1400"/>
            </a:lvl3pPr>
            <a:lvl4pPr marL="1079500" indent="-179388">
              <a:defRPr sz="1200"/>
            </a:lvl4pPr>
            <a:lvl5pPr marL="1341438" indent="-179388">
              <a:defRPr sz="11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ko-KR" altLang="en-US" sz="2800">
                <a:solidFill>
                  <a:schemeClr val="bg1"/>
                </a:solidFill>
                <a:cs typeface="+mn-cs"/>
              </a:defRPr>
            </a:lvl1pPr>
          </a:lstStyle>
          <a:p>
            <a:pPr marL="0" lvl="0"/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356929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 userDrawn="1"/>
        </p:nvSpPr>
        <p:spPr>
          <a:xfrm>
            <a:off x="3835400" y="0"/>
            <a:ext cx="53086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8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I:\YISSUE\삼성\그래픽 모티브\아이콘\브랜딩4-1(아이콘)-1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61" y="2175459"/>
            <a:ext cx="2915328" cy="351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I:\YISSUE\삼성\그래픽 모티브\아이콘\브랜딩4-1(아이콘)-16.pn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"/>
          <a:stretch/>
        </p:blipFill>
        <p:spPr bwMode="auto">
          <a:xfrm>
            <a:off x="3835400" y="-2"/>
            <a:ext cx="53086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8" name="직선 연결선 67"/>
          <p:cNvCxnSpPr/>
          <p:nvPr userDrawn="1"/>
        </p:nvCxnSpPr>
        <p:spPr>
          <a:xfrm>
            <a:off x="0" y="1417973"/>
            <a:ext cx="23431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7774" y="6553396"/>
            <a:ext cx="1597018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623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75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2" r:id="rId2"/>
    <p:sldLayoutId id="2147483671" r:id="rId3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+mj-ea"/>
          <a:ea typeface="+mj-ea"/>
          <a:cs typeface="Noto Sans CJK KR" charset="-127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Noto Sans CJK KR" charset="-127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Noto Sans CJK KR" charset="-127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Noto Sans CJK KR" charset="-127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Noto Sans CJK KR" charset="-127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Noto Sans CJK KR" charset="-127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ALF_on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CE5 SAO related test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683873"/>
              </p:ext>
            </p:extLst>
          </p:nvPr>
        </p:nvGraphicFramePr>
        <p:xfrm>
          <a:off x="617689" y="1207961"/>
          <a:ext cx="7885179" cy="50435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2330">
                  <a:extLst>
                    <a:ext uri="{9D8B030D-6E8A-4147-A177-3AD203B41FA5}">
                      <a16:colId xmlns:a16="http://schemas.microsoft.com/office/drawing/2014/main" val="749293284"/>
                    </a:ext>
                  </a:extLst>
                </a:gridCol>
                <a:gridCol w="3896582">
                  <a:extLst>
                    <a:ext uri="{9D8B030D-6E8A-4147-A177-3AD203B41FA5}">
                      <a16:colId xmlns:a16="http://schemas.microsoft.com/office/drawing/2014/main" val="3528165587"/>
                    </a:ext>
                  </a:extLst>
                </a:gridCol>
                <a:gridCol w="2076267">
                  <a:extLst>
                    <a:ext uri="{9D8B030D-6E8A-4147-A177-3AD203B41FA5}">
                      <a16:colId xmlns:a16="http://schemas.microsoft.com/office/drawing/2014/main" val="776061845"/>
                    </a:ext>
                  </a:extLst>
                </a:gridCol>
              </a:tblGrid>
              <a:tr h="334126">
                <a:tc>
                  <a:txBody>
                    <a:bodyPr/>
                    <a:lstStyle/>
                    <a:p>
                      <a:r>
                        <a:rPr lang="en-US" dirty="0"/>
                        <a:t>Test</a:t>
                      </a:r>
                    </a:p>
                  </a:txBody>
                  <a:tcPr>
                    <a:solidFill>
                      <a:schemeClr val="accent4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Description</a:t>
                      </a:r>
                    </a:p>
                  </a:txBody>
                  <a:tcPr>
                    <a:solidFill>
                      <a:schemeClr val="accent4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Name</a:t>
                      </a:r>
                      <a:r>
                        <a:rPr lang="ko-KR" altLang="en-US" dirty="0"/>
                        <a:t> </a:t>
                      </a:r>
                      <a:r>
                        <a:rPr lang="en-US" altLang="ko-KR" dirty="0"/>
                        <a:t>convention</a:t>
                      </a:r>
                      <a:endParaRPr lang="en-US" dirty="0"/>
                    </a:p>
                  </a:txBody>
                  <a:tcPr>
                    <a:solidFill>
                      <a:schemeClr val="accent4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1559112"/>
                  </a:ext>
                </a:extLst>
              </a:tr>
              <a:tr h="334126">
                <a:tc>
                  <a:txBody>
                    <a:bodyPr/>
                    <a:lstStyle/>
                    <a:p>
                      <a:r>
                        <a:rPr lang="en-US" sz="1200" dirty="0"/>
                        <a:t>CE5.3.1_t1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Bilateral + SAO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B1_S1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7013694"/>
                  </a:ext>
                </a:extLst>
              </a:tr>
              <a:tr h="3341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CE5.3.1_t2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Bilateral</a:t>
                      </a:r>
                      <a:r>
                        <a:rPr lang="en-US" sz="1200" baseline="0" dirty="0"/>
                        <a:t> + </a:t>
                      </a:r>
                      <a:r>
                        <a:rPr lang="en-US" sz="1200" baseline="0" dirty="0" err="1"/>
                        <a:t>off_SAO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B1_S0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2772525"/>
                  </a:ext>
                </a:extLst>
              </a:tr>
              <a:tr h="3341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CE5.3.1_t3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Bilateral</a:t>
                      </a:r>
                      <a:r>
                        <a:rPr lang="en-US" sz="1200" baseline="0" dirty="0"/>
                        <a:t> + SAO + w/o RDO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6317871"/>
                  </a:ext>
                </a:extLst>
              </a:tr>
              <a:tr h="3341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CE5.3.1_t4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Bilateral</a:t>
                      </a:r>
                      <a:r>
                        <a:rPr lang="en-US" sz="1200" baseline="0" dirty="0"/>
                        <a:t> as post filter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8556231"/>
                  </a:ext>
                </a:extLst>
              </a:tr>
              <a:tr h="334126">
                <a:tc>
                  <a:txBody>
                    <a:bodyPr/>
                    <a:lstStyle/>
                    <a:p>
                      <a:r>
                        <a:rPr lang="en-US" sz="1200" dirty="0"/>
                        <a:t>CE5.3.2_t1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Hadamard</a:t>
                      </a:r>
                      <a:r>
                        <a:rPr lang="en-US" sz="1200" dirty="0"/>
                        <a:t> + SAO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H1_S1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0174739"/>
                  </a:ext>
                </a:extLst>
              </a:tr>
              <a:tr h="3341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CE5.3.2_t2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Hadamard</a:t>
                      </a:r>
                      <a:r>
                        <a:rPr lang="en-US" sz="1200" dirty="0"/>
                        <a:t> </a:t>
                      </a:r>
                      <a:r>
                        <a:rPr lang="en-US" sz="1200" baseline="0" dirty="0"/>
                        <a:t>+ </a:t>
                      </a:r>
                      <a:r>
                        <a:rPr lang="en-US" sz="1200" baseline="0" dirty="0" err="1"/>
                        <a:t>off_SAO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H1_S0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1822749"/>
                  </a:ext>
                </a:extLst>
              </a:tr>
              <a:tr h="3341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CE5.3.2_t3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Hadamard</a:t>
                      </a:r>
                      <a:r>
                        <a:rPr lang="en-US" sz="1200" dirty="0"/>
                        <a:t> </a:t>
                      </a:r>
                      <a:r>
                        <a:rPr lang="en-US" sz="1200" baseline="0" dirty="0"/>
                        <a:t>+ SAO + w/o RDO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4481680"/>
                  </a:ext>
                </a:extLst>
              </a:tr>
              <a:tr h="3341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CE5.3.2_t4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Hadamard</a:t>
                      </a:r>
                      <a:r>
                        <a:rPr lang="en-US" sz="1200" dirty="0"/>
                        <a:t> </a:t>
                      </a:r>
                      <a:r>
                        <a:rPr lang="en-US" sz="1200" baseline="0" dirty="0"/>
                        <a:t>as post filter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6233395"/>
                  </a:ext>
                </a:extLst>
              </a:tr>
              <a:tr h="334126">
                <a:tc>
                  <a:txBody>
                    <a:bodyPr/>
                    <a:lstStyle/>
                    <a:p>
                      <a:r>
                        <a:rPr lang="en-US" sz="1200" dirty="0"/>
                        <a:t>CE5.3.3_t1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SAO sign 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S1E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3185048"/>
                  </a:ext>
                </a:extLst>
              </a:tr>
              <a:tr h="3341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CE5.3.3_t2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Off_SAO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2553824"/>
                  </a:ext>
                </a:extLst>
              </a:tr>
              <a:tr h="334126">
                <a:tc>
                  <a:txBody>
                    <a:bodyPr/>
                    <a:lstStyle/>
                    <a:p>
                      <a:r>
                        <a:rPr lang="en-US" sz="1200" dirty="0"/>
                        <a:t>CE5.3.4_t1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Bilateral &amp; </a:t>
                      </a:r>
                      <a:r>
                        <a:rPr lang="en-US" sz="1200" dirty="0" err="1"/>
                        <a:t>Hardamard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dirty="0"/>
                        <a:t>+ SAO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BH1_S1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4488848"/>
                  </a:ext>
                </a:extLst>
              </a:tr>
              <a:tr h="3341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CE5.3.4_t2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Bilateral &amp; </a:t>
                      </a:r>
                      <a:r>
                        <a:rPr lang="en-US" sz="1200" dirty="0" err="1"/>
                        <a:t>Hardamard</a:t>
                      </a:r>
                      <a:r>
                        <a:rPr lang="en-US" sz="1200" baseline="0" dirty="0"/>
                        <a:t>  + </a:t>
                      </a:r>
                      <a:r>
                        <a:rPr lang="en-US" sz="1200" baseline="0" dirty="0" err="1"/>
                        <a:t>off_SAO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BH1_S0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4766981"/>
                  </a:ext>
                </a:extLst>
              </a:tr>
              <a:tr h="3341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CE5.3.4_t3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Bilateral &amp; </a:t>
                      </a:r>
                      <a:r>
                        <a:rPr lang="en-US" sz="1200" dirty="0" err="1"/>
                        <a:t>Hardamard</a:t>
                      </a:r>
                      <a:r>
                        <a:rPr lang="en-US" sz="1200" baseline="0" dirty="0"/>
                        <a:t>  + SAO + w/o RDO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9190607"/>
                  </a:ext>
                </a:extLst>
              </a:tr>
              <a:tr h="3341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CE5.3.4_t4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Bilateral &amp; </a:t>
                      </a:r>
                      <a:r>
                        <a:rPr lang="en-US" sz="1200" dirty="0" err="1"/>
                        <a:t>Hardamard</a:t>
                      </a:r>
                      <a:r>
                        <a:rPr lang="en-US" sz="1200" baseline="0" dirty="0"/>
                        <a:t>  as post filter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0972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920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6381" y="1880421"/>
            <a:ext cx="5447619" cy="347619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ALF_on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3581" y="1880421"/>
            <a:ext cx="5447619" cy="34571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3378" y="1435633"/>
            <a:ext cx="4274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BasketballDrive_QP37_RA_f153_S1(anchor)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70389" y="1471421"/>
            <a:ext cx="3900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BasketballDrive_QP37_RA_f153_B1_S1</a:t>
            </a:r>
          </a:p>
        </p:txBody>
      </p:sp>
      <p:sp>
        <p:nvSpPr>
          <p:cNvPr id="9" name="Oval 8"/>
          <p:cNvSpPr/>
          <p:nvPr/>
        </p:nvSpPr>
        <p:spPr>
          <a:xfrm>
            <a:off x="1833801" y="4095710"/>
            <a:ext cx="1266567" cy="124185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731196" y="4114757"/>
            <a:ext cx="1266567" cy="124185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236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905" y="1880421"/>
            <a:ext cx="5438095" cy="3419048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ALF_on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3581" y="1880421"/>
            <a:ext cx="5447619" cy="345714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3378" y="1435633"/>
            <a:ext cx="4274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BasketballDrive_QP37_RA_f153_S1(anchor)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70389" y="1471421"/>
            <a:ext cx="3900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BasketballDrive_QP37_RA_f153_H1_S1</a:t>
            </a:r>
          </a:p>
        </p:txBody>
      </p:sp>
      <p:sp>
        <p:nvSpPr>
          <p:cNvPr id="10" name="Oval 9"/>
          <p:cNvSpPr/>
          <p:nvPr/>
        </p:nvSpPr>
        <p:spPr>
          <a:xfrm>
            <a:off x="1833801" y="4095710"/>
            <a:ext cx="1266567" cy="124185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557829" y="4095710"/>
            <a:ext cx="1266567" cy="124185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769853" y="2345052"/>
            <a:ext cx="1266567" cy="124185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368372" y="2334082"/>
            <a:ext cx="1266567" cy="124185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592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ALF_on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857" y="1884423"/>
            <a:ext cx="5457143" cy="340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5619" y="1846328"/>
            <a:ext cx="5447619" cy="34761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3378" y="1435633"/>
            <a:ext cx="4003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BasketballDrive_QP37_RA_f153_B1_S1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70389" y="1471421"/>
            <a:ext cx="3900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BasketballDrive_QP37_RA_f153_B1_S0</a:t>
            </a:r>
          </a:p>
        </p:txBody>
      </p:sp>
      <p:sp>
        <p:nvSpPr>
          <p:cNvPr id="8" name="Oval 7"/>
          <p:cNvSpPr/>
          <p:nvPr/>
        </p:nvSpPr>
        <p:spPr>
          <a:xfrm>
            <a:off x="1285103" y="1989438"/>
            <a:ext cx="1266567" cy="124185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879757" y="1989438"/>
            <a:ext cx="1266567" cy="124185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382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ALF_on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857" y="1823998"/>
            <a:ext cx="5457143" cy="34190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5619" y="1804965"/>
            <a:ext cx="5447619" cy="34571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3378" y="1435633"/>
            <a:ext cx="4274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BasketballDrive_QP37_RA_f153_S1(anchor)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70389" y="1471421"/>
            <a:ext cx="3900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BasketballDrive_QP37_RA_f153_S1E</a:t>
            </a:r>
          </a:p>
        </p:txBody>
      </p:sp>
      <p:sp>
        <p:nvSpPr>
          <p:cNvPr id="8" name="Oval 7"/>
          <p:cNvSpPr/>
          <p:nvPr/>
        </p:nvSpPr>
        <p:spPr>
          <a:xfrm>
            <a:off x="1833801" y="4095710"/>
            <a:ext cx="1266567" cy="124185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538781" y="4010723"/>
            <a:ext cx="1266567" cy="124185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840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ALF_on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7979" y="1952809"/>
            <a:ext cx="5038095" cy="297142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2455" y="1952809"/>
            <a:ext cx="4980952" cy="295238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63379" y="1435633"/>
            <a:ext cx="3669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BQTerrace_QP32_LD_f114_B1_S1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70390" y="1471421"/>
            <a:ext cx="3669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BQTerrace_QP32_LD_f114_B1_S0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334530" y="2397211"/>
            <a:ext cx="3027405" cy="1223319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640627" y="2420747"/>
            <a:ext cx="3027405" cy="1223319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11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ALF_on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9" y="1750125"/>
            <a:ext cx="4885714" cy="36666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077" y="1769173"/>
            <a:ext cx="4866667" cy="364761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63379" y="1435633"/>
            <a:ext cx="3669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SlideEditing_QP37_LD_f159_H1_S1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79171" y="1442001"/>
            <a:ext cx="3669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SlideEditing_QP37_LD_f159_H1_S0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11659" y="4182762"/>
            <a:ext cx="3756455" cy="8587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193182" y="4182761"/>
            <a:ext cx="3756455" cy="8587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1402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1">
      <a:dk1>
        <a:srgbClr val="2C2D2F"/>
      </a:dk1>
      <a:lt1>
        <a:srgbClr val="FFFFFF"/>
      </a:lt1>
      <a:dk2>
        <a:srgbClr val="61626A"/>
      </a:dk2>
      <a:lt2>
        <a:srgbClr val="DEDEDE"/>
      </a:lt2>
      <a:accent1>
        <a:srgbClr val="044EA2"/>
      </a:accent1>
      <a:accent2>
        <a:srgbClr val="95BFED"/>
      </a:accent2>
      <a:accent3>
        <a:srgbClr val="424243"/>
      </a:accent3>
      <a:accent4>
        <a:srgbClr val="E1EDEE"/>
      </a:accent4>
      <a:accent5>
        <a:srgbClr val="044EA2"/>
      </a:accent5>
      <a:accent6>
        <a:srgbClr val="B3CEDD"/>
      </a:accent6>
      <a:hlink>
        <a:srgbClr val="044EA2"/>
      </a:hlink>
      <a:folHlink>
        <a:srgbClr val="0D2ECA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10305</TotalTime>
  <Words>298</Words>
  <Application>Microsoft Office PowerPoint</Application>
  <PresentationFormat>화면 슬라이드 쇼(4:3)</PresentationFormat>
  <Paragraphs>59</Paragraphs>
  <Slides>7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  <vt:variant>
        <vt:lpstr>재구성한 쇼</vt:lpstr>
      </vt:variant>
      <vt:variant>
        <vt:i4>1</vt:i4>
      </vt:variant>
    </vt:vector>
  </HeadingPairs>
  <TitlesOfParts>
    <vt:vector size="12" baseType="lpstr">
      <vt:lpstr>맑은 고딕</vt:lpstr>
      <vt:lpstr>Arial</vt:lpstr>
      <vt:lpstr>Calibri</vt:lpstr>
      <vt:lpstr>Office 테마</vt:lpstr>
      <vt:lpstr>CE5 SAO related test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재구성한 쇼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사용자</dc:creator>
  <cp:lastModifiedBy>Choi Kiho</cp:lastModifiedBy>
  <cp:revision>398</cp:revision>
  <dcterms:created xsi:type="dcterms:W3CDTF">2017-08-28T02:36:56Z</dcterms:created>
  <dcterms:modified xsi:type="dcterms:W3CDTF">2019-10-02T13:55:16Z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88E2CA7DA740E51D625C323DD66B4F4206A6C78A74461D15BF48BA2B48BF78F3</vt:lpwstr>
  </property>
  <property fmtid="{D5CDD505-2E9C-101B-9397-08002B2CF9AE}" pid="2" name="NSCPROP">
    <vt:lpwstr>NSCCustomProperty</vt:lpwstr>
  </property>
  <property fmtid="{D5CDD505-2E9C-101B-9397-08002B2CF9AE}" pid="3" name="NSCPROP_SA">
    <vt:lpwstr>E:\Research\BeyondHEVC\JVET\JVET_2019_10_P(Geneva)\EVC\suco_hardware_issue.pptx</vt:lpwstr>
  </property>
</Properties>
</file>