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863" r:id="rId1"/>
  </p:sldMasterIdLst>
  <p:notesMasterIdLst>
    <p:notesMasterId r:id="rId12"/>
  </p:notesMasterIdLst>
  <p:sldIdLst>
    <p:sldId id="285" r:id="rId2"/>
    <p:sldId id="287" r:id="rId3"/>
    <p:sldId id="294" r:id="rId4"/>
    <p:sldId id="302" r:id="rId5"/>
    <p:sldId id="304" r:id="rId6"/>
    <p:sldId id="305" r:id="rId7"/>
    <p:sldId id="306" r:id="rId8"/>
    <p:sldId id="303" r:id="rId9"/>
    <p:sldId id="300" r:id="rId10"/>
    <p:sldId id="28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30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JVET-P0653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Non-CE4: On BDOF and PROF parameter derivation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4111724"/>
            <a:ext cx="94391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Hong-Jheng Jhu,</a:t>
            </a:r>
            <a:r>
              <a:rPr lang="de-DE" dirty="0"/>
              <a:t>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3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Problem Statement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490378"/>
            <a:ext cx="11371626" cy="1764266"/>
          </a:xfrm>
        </p:spPr>
        <p:txBody>
          <a:bodyPr>
            <a:normAutofit/>
          </a:bodyPr>
          <a:lstStyle/>
          <a:p>
            <a:pPr hangingPunct="0"/>
            <a:r>
              <a:rPr lang="en-US" altLang="zh-TW" sz="3600" dirty="0"/>
              <a:t>In VVC draft 6, </a:t>
            </a:r>
            <a:r>
              <a:rPr lang="en-CA" sz="3600" dirty="0"/>
              <a:t>the bitwise right shifts applied to calculate gradients, correlation parameters and motion refinements, are dependent on the internal bit-depth </a:t>
            </a:r>
          </a:p>
          <a:p>
            <a:pPr hangingPunct="0"/>
            <a:endParaRPr lang="en-CA" sz="3600" dirty="0"/>
          </a:p>
          <a:p>
            <a:pPr hangingPunct="0"/>
            <a:endParaRPr lang="en-CA" sz="3600" dirty="0"/>
          </a:p>
          <a:p>
            <a:pPr hangingPunct="0"/>
            <a:endParaRPr lang="en-CA" sz="36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1A6523-8E73-41A8-9187-E596E5DCE417}"/>
              </a:ext>
            </a:extLst>
          </p:cNvPr>
          <p:cNvSpPr/>
          <p:nvPr/>
        </p:nvSpPr>
        <p:spPr>
          <a:xfrm>
            <a:off x="1562745" y="3208149"/>
            <a:ext cx="9066509" cy="2480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variable 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variable shift1 is set to equal to </a:t>
            </a:r>
            <a:r>
              <a:rPr lang="en-CA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Max( 6, </a:t>
            </a:r>
            <a:r>
              <a:rPr lang="en-CA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− 6 )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variable shift2 is set to equal to </a:t>
            </a:r>
            <a:r>
              <a:rPr lang="en-CA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Max( 4, </a:t>
            </a:r>
            <a:r>
              <a:rPr lang="en-CA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− 8 )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variable shift3 is set to equal to </a:t>
            </a:r>
            <a:r>
              <a:rPr lang="en-CA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Max( 1, </a:t>
            </a:r>
            <a:r>
              <a:rPr lang="en-CA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− 11 ).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variable shift4 is set equal to Max( 3, 15 − 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 and the variable offset4 is set equal to 1  &lt;&lt;  ( shift4 − 1 ).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variable 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mvRefineThres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1 &lt;&lt; </a:t>
            </a:r>
            <a:r>
              <a:rPr lang="en-CA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Max( 5, </a:t>
            </a:r>
            <a:r>
              <a:rPr lang="en-CA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− 7 ).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>
            <a:extLst>
              <a:ext uri="{FF2B5EF4-FFF2-40B4-BE49-F238E27FC236}">
                <a16:creationId xmlns:a16="http://schemas.microsoft.com/office/drawing/2014/main" id="{A6A64A67-A810-4CBE-A550-B7A3FF2D66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203736"/>
            <a:ext cx="10895309" cy="968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indent="-22860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 dirty="0"/>
              <a:t>After the</a:t>
            </a:r>
            <a:r>
              <a:rPr lang="en-CA" altLang="en-US" sz="2800" dirty="0"/>
              <a:t> adoption of JVET-O0304, the multiplications during the BDOF correlation derivation are removed</a:t>
            </a:r>
            <a:r>
              <a:rPr lang="en-US" altLang="en-US" sz="2800" dirty="0"/>
              <a:t> </a:t>
            </a: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92A4D241-45F5-46EC-AAB9-64BE0CA69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333"/>
            <a:ext cx="10515600" cy="1069347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Problem Statement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6EB4EA9-80BD-428C-8FD8-FEF982136A57}"/>
              </a:ext>
            </a:extLst>
          </p:cNvPr>
          <p:cNvSpPr/>
          <p:nvPr/>
        </p:nvSpPr>
        <p:spPr>
          <a:xfrm>
            <a:off x="1651645" y="2050141"/>
            <a:ext cx="9090246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1080135" algn="l"/>
                <a:tab pos="1260475" algn="l"/>
                <a:tab pos="1440180" algn="l"/>
                <a:tab pos="1828800" algn="l"/>
                <a:tab pos="3079115" algn="ctr"/>
                <a:tab pos="6156960" algn="r"/>
              </a:tabLst>
            </a:pP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sGx2 = 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  <a:sym typeface="Symbol" panose="05050102010706020507" pitchFamily="18" charset="2"/>
              </a:rPr>
              <a:t></a:t>
            </a:r>
            <a:r>
              <a:rPr lang="en-CA" sz="15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  <a:sym typeface="Symbol" panose="05050102010706020507" pitchFamily="18" charset="2"/>
              </a:rPr>
              <a:t></a:t>
            </a:r>
            <a:r>
              <a:rPr lang="en-CA" sz="15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en-CA" sz="15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Abs( 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tempH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xSb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ySb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+ j ] ) with 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, j = −1..4	                                                          (8‑810)</a:t>
            </a:r>
            <a:endParaRPr lang="en-US" sz="15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68580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1080135" algn="l"/>
                <a:tab pos="1260475" algn="l"/>
                <a:tab pos="1440180" algn="l"/>
                <a:tab pos="1828800" algn="l"/>
                <a:tab pos="3079115" algn="ctr"/>
                <a:tab pos="6156960" algn="r"/>
              </a:tabLst>
            </a:pP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sGy2 = 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  <a:sym typeface="Symbol" panose="05050102010706020507" pitchFamily="18" charset="2"/>
              </a:rPr>
              <a:t></a:t>
            </a:r>
            <a:r>
              <a:rPr lang="en-CA" sz="15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  <a:sym typeface="Symbol" panose="05050102010706020507" pitchFamily="18" charset="2"/>
              </a:rPr>
              <a:t></a:t>
            </a:r>
            <a:r>
              <a:rPr lang="en-CA" sz="15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en-CA" sz="15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Abs( 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tempV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xSb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ySb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+ j ] ) with 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, j = −1..4	                                                          (8‑811)</a:t>
            </a:r>
            <a:endParaRPr lang="en-US" sz="15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68580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1080135" algn="l"/>
                <a:tab pos="1260475" algn="l"/>
                <a:tab pos="1440180" algn="l"/>
                <a:tab pos="1828800" algn="l"/>
                <a:tab pos="3079115" algn="ctr"/>
                <a:tab pos="6156960" algn="r"/>
              </a:tabLst>
            </a:pP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sGxGy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= 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  <a:sym typeface="Symbol" panose="05050102010706020507" pitchFamily="18" charset="2"/>
              </a:rPr>
              <a:t></a:t>
            </a:r>
            <a:r>
              <a:rPr lang="en-CA" sz="15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  <a:sym typeface="Symbol" panose="05050102010706020507" pitchFamily="18" charset="2"/>
              </a:rPr>
              <a:t></a:t>
            </a:r>
            <a:r>
              <a:rPr lang="en-CA" sz="15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en-CA" sz="15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 Sign( </a:t>
            </a:r>
            <a:r>
              <a:rPr lang="en-CA" sz="15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tempV</a:t>
            </a:r>
            <a:r>
              <a:rPr lang="en-CA" sz="15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5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xSb</a:t>
            </a:r>
            <a:r>
              <a:rPr lang="en-CA" sz="15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5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5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5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ySb</a:t>
            </a:r>
            <a:r>
              <a:rPr lang="en-CA" sz="15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+ j ] )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 * 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tempH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xSb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ySb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+ j ] ) with 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, j = −1..4	(8‑812)</a:t>
            </a:r>
            <a:endParaRPr lang="en-US" sz="15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68580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1080135" algn="l"/>
                <a:tab pos="1260475" algn="l"/>
                <a:tab pos="1440180" algn="l"/>
                <a:tab pos="1828800" algn="l"/>
                <a:tab pos="3079115" algn="ctr"/>
                <a:tab pos="6156960" algn="r"/>
              </a:tabLst>
            </a:pP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sGxGy</a:t>
            </a:r>
            <a:r>
              <a:rPr lang="en-CA" sz="15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= 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sGxGy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&gt;&gt; 12	                                                         	                                                   (8‑813)</a:t>
            </a:r>
            <a:endParaRPr lang="en-US" sz="15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68580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1080135" algn="l"/>
                <a:tab pos="1260475" algn="l"/>
                <a:tab pos="1440180" algn="l"/>
                <a:tab pos="1828800" algn="l"/>
                <a:tab pos="3079115" algn="ctr"/>
                <a:tab pos="6156960" algn="r"/>
              </a:tabLst>
            </a:pP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sGxGy</a:t>
            </a:r>
            <a:r>
              <a:rPr lang="en-CA" sz="15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=  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sGxGy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&amp; ( ( 1 &lt;&lt; 12 ) − 1 )	                         	(8‑814)</a:t>
            </a:r>
            <a:endParaRPr lang="en-US" sz="15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68580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1080135" algn="l"/>
                <a:tab pos="1260475" algn="l"/>
                <a:tab pos="1440180" algn="l"/>
                <a:tab pos="1828800" algn="l"/>
                <a:tab pos="3079115" algn="ctr"/>
                <a:tab pos="6156960" algn="r"/>
              </a:tabLst>
            </a:pP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sGxdI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= 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  <a:sym typeface="Symbol" panose="05050102010706020507" pitchFamily="18" charset="2"/>
              </a:rPr>
              <a:t></a:t>
            </a:r>
            <a:r>
              <a:rPr lang="en-CA" sz="15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  <a:sym typeface="Symbol" panose="05050102010706020507" pitchFamily="18" charset="2"/>
              </a:rPr>
              <a:t></a:t>
            </a:r>
            <a:r>
              <a:rPr lang="en-CA" sz="15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en-CA" sz="15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 − Sign( </a:t>
            </a:r>
            <a:r>
              <a:rPr lang="en-CA" sz="15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tempH</a:t>
            </a:r>
            <a:r>
              <a:rPr lang="en-CA" sz="15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5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xSb</a:t>
            </a:r>
            <a:r>
              <a:rPr lang="en-CA" sz="15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5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5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5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ySb</a:t>
            </a:r>
            <a:r>
              <a:rPr lang="en-CA" sz="15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+ j ] )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* diff[ 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xSb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ySb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+ j ] ) with 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, j = −1..4	(8‑815)</a:t>
            </a:r>
            <a:endParaRPr lang="en-US" sz="15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68580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1080135" algn="l"/>
                <a:tab pos="1260475" algn="l"/>
                <a:tab pos="1440180" algn="l"/>
                <a:tab pos="1828800" algn="l"/>
                <a:tab pos="3079115" algn="ctr"/>
                <a:tab pos="6156960" algn="r"/>
              </a:tabLst>
            </a:pP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sGydI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= 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  <a:sym typeface="Symbol" panose="05050102010706020507" pitchFamily="18" charset="2"/>
              </a:rPr>
              <a:t></a:t>
            </a:r>
            <a:r>
              <a:rPr lang="en-CA" sz="15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  <a:sym typeface="Symbol" panose="05050102010706020507" pitchFamily="18" charset="2"/>
              </a:rPr>
              <a:t></a:t>
            </a:r>
            <a:r>
              <a:rPr lang="en-CA" sz="15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en-CA" sz="15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 − Sign( </a:t>
            </a:r>
            <a:r>
              <a:rPr lang="en-CA" sz="15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tempV</a:t>
            </a:r>
            <a:r>
              <a:rPr lang="en-CA" sz="15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5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xSb</a:t>
            </a:r>
            <a:r>
              <a:rPr lang="en-CA" sz="15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5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5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5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ySb</a:t>
            </a:r>
            <a:r>
              <a:rPr lang="en-CA" sz="15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+ j ] )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* diff[ 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xSb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ySb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 + j ] ) with </a:t>
            </a:r>
            <a:r>
              <a:rPr lang="en-CA" sz="15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500" dirty="0">
                <a:latin typeface="Times New Roman" panose="02020603050405020304" pitchFamily="18" charset="0"/>
                <a:ea typeface="SimSun" panose="02010600030101010101" pitchFamily="2" charset="-122"/>
              </a:rPr>
              <a:t>, j = −1..4	(8‑816)</a:t>
            </a:r>
            <a:endParaRPr lang="en-US" sz="15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A97F94BA-39F8-48CA-82EB-AEE22F1888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1364" y="5552670"/>
            <a:ext cx="10895309" cy="968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indent="-22860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Such change not only reduces computational complexity but also lower the dynamic range of BDOF derivation</a:t>
            </a:r>
          </a:p>
        </p:txBody>
      </p:sp>
    </p:spTree>
    <p:extLst>
      <p:ext uri="{BB962C8B-B14F-4D97-AF65-F5344CB8AC3E}">
        <p14:creationId xmlns:p14="http://schemas.microsoft.com/office/powerpoint/2010/main" val="418407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>
            <a:extLst>
              <a:ext uri="{FF2B5EF4-FFF2-40B4-BE49-F238E27FC236}">
                <a16:creationId xmlns:a16="http://schemas.microsoft.com/office/drawing/2014/main" id="{A6A64A67-A810-4CBE-A550-B7A3FF2D66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203735"/>
            <a:ext cx="10895309" cy="41121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indent="-22860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2800" dirty="0"/>
              <a:t>Two modifications are proposed</a:t>
            </a:r>
          </a:p>
          <a:p>
            <a:pPr marL="685800" lvl="1" indent="-22860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CA" sz="2800" dirty="0"/>
              <a:t>Remove the dependency of internal bit-depth on calculating the bitwise right shifts for the BDOF and PROF parameter calculation</a:t>
            </a: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92A4D241-45F5-46EC-AAB9-64BE0CA69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333"/>
            <a:ext cx="10515600" cy="1069347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B8A83E0-3776-4D15-9EE0-10DED17EE4ED}"/>
              </a:ext>
            </a:extLst>
          </p:cNvPr>
          <p:cNvSpPr/>
          <p:nvPr/>
        </p:nvSpPr>
        <p:spPr>
          <a:xfrm>
            <a:off x="1948873" y="2613979"/>
            <a:ext cx="8164945" cy="2480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variable 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variable shift1 is set to equal to </a:t>
            </a:r>
            <a:r>
              <a:rPr lang="en-CA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Max( 6, </a:t>
            </a:r>
            <a:r>
              <a:rPr lang="en-CA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− 6 )</a:t>
            </a:r>
            <a:r>
              <a:rPr lang="en-CA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variable shift2 is set to equal to </a:t>
            </a:r>
            <a:r>
              <a:rPr lang="en-CA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Max( 4, </a:t>
            </a:r>
            <a:r>
              <a:rPr lang="en-CA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− 8 )</a:t>
            </a:r>
            <a:r>
              <a:rPr lang="en-CA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variable shift3 is set to equal to </a:t>
            </a:r>
            <a:r>
              <a:rPr lang="en-CA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Max( 1, </a:t>
            </a:r>
            <a:r>
              <a:rPr lang="en-CA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− 11 )</a:t>
            </a:r>
            <a:r>
              <a:rPr lang="en-CA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variable shift4 is set equal to Max( 3, 15 − 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 and the variable offset4 is set equal to 1  &lt;&lt;  ( shift4 − 1 ).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variable 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mvRefineThres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</a:t>
            </a:r>
            <a:r>
              <a:rPr lang="en-CA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 &lt;&lt; Max( 5, </a:t>
            </a:r>
            <a:r>
              <a:rPr lang="en-CA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− 7 )</a:t>
            </a:r>
            <a:r>
              <a:rPr lang="en-CA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FECDA6-D4B7-42CC-A56E-DDDAB7BBA934}"/>
              </a:ext>
            </a:extLst>
          </p:cNvPr>
          <p:cNvSpPr/>
          <p:nvPr/>
        </p:nvSpPr>
        <p:spPr>
          <a:xfrm>
            <a:off x="757383" y="5211716"/>
            <a:ext cx="10806544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lvl="1" indent="-22860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CA" sz="2800" dirty="0"/>
              <a:t>CE4-2.1: </a:t>
            </a:r>
            <a:r>
              <a:rPr lang="en-US" sz="2800" dirty="0"/>
              <a:t>change the precision of the PROF motion refinement from 1/64-pel to 1/32-pel and clip to the range [-32, 31]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83557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4AC1ACE-535D-4925-AA09-6E913B1C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333"/>
            <a:ext cx="10515600" cy="1069347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8DD0384-2E48-4922-AAC1-D85C795ED5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211108"/>
              </p:ext>
            </p:extLst>
          </p:nvPr>
        </p:nvGraphicFramePr>
        <p:xfrm>
          <a:off x="741116" y="1619370"/>
          <a:ext cx="10709768" cy="4491600"/>
        </p:xfrm>
        <a:graphic>
          <a:graphicData uri="http://schemas.openxmlformats.org/drawingml/2006/table">
            <a:tbl>
              <a:tblPr firstRow="1" firstCol="1" bandRow="1"/>
              <a:tblGrid>
                <a:gridCol w="2920691">
                  <a:extLst>
                    <a:ext uri="{9D8B030D-6E8A-4147-A177-3AD203B41FA5}">
                      <a16:colId xmlns:a16="http://schemas.microsoft.com/office/drawing/2014/main" val="3504847945"/>
                    </a:ext>
                  </a:extLst>
                </a:gridCol>
                <a:gridCol w="2677803">
                  <a:extLst>
                    <a:ext uri="{9D8B030D-6E8A-4147-A177-3AD203B41FA5}">
                      <a16:colId xmlns:a16="http://schemas.microsoft.com/office/drawing/2014/main" val="2057362413"/>
                    </a:ext>
                  </a:extLst>
                </a:gridCol>
                <a:gridCol w="1689553">
                  <a:extLst>
                    <a:ext uri="{9D8B030D-6E8A-4147-A177-3AD203B41FA5}">
                      <a16:colId xmlns:a16="http://schemas.microsoft.com/office/drawing/2014/main" val="1253887563"/>
                    </a:ext>
                  </a:extLst>
                </a:gridCol>
                <a:gridCol w="960128">
                  <a:extLst>
                    <a:ext uri="{9D8B030D-6E8A-4147-A177-3AD203B41FA5}">
                      <a16:colId xmlns:a16="http://schemas.microsoft.com/office/drawing/2014/main" val="1576671883"/>
                    </a:ext>
                  </a:extLst>
                </a:gridCol>
                <a:gridCol w="1501465">
                  <a:extLst>
                    <a:ext uri="{9D8B030D-6E8A-4147-A177-3AD203B41FA5}">
                      <a16:colId xmlns:a16="http://schemas.microsoft.com/office/drawing/2014/main" val="2795046746"/>
                    </a:ext>
                  </a:extLst>
                </a:gridCol>
                <a:gridCol w="960128">
                  <a:extLst>
                    <a:ext uri="{9D8B030D-6E8A-4147-A177-3AD203B41FA5}">
                      <a16:colId xmlns:a16="http://schemas.microsoft.com/office/drawing/2014/main" val="1162573038"/>
                    </a:ext>
                  </a:extLst>
                </a:gridCol>
              </a:tblGrid>
              <a:tr h="204888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Operation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Parameter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BDOF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PROF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5658747"/>
                  </a:ext>
                </a:extLst>
              </a:tr>
              <a:tr h="4275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Range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Bit-width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Range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Bit-width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0556045"/>
                  </a:ext>
                </a:extLst>
              </a:tr>
              <a:tr h="57012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Prediction samples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predSampleL0, predSampleL1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[-25085, 25079]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[-25085, 25079]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8131212"/>
                  </a:ext>
                </a:extLst>
              </a:tr>
              <a:tr h="114024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Gradient calculation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gradientHL0, gradientVL0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gradientHL1, gradientVL1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[-784, 783]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[-784, 783]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0872833"/>
                  </a:ext>
                </a:extLst>
              </a:tr>
              <a:tr h="285061">
                <a:tc rowSpan="5"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Correlation parameter calculation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diff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[-3135, 3135]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7308438"/>
                  </a:ext>
                </a:extLst>
              </a:tr>
              <a:tr h="2850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tempH, tempV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[-784, 783]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799982"/>
                  </a:ext>
                </a:extLst>
              </a:tr>
              <a:tr h="1425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sGx2, sGy2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[0, 28224]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85471"/>
                  </a:ext>
                </a:extLst>
              </a:tr>
              <a:tr h="2850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sGxGy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[-28224, 28224]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1549680"/>
                  </a:ext>
                </a:extLst>
              </a:tr>
              <a:tr h="2850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sGxdI, sGydI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[-112860, 112860]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2251790"/>
                  </a:ext>
                </a:extLst>
              </a:tr>
              <a:tr h="44065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Motion refinement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v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x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, v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[-32, 31]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[-32, 31]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4635555"/>
                  </a:ext>
                </a:extLst>
              </a:tr>
              <a:tr h="28506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Sample refinement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dI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[-50144, 48576]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17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[-50144, 48576]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3402543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B2781D94-9C12-4E08-9DA4-A6FE3BE4CF8B}"/>
              </a:ext>
            </a:extLst>
          </p:cNvPr>
          <p:cNvSpPr/>
          <p:nvPr/>
        </p:nvSpPr>
        <p:spPr>
          <a:xfrm>
            <a:off x="1491672" y="1213031"/>
            <a:ext cx="92086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Aft>
                <a:spcPts val="10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Table 1 Bit-widths of internal parameters of BDOF and PROF, internal bit-depth 8- to 12-bit</a:t>
            </a:r>
            <a:endParaRPr lang="en-US" sz="1200" i="1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1279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4AC1ACE-535D-4925-AA09-6E913B1C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333"/>
            <a:ext cx="10515600" cy="1069347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2E33476-A8C8-478A-AFA3-D408EC1E3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658491"/>
              </p:ext>
            </p:extLst>
          </p:nvPr>
        </p:nvGraphicFramePr>
        <p:xfrm>
          <a:off x="838200" y="1646634"/>
          <a:ext cx="10826480" cy="4491600"/>
        </p:xfrm>
        <a:graphic>
          <a:graphicData uri="http://schemas.openxmlformats.org/drawingml/2006/table">
            <a:tbl>
              <a:tblPr firstRow="1" firstCol="1" bandRow="1"/>
              <a:tblGrid>
                <a:gridCol w="2920691">
                  <a:extLst>
                    <a:ext uri="{9D8B030D-6E8A-4147-A177-3AD203B41FA5}">
                      <a16:colId xmlns:a16="http://schemas.microsoft.com/office/drawing/2014/main" val="999756710"/>
                    </a:ext>
                  </a:extLst>
                </a:gridCol>
                <a:gridCol w="2677803">
                  <a:extLst>
                    <a:ext uri="{9D8B030D-6E8A-4147-A177-3AD203B41FA5}">
                      <a16:colId xmlns:a16="http://schemas.microsoft.com/office/drawing/2014/main" val="3414033781"/>
                    </a:ext>
                  </a:extLst>
                </a:gridCol>
                <a:gridCol w="1704665">
                  <a:extLst>
                    <a:ext uri="{9D8B030D-6E8A-4147-A177-3AD203B41FA5}">
                      <a16:colId xmlns:a16="http://schemas.microsoft.com/office/drawing/2014/main" val="2277929460"/>
                    </a:ext>
                  </a:extLst>
                </a:gridCol>
                <a:gridCol w="960128">
                  <a:extLst>
                    <a:ext uri="{9D8B030D-6E8A-4147-A177-3AD203B41FA5}">
                      <a16:colId xmlns:a16="http://schemas.microsoft.com/office/drawing/2014/main" val="3925384864"/>
                    </a:ext>
                  </a:extLst>
                </a:gridCol>
                <a:gridCol w="1603065">
                  <a:extLst>
                    <a:ext uri="{9D8B030D-6E8A-4147-A177-3AD203B41FA5}">
                      <a16:colId xmlns:a16="http://schemas.microsoft.com/office/drawing/2014/main" val="3328058492"/>
                    </a:ext>
                  </a:extLst>
                </a:gridCol>
                <a:gridCol w="960128">
                  <a:extLst>
                    <a:ext uri="{9D8B030D-6E8A-4147-A177-3AD203B41FA5}">
                      <a16:colId xmlns:a16="http://schemas.microsoft.com/office/drawing/2014/main" val="1280107804"/>
                    </a:ext>
                  </a:extLst>
                </a:gridCol>
              </a:tblGrid>
              <a:tr h="204888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Operation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Parameter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BDOF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PROF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2307372"/>
                  </a:ext>
                </a:extLst>
              </a:tr>
              <a:tr h="4275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Range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Bit-width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Range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Bit-width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9311201"/>
                  </a:ext>
                </a:extLst>
              </a:tr>
              <a:tr h="57012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Prediction samples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predSampleL0, predSampleL1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[-75773, 124919]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[-75773, 124919]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443273"/>
                  </a:ext>
                </a:extLst>
              </a:tr>
              <a:tr h="114024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Gradient calculation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gradientHL0, gradientVL0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gradientHL1, gradientVL1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[-3136, 3135]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[-3136, 3135]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8595369"/>
                  </a:ext>
                </a:extLst>
              </a:tr>
              <a:tr h="285061">
                <a:tc rowSpan="5"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Correlation parameter calculation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diff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[-12543, 12543]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0603638"/>
                  </a:ext>
                </a:extLst>
              </a:tr>
              <a:tr h="2850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tempH, tempV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[-3136,3135]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389054"/>
                  </a:ext>
                </a:extLst>
              </a:tr>
              <a:tr h="1425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sGx2, sGy2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[0,112896]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2359867"/>
                  </a:ext>
                </a:extLst>
              </a:tr>
              <a:tr h="2850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sGxGy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[-112896, 112896]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766607"/>
                  </a:ext>
                </a:extLst>
              </a:tr>
              <a:tr h="2850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sGxdI, sGydI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[-451548, 451548]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6860375"/>
                  </a:ext>
                </a:extLst>
              </a:tr>
              <a:tr h="44065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Motion refinement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v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x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, v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[-32, 31]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[-32, 31]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1190108"/>
                  </a:ext>
                </a:extLst>
              </a:tr>
              <a:tr h="28506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Sample refinement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dI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[-50144, 48576]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[-50144, 48576]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139" marR="64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241326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202F3E2B-E2DA-4AE4-9911-66D1B75B7D76}"/>
              </a:ext>
            </a:extLst>
          </p:cNvPr>
          <p:cNvSpPr/>
          <p:nvPr/>
        </p:nvSpPr>
        <p:spPr>
          <a:xfrm>
            <a:off x="1967345" y="1258558"/>
            <a:ext cx="88853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Aft>
                <a:spcPts val="10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Table 2 Bit-widths of internal parameters of BDOF and PROF, internal bit-depth 14-bit</a:t>
            </a:r>
            <a:endParaRPr lang="en-US" sz="1200" i="1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2454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4AC1ACE-535D-4925-AA09-6E913B1C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333"/>
            <a:ext cx="10515600" cy="1069347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CB7D51D-8C16-4F22-B4B7-5DB54AD55B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915092"/>
              </p:ext>
            </p:extLst>
          </p:nvPr>
        </p:nvGraphicFramePr>
        <p:xfrm>
          <a:off x="619725" y="1669095"/>
          <a:ext cx="11194366" cy="4396790"/>
        </p:xfrm>
        <a:graphic>
          <a:graphicData uri="http://schemas.openxmlformats.org/drawingml/2006/table">
            <a:tbl>
              <a:tblPr firstRow="1" firstCol="1" bandRow="1"/>
              <a:tblGrid>
                <a:gridCol w="2916621">
                  <a:extLst>
                    <a:ext uri="{9D8B030D-6E8A-4147-A177-3AD203B41FA5}">
                      <a16:colId xmlns:a16="http://schemas.microsoft.com/office/drawing/2014/main" val="3014202908"/>
                    </a:ext>
                  </a:extLst>
                </a:gridCol>
                <a:gridCol w="2673733">
                  <a:extLst>
                    <a:ext uri="{9D8B030D-6E8A-4147-A177-3AD203B41FA5}">
                      <a16:colId xmlns:a16="http://schemas.microsoft.com/office/drawing/2014/main" val="1542601385"/>
                    </a:ext>
                  </a:extLst>
                </a:gridCol>
                <a:gridCol w="1903796">
                  <a:extLst>
                    <a:ext uri="{9D8B030D-6E8A-4147-A177-3AD203B41FA5}">
                      <a16:colId xmlns:a16="http://schemas.microsoft.com/office/drawing/2014/main" val="3639010938"/>
                    </a:ext>
                  </a:extLst>
                </a:gridCol>
                <a:gridCol w="956058">
                  <a:extLst>
                    <a:ext uri="{9D8B030D-6E8A-4147-A177-3AD203B41FA5}">
                      <a16:colId xmlns:a16="http://schemas.microsoft.com/office/drawing/2014/main" val="2885574005"/>
                    </a:ext>
                  </a:extLst>
                </a:gridCol>
                <a:gridCol w="1700596">
                  <a:extLst>
                    <a:ext uri="{9D8B030D-6E8A-4147-A177-3AD203B41FA5}">
                      <a16:colId xmlns:a16="http://schemas.microsoft.com/office/drawing/2014/main" val="3334741579"/>
                    </a:ext>
                  </a:extLst>
                </a:gridCol>
                <a:gridCol w="956058">
                  <a:extLst>
                    <a:ext uri="{9D8B030D-6E8A-4147-A177-3AD203B41FA5}">
                      <a16:colId xmlns:a16="http://schemas.microsoft.com/office/drawing/2014/main" val="268289231"/>
                    </a:ext>
                  </a:extLst>
                </a:gridCol>
                <a:gridCol w="87504">
                  <a:extLst>
                    <a:ext uri="{9D8B030D-6E8A-4147-A177-3AD203B41FA5}">
                      <a16:colId xmlns:a16="http://schemas.microsoft.com/office/drawing/2014/main" val="3457272058"/>
                    </a:ext>
                  </a:extLst>
                </a:gridCol>
              </a:tblGrid>
              <a:tr h="198389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Operation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Parameter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BDOF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PROF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6975123"/>
                  </a:ext>
                </a:extLst>
              </a:tr>
              <a:tr h="4140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Range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Bit-width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Range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Bit-width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4511745"/>
                  </a:ext>
                </a:extLst>
              </a:tr>
              <a:tr h="5520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Prediction samples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predSampleL0, predSampleL1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[-278525, 524279]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[-278525, 524279]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2901142"/>
                  </a:ext>
                </a:extLst>
              </a:tr>
              <a:tr h="1104079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Gradient calculation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gradientHL0, gradientVL0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gradientHL1, gradientVL1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[-12544, 12543]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[-12544, 12543]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11781"/>
                  </a:ext>
                </a:extLst>
              </a:tr>
              <a:tr h="276020">
                <a:tc rowSpan="5"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Correlation parameter calculation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diff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[-50175, 50175]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17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4757781"/>
                  </a:ext>
                </a:extLst>
              </a:tr>
              <a:tr h="2760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tempH, tempV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[-12544, 12543]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645740"/>
                  </a:ext>
                </a:extLst>
              </a:tr>
              <a:tr h="2760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sGx2, sGy2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[0, 451584]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949545"/>
                  </a:ext>
                </a:extLst>
              </a:tr>
              <a:tr h="2760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sGxGy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[-451584, 451584]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0835535"/>
                  </a:ext>
                </a:extLst>
              </a:tr>
              <a:tr h="2760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sGxdI, sGydI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[-1806300, 1806300]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778068"/>
                  </a:ext>
                </a:extLst>
              </a:tr>
              <a:tr h="42668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Motion refinement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v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x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, v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[-32, 31]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[-32, 31]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9444307"/>
                  </a:ext>
                </a:extLst>
              </a:tr>
              <a:tr h="2760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Sample refinement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dI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[-802784, 777696]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[-802784, 777696]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104" marR="62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9660367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EA77A529-F449-4A26-9AD8-B6B131DA415F}"/>
              </a:ext>
            </a:extLst>
          </p:cNvPr>
          <p:cNvSpPr/>
          <p:nvPr/>
        </p:nvSpPr>
        <p:spPr>
          <a:xfrm>
            <a:off x="2021982" y="1191713"/>
            <a:ext cx="85351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Aft>
                <a:spcPts val="10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Table 3 Bit-widths of internal parameters of BDOF and PROF, internal bit-depth 16-bit</a:t>
            </a:r>
            <a:endParaRPr lang="en-US" sz="1200" i="1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7160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3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Simulation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83F3BCF-CF63-40CE-80A2-7468E9A428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0273" y="2780751"/>
            <a:ext cx="5815602" cy="232037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6BF5B24-78F0-427D-9B7D-61AFA98AAB57}"/>
              </a:ext>
            </a:extLst>
          </p:cNvPr>
          <p:cNvSpPr/>
          <p:nvPr/>
        </p:nvSpPr>
        <p:spPr>
          <a:xfrm>
            <a:off x="914400" y="1173272"/>
            <a:ext cx="91439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Removal of the dependency of right shifts on </a:t>
            </a:r>
            <a:r>
              <a:rPr lang="en-US" sz="2800" dirty="0" err="1"/>
              <a:t>bitdepth</a:t>
            </a:r>
            <a:r>
              <a:rPr lang="en-US" sz="2800" dirty="0"/>
              <a:t> for BDOF</a:t>
            </a:r>
          </a:p>
        </p:txBody>
      </p:sp>
    </p:spTree>
    <p:extLst>
      <p:ext uri="{BB962C8B-B14F-4D97-AF65-F5344CB8AC3E}">
        <p14:creationId xmlns:p14="http://schemas.microsoft.com/office/powerpoint/2010/main" val="3876826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3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Simulation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DA2DC4-014F-41DC-8D1C-7AE0190D83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4230" y="1847272"/>
            <a:ext cx="5746154" cy="22926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259060-AFEB-42D9-B806-A71144E8ED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4230" y="4321187"/>
            <a:ext cx="5746154" cy="229266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BEAB1B6-5D58-47F3-80DB-57CE4313CC8F}"/>
              </a:ext>
            </a:extLst>
          </p:cNvPr>
          <p:cNvSpPr/>
          <p:nvPr/>
        </p:nvSpPr>
        <p:spPr>
          <a:xfrm>
            <a:off x="914400" y="1173272"/>
            <a:ext cx="98921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Removal of the dependency of right shifts on </a:t>
            </a:r>
            <a:r>
              <a:rPr lang="en-US" sz="2800" dirty="0" err="1"/>
              <a:t>bitdepth</a:t>
            </a:r>
            <a:r>
              <a:rPr lang="en-US" sz="2800" dirty="0"/>
              <a:t> + CE4-2.1</a:t>
            </a:r>
          </a:p>
        </p:txBody>
      </p:sp>
    </p:spTree>
    <p:extLst>
      <p:ext uri="{BB962C8B-B14F-4D97-AF65-F5344CB8AC3E}">
        <p14:creationId xmlns:p14="http://schemas.microsoft.com/office/powerpoint/2010/main" val="37899739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659</TotalTime>
  <Words>693</Words>
  <Application>Microsoft Office PowerPoint</Application>
  <PresentationFormat>Widescreen</PresentationFormat>
  <Paragraphs>230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Source Han Sans CN Light</vt:lpstr>
      <vt:lpstr>Arial</vt:lpstr>
      <vt:lpstr>Calibri</vt:lpstr>
      <vt:lpstr>Calibri Light</vt:lpstr>
      <vt:lpstr>Times New Roman</vt:lpstr>
      <vt:lpstr>Office Theme</vt:lpstr>
      <vt:lpstr>PowerPoint Presentation</vt:lpstr>
      <vt:lpstr>Problem Statement</vt:lpstr>
      <vt:lpstr>Problem Statement</vt:lpstr>
      <vt:lpstr>Proposal</vt:lpstr>
      <vt:lpstr>Proposal</vt:lpstr>
      <vt:lpstr>Proposal</vt:lpstr>
      <vt:lpstr>Proposal</vt:lpstr>
      <vt:lpstr>Simulation</vt:lpstr>
      <vt:lpstr>Simulation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Xiaoyu Xiu</cp:lastModifiedBy>
  <cp:revision>150</cp:revision>
  <dcterms:created xsi:type="dcterms:W3CDTF">2018-09-04T21:01:33Z</dcterms:created>
  <dcterms:modified xsi:type="dcterms:W3CDTF">2019-10-05T07:21:42Z</dcterms:modified>
</cp:coreProperties>
</file>