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89" r:id="rId5"/>
    <p:sldId id="288" r:id="rId6"/>
    <p:sldId id="258" r:id="rId7"/>
    <p:sldId id="300" r:id="rId8"/>
    <p:sldId id="260" r:id="rId9"/>
    <p:sldId id="261" r:id="rId10"/>
    <p:sldId id="301" r:id="rId11"/>
    <p:sldId id="263" r:id="rId12"/>
    <p:sldId id="302" r:id="rId13"/>
    <p:sldId id="292" r:id="rId14"/>
    <p:sldId id="303" r:id="rId15"/>
    <p:sldId id="271" r:id="rId16"/>
    <p:sldId id="280" r:id="rId17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A94"/>
    <a:srgbClr val="1A1B18"/>
    <a:srgbClr val="B2B2B2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5" d="100"/>
          <a:sy n="115" d="100"/>
        </p:scale>
        <p:origin x="235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025D8B4-38D4-4EF4-A3DE-F1B7C34FDFFA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3890B23-5A1E-45EF-A283-463AB5545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638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9625601-1826-4282-84C2-14F3335D3062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5"/>
            <a:ext cx="7437120" cy="2760346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0A59708-ED7C-4FB0-864A-A13D60DA7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09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59708-ED7C-4FB0-864A-A13D60DA71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59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685" y="1539266"/>
            <a:ext cx="2393633" cy="59007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792133" y="3835403"/>
            <a:ext cx="6790267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4792133" y="1463067"/>
            <a:ext cx="6790267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30" name="Picture 6" descr="https://upload.wikimedia.org/wikipedia/commons/thumb/c/c9/Intel-logo.svg/320px-Intel-logo.sv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265" y="2530927"/>
            <a:ext cx="2398053" cy="158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591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717" y="4497344"/>
            <a:ext cx="73152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064082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69A04504-3330-448F-99DF-0A8EACB96879}" type="datetime1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4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744134"/>
            <a:ext cx="109728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72A274C8-D317-4880-889B-139C9FFF94DF}" type="datetime1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30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891C3B34-C10B-4212-A54F-E688524B13A6}" type="datetime1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84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B174-7EC3-4B54-8C0C-FCD5AC506FB4}" type="datetime1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075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683" y="1539268"/>
            <a:ext cx="3161115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792133" y="3835403"/>
            <a:ext cx="6790267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4792133" y="1463067"/>
            <a:ext cx="6790267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4"/>
            <a:ext cx="12192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545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889" y="2484967"/>
            <a:ext cx="5418667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3949348" y="6226176"/>
            <a:ext cx="3841749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025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32000"/>
            <a:ext cx="109728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109728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5283200" y="677545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9191F4E-0709-4BD9-BA24-4C1774B264D3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140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2906185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064393E-73A3-4B2B-8E4A-4C78434D378A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789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42DAECB-4958-4BFA-9482-A79B50C88366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9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4585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4585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5934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74C17C7-AAA4-406A-82A2-8F4F8BCE52EB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65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889" y="2484967"/>
            <a:ext cx="5418667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949348" y="6226176"/>
            <a:ext cx="3841749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652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AA6B95A-29B7-44F8-ACF7-2850D7D9B854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310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9647D48-2D65-4849-8365-B6D68F0719FD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32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3"/>
            <a:ext cx="4011084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1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E960EC7-7174-438E-A055-14E98EA01523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54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89717" y="4800601"/>
            <a:ext cx="73152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E616D05-6756-45F9-8F4A-F1A44E21BC43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75FB7F-5647-499B-96BB-C2246BE1E14D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77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418F9FE-8AE4-4A8B-A2D8-7184B40A6908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49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866900"/>
            <a:ext cx="10972800" cy="428942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1934936" y="6321426"/>
            <a:ext cx="767443" cy="2282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B7F4AED-8303-467E-B9BD-22A240E8DEAF}" type="datetime1">
              <a:rPr lang="en-US" smtClean="0"/>
              <a:t>10/4/2019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>
          <a:xfrm>
            <a:off x="10775626" y="6488163"/>
            <a:ext cx="1413488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7274D9-EE6B-42A2-85E7-EB638F55ED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19209" y="6347102"/>
            <a:ext cx="1225615" cy="2282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19" y="6347102"/>
            <a:ext cx="889064" cy="219170"/>
          </a:xfrm>
          <a:prstGeom prst="rect">
            <a:avLst/>
          </a:prstGeom>
          <a:effectLst/>
        </p:spPr>
      </p:pic>
      <p:sp>
        <p:nvSpPr>
          <p:cNvPr id="14" name="TextBox 13"/>
          <p:cNvSpPr txBox="1"/>
          <p:nvPr userDrawn="1"/>
        </p:nvSpPr>
        <p:spPr>
          <a:xfrm>
            <a:off x="11036234" y="0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JVET-P</a:t>
            </a:r>
            <a:r>
              <a:rPr lang="en-US" altLang="zh-TW" sz="1600" dirty="0" smtClean="0">
                <a:solidFill>
                  <a:schemeClr val="bg1">
                    <a:lumMod val="50000"/>
                  </a:schemeClr>
                </a:solidFill>
              </a:rPr>
              <a:t>0597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50" name="Picture 2" descr="https://upload.wikimedia.org/wikipedia/commons/thumb/c/c9/Intel-logo.svg/320px-Intel-logo.sv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93" y="6235601"/>
            <a:ext cx="616145" cy="40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661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129818"/>
            <a:ext cx="10363200" cy="1362075"/>
          </a:xfrm>
        </p:spPr>
        <p:txBody>
          <a:bodyPr anchor="t">
            <a:normAutofit/>
          </a:bodyPr>
          <a:lstStyle>
            <a:lvl1pPr algn="l">
              <a:defRPr sz="3000" b="1" cap="all" spc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644" y="2619306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4B0E5890-094F-41C1-9A34-062FC0D27318}" type="datetime1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78512" y="6492875"/>
            <a:ext cx="141348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7274D9-EE6B-42A2-85E7-EB638F55ED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19209" y="6347102"/>
            <a:ext cx="2142348" cy="2282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19" y="6347102"/>
            <a:ext cx="889064" cy="219170"/>
          </a:xfrm>
          <a:prstGeom prst="rect">
            <a:avLst/>
          </a:prstGeom>
          <a:effectLst/>
        </p:spPr>
      </p:pic>
      <p:pic>
        <p:nvPicPr>
          <p:cNvPr id="9" name="Picture 2" descr="https://upload.wikimedia.org/wikipedia/commons/thumb/c/c9/Intel-logo.svg/320px-Intel-logo.sv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93" y="6235601"/>
            <a:ext cx="616145" cy="40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964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44134"/>
            <a:ext cx="53848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44132"/>
            <a:ext cx="53848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BA054908-5E66-434A-8331-54A698407FEF}" type="datetime1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23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44133"/>
            <a:ext cx="5386917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260601"/>
            <a:ext cx="5386917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744133"/>
            <a:ext cx="5389033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260601"/>
            <a:ext cx="5389033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C8D9CC9A-313E-4930-A3E0-81DAAC717552}" type="datetime1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98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C17211EA-4862-4DF6-9305-E9F14E31F248}" type="datetime1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49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20C4F818-A7AD-4105-B774-98786C331398}" type="datetime1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/>
          <a:lstStyle/>
          <a:p>
            <a:fld id="{67654F62-AC8B-4FE4-8A8F-05248614738D}" type="datetime1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/>
          <a:lstStyle/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72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109728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F9C0FC-F0A7-4CF0-B3CC-AF6736F318F5}" type="datetime1">
              <a:rPr lang="en-US" smtClean="0"/>
              <a:t>10/4/2019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97274D9-EE6B-42A2-85E7-EB638F55EDD3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37" y="6361223"/>
            <a:ext cx="1014375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921934" y="6273801"/>
            <a:ext cx="2150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44134"/>
            <a:ext cx="109728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65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8932333" y="6278672"/>
            <a:ext cx="12365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021D995-B522-4A1A-B0EF-3EEBF307F498}" type="datetime1">
              <a:rPr lang="en-US" smtClean="0"/>
              <a:t>10/4/2019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85267" y="6278672"/>
            <a:ext cx="4047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8912" y="6278672"/>
            <a:ext cx="141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921934" y="6273801"/>
            <a:ext cx="2150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4831" y="6361222"/>
            <a:ext cx="103068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18168"/>
            <a:ext cx="109728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00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092337" y="3625741"/>
            <a:ext cx="6790267" cy="1277322"/>
          </a:xfrm>
        </p:spPr>
        <p:txBody>
          <a:bodyPr>
            <a:normAutofit/>
          </a:bodyPr>
          <a:lstStyle/>
          <a:p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Ya-Hsuan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Lee, Jian-Liang Lin, Ying-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Jui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 Chen, and Chi-Cheng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</a:rPr>
              <a:t>Ju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</a:rPr>
              <a:t>MediaTek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Jill Boyce, and </a:t>
            </a:r>
            <a:r>
              <a:rPr lang="en-CA" sz="2000" dirty="0">
                <a:solidFill>
                  <a:schemeClr val="bg1">
                    <a:lumMod val="50000"/>
                  </a:schemeClr>
                </a:solidFill>
              </a:rPr>
              <a:t>Max </a:t>
            </a:r>
            <a:r>
              <a:rPr lang="en-CA" sz="2000" dirty="0" err="1">
                <a:solidFill>
                  <a:schemeClr val="bg1">
                    <a:lumMod val="50000"/>
                  </a:schemeClr>
                </a:solidFill>
              </a:rPr>
              <a:t>Dmitrichenko</a:t>
            </a:r>
            <a:r>
              <a:rPr lang="en-CA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 (Intel)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12163" y="1463067"/>
            <a:ext cx="7570237" cy="2372337"/>
          </a:xfrm>
        </p:spPr>
        <p:txBody>
          <a:bodyPr>
            <a:normAutofit/>
          </a:bodyPr>
          <a:lstStyle/>
          <a:p>
            <a:r>
              <a:rPr lang="en-US" sz="3600" smtClean="0"/>
              <a:t>JVET-P</a:t>
            </a:r>
            <a:r>
              <a:rPr lang="en-US" altLang="zh-TW" sz="3600" smtClean="0"/>
              <a:t>0597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b="0" dirty="0"/>
              <a:t>AHG6/AHG17:</a:t>
            </a:r>
            <a:br>
              <a:rPr lang="en-US" sz="3600" b="0" dirty="0"/>
            </a:br>
            <a:r>
              <a:rPr lang="en-US" sz="3600" b="0" dirty="0" smtClean="0"/>
              <a:t>Generalized </a:t>
            </a:r>
            <a:r>
              <a:rPr lang="en-US" sz="3600" b="0" dirty="0" err="1" smtClean="0"/>
              <a:t>cubemap</a:t>
            </a:r>
            <a:r>
              <a:rPr lang="en-US" sz="3600" b="0" dirty="0" smtClean="0"/>
              <a:t>-based projection syntax </a:t>
            </a:r>
            <a:r>
              <a:rPr lang="en-US" sz="3600" b="0" dirty="0"/>
              <a:t>for 360-degree videos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2544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1175656"/>
            <a:ext cx="10972800" cy="4980669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cmp_mapping_function_type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GB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[0, 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2]</a:t>
            </a:r>
          </a:p>
          <a:p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sz="2000" dirty="0"/>
          </a:p>
        </p:txBody>
      </p:sp>
      <p:sp>
        <p:nvSpPr>
          <p:cNvPr id="12" name="Title 2"/>
          <p:cNvSpPr txBox="1">
            <a:spLocks/>
          </p:cNvSpPr>
          <p:nvPr/>
        </p:nvSpPr>
        <p:spPr>
          <a:xfrm>
            <a:off x="609600" y="143069"/>
            <a:ext cx="109728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kern="1200" spc="-15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schemeClr val="tx1"/>
                </a:solidFill>
              </a:rPr>
              <a:t>Semantics</a:t>
            </a:r>
            <a:endParaRPr lang="en-US" b="0" dirty="0">
              <a:solidFill>
                <a:schemeClr val="tx1"/>
              </a:solidFill>
            </a:endParaRPr>
          </a:p>
        </p:txBody>
      </p:sp>
      <p:graphicFrame>
        <p:nvGraphicFramePr>
          <p:cNvPr id="43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19620"/>
              </p:ext>
            </p:extLst>
          </p:nvPr>
        </p:nvGraphicFramePr>
        <p:xfrm>
          <a:off x="2667000" y="2241078"/>
          <a:ext cx="685800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2377440"/>
                <a:gridCol w="4480560"/>
              </a:tblGrid>
              <a:tr h="3657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400" b="1" dirty="0" err="1" smtClean="0"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Projection format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EAC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mapping functions, </a:t>
                      </a:r>
                      <a:r>
                        <a:rPr lang="en-US" sz="14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signal: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r>
                        <a:rPr lang="en-US" sz="1400" b="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,</a:t>
                      </a:r>
                      <a:r>
                        <a:rPr lang="en-US" sz="1400" b="0" baseline="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], 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r>
                        <a:rPr lang="en-GB" sz="1400" b="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and 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b="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1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3069"/>
            <a:ext cx="10972800" cy="1134535"/>
          </a:xfrm>
        </p:spPr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275383"/>
              </p:ext>
            </p:extLst>
          </p:nvPr>
        </p:nvGraphicFramePr>
        <p:xfrm>
          <a:off x="2552892" y="231459"/>
          <a:ext cx="7086216" cy="6400800"/>
        </p:xfrm>
        <a:graphic>
          <a:graphicData uri="http://schemas.openxmlformats.org/drawingml/2006/table">
            <a:tbl>
              <a:tblPr/>
              <a:tblGrid>
                <a:gridCol w="6048000"/>
                <a:gridCol w="1038216"/>
              </a:tblGrid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generalized_cmp_projection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payloadSize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generalized_cmp_cancel_flag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!generalized_cmp_cancel_flag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_persistence_flag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4 |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5 ) ? 5 :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cmp_mapping_function_type =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2 )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cmp_padding_enabled_flag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cmp_padding_width_minus1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5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1046204"/>
            <a:ext cx="10972800" cy="5110121"/>
          </a:xfrm>
        </p:spPr>
        <p:txBody>
          <a:bodyPr/>
          <a:lstStyle/>
          <a:p>
            <a:r>
              <a:rPr lang="en-GB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face_index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GB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 ]: [0, 5]</a:t>
            </a:r>
          </a:p>
          <a:p>
            <a:pPr lvl="1"/>
            <a:r>
              <a:rPr lang="en-GB" sz="1600" dirty="0">
                <a:ea typeface="SimSun" panose="02010600030101010101" pitchFamily="2" charset="-122"/>
              </a:rPr>
              <a:t>same as 360Lib</a:t>
            </a: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GB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sz="1600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face_rotation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US" sz="2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]: [0, 3]</a:t>
            </a:r>
          </a:p>
          <a:p>
            <a:pPr lvl="1"/>
            <a:r>
              <a:rPr lang="en-GB" sz="1600" dirty="0">
                <a:ea typeface="SimSun" panose="02010600030101010101" pitchFamily="2" charset="-122"/>
              </a:rPr>
              <a:t>same as 360Lib</a:t>
            </a:r>
          </a:p>
          <a:p>
            <a:pPr lvl="1"/>
            <a:endParaRPr lang="en-US" sz="16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0470"/>
            <a:ext cx="10972800" cy="1134535"/>
          </a:xfrm>
        </p:spPr>
        <p:txBody>
          <a:bodyPr/>
          <a:lstStyle/>
          <a:p>
            <a:r>
              <a:rPr lang="en-US" dirty="0"/>
              <a:t>Semantics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477707"/>
              </p:ext>
            </p:extLst>
          </p:nvPr>
        </p:nvGraphicFramePr>
        <p:xfrm>
          <a:off x="1671963" y="1805944"/>
          <a:ext cx="6035040" cy="2231397"/>
        </p:xfrm>
        <a:graphic>
          <a:graphicData uri="http://schemas.openxmlformats.org/drawingml/2006/table">
            <a:tbl>
              <a:tblPr firstRow="1" firstCol="1" bandRow="1"/>
              <a:tblGrid>
                <a:gridCol w="1280160"/>
                <a:gridCol w="3108960"/>
                <a:gridCol w="548640"/>
                <a:gridCol w="548640"/>
                <a:gridCol w="548640"/>
              </a:tblGrid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face_index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i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Corresponding cube face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Front face with positive X axis value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Back face with negative X axis value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Top face with positive Y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Bottom face with negative Y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Right face with positive Z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Left face with negative Z axis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−1.0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978229"/>
              </p:ext>
            </p:extLst>
          </p:nvPr>
        </p:nvGraphicFramePr>
        <p:xfrm>
          <a:off x="3067716" y="4819219"/>
          <a:ext cx="3243533" cy="1597733"/>
        </p:xfrm>
        <a:graphic>
          <a:graphicData uri="http://schemas.openxmlformats.org/drawingml/2006/table">
            <a:tbl>
              <a:tblPr firstRow="1" firstCol="1" bandRow="1"/>
              <a:tblGrid>
                <a:gridCol w="1448971"/>
                <a:gridCol w="1794562"/>
              </a:tblGrid>
              <a:tr h="53257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]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Rotation angle (counterclockwise)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2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822" y="1309817"/>
            <a:ext cx="2921072" cy="2829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828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3069"/>
            <a:ext cx="10972800" cy="1134535"/>
          </a:xfrm>
        </p:spPr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646445"/>
              </p:ext>
            </p:extLst>
          </p:nvPr>
        </p:nvGraphicFramePr>
        <p:xfrm>
          <a:off x="2552892" y="231459"/>
          <a:ext cx="7086216" cy="6400800"/>
        </p:xfrm>
        <a:graphic>
          <a:graphicData uri="http://schemas.openxmlformats.org/drawingml/2006/table">
            <a:tbl>
              <a:tblPr/>
              <a:tblGrid>
                <a:gridCol w="6048000"/>
                <a:gridCol w="1038216"/>
              </a:tblGrid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generalized_cmp_projection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payloadSize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generalized_cmp_cancel_flag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!generalized_cmp_cancel_flag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_persistence_flag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4 |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5 ) ? 5 :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cmp_mapping_function_type =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2 )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cmp_padding_enabled_flag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cmp_padding_width_minus1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1631092"/>
            <a:ext cx="10972800" cy="4525234"/>
          </a:xfrm>
        </p:spPr>
        <p:txBody>
          <a:bodyPr>
            <a:norm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cmp_padding_enabled_flag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 [0, 1]</a:t>
            </a:r>
          </a:p>
          <a:p>
            <a:r>
              <a:rPr lang="en-US" sz="20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cmp_padding_type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 [0, 1</a:t>
            </a:r>
            <a:r>
              <a:rPr lang="en-US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]</a:t>
            </a:r>
          </a:p>
          <a:p>
            <a:pPr lvl="1"/>
            <a:r>
              <a:rPr lang="en-US" sz="1600" dirty="0" smtClean="0">
                <a:ea typeface="SimSun" panose="02010600030101010101" pitchFamily="2" charset="-122"/>
              </a:rPr>
              <a:t>0: discontinuous edges</a:t>
            </a:r>
          </a:p>
          <a:p>
            <a:pPr lvl="1"/>
            <a:r>
              <a:rPr lang="en-US" sz="1600" dirty="0" smtClean="0">
                <a:ea typeface="SimSun" panose="02010600030101010101" pitchFamily="2" charset="-122"/>
              </a:rPr>
              <a:t>1: discontinuous edges and frame boundaries</a:t>
            </a:r>
            <a:endParaRPr lang="en-US" sz="1600" dirty="0">
              <a:ea typeface="SimSun" panose="02010600030101010101" pitchFamily="2" charset="-122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cmp_padding_width_minus1</a:t>
            </a:r>
            <a:r>
              <a:rPr lang="en-US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 [0, 15]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Semantics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328443"/>
              </p:ext>
            </p:extLst>
          </p:nvPr>
        </p:nvGraphicFramePr>
        <p:xfrm>
          <a:off x="2897273" y="3809564"/>
          <a:ext cx="6397454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645920"/>
                <a:gridCol w="1713898"/>
                <a:gridCol w="3037636"/>
              </a:tblGrid>
              <a:tr h="3657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Location of padding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群組 8"/>
          <p:cNvGrpSpPr/>
          <p:nvPr/>
        </p:nvGrpSpPr>
        <p:grpSpPr>
          <a:xfrm>
            <a:off x="7299246" y="4326638"/>
            <a:ext cx="864001" cy="626800"/>
            <a:chOff x="2881214" y="4257039"/>
            <a:chExt cx="864001" cy="626800"/>
          </a:xfrm>
        </p:grpSpPr>
        <p:sp>
          <p:nvSpPr>
            <p:cNvPr id="7" name="Rectangle 3"/>
            <p:cNvSpPr/>
            <p:nvPr/>
          </p:nvSpPr>
          <p:spPr>
            <a:xfrm rot="5400000">
              <a:off x="3173514" y="4156800"/>
              <a:ext cx="279400" cy="864000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" name="Group 36"/>
            <p:cNvGrpSpPr/>
            <p:nvPr/>
          </p:nvGrpSpPr>
          <p:grpSpPr>
            <a:xfrm>
              <a:off x="2881215" y="4257039"/>
              <a:ext cx="864000" cy="626800"/>
              <a:chOff x="2508421" y="4063999"/>
              <a:chExt cx="864000" cy="626800"/>
            </a:xfrm>
            <a:solidFill>
              <a:schemeClr val="bg1"/>
            </a:solidFill>
          </p:grpSpPr>
          <p:sp>
            <p:nvSpPr>
              <p:cNvPr id="9" name="Rectangle 9"/>
              <p:cNvSpPr/>
              <p:nvPr/>
            </p:nvSpPr>
            <p:spPr>
              <a:xfrm>
                <a:off x="2508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Rectangle 10"/>
              <p:cNvSpPr/>
              <p:nvPr/>
            </p:nvSpPr>
            <p:spPr>
              <a:xfrm>
                <a:off x="2796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Rectangle 11"/>
              <p:cNvSpPr/>
              <p:nvPr/>
            </p:nvSpPr>
            <p:spPr>
              <a:xfrm>
                <a:off x="3084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tangle 12"/>
              <p:cNvSpPr/>
              <p:nvPr/>
            </p:nvSpPr>
            <p:spPr>
              <a:xfrm>
                <a:off x="2508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Rectangle 13"/>
              <p:cNvSpPr/>
              <p:nvPr/>
            </p:nvSpPr>
            <p:spPr>
              <a:xfrm>
                <a:off x="2796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tangle 14"/>
              <p:cNvSpPr/>
              <p:nvPr/>
            </p:nvSpPr>
            <p:spPr>
              <a:xfrm>
                <a:off x="3084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" name="群組 18"/>
          <p:cNvGrpSpPr/>
          <p:nvPr/>
        </p:nvGrpSpPr>
        <p:grpSpPr>
          <a:xfrm>
            <a:off x="7251186" y="5174450"/>
            <a:ext cx="960119" cy="726439"/>
            <a:chOff x="2833155" y="4207219"/>
            <a:chExt cx="960119" cy="726439"/>
          </a:xfrm>
        </p:grpSpPr>
        <p:sp>
          <p:nvSpPr>
            <p:cNvPr id="16" name="Rectangle 3"/>
            <p:cNvSpPr/>
            <p:nvPr/>
          </p:nvSpPr>
          <p:spPr>
            <a:xfrm rot="5400000">
              <a:off x="2949995" y="4090379"/>
              <a:ext cx="726439" cy="960119"/>
            </a:xfrm>
            <a:prstGeom prst="rect">
              <a:avLst/>
            </a:prstGeom>
            <a:pattFill prst="ltUpDiag">
              <a:fgClr>
                <a:schemeClr val="tx1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Group 36"/>
            <p:cNvGrpSpPr/>
            <p:nvPr/>
          </p:nvGrpSpPr>
          <p:grpSpPr>
            <a:xfrm>
              <a:off x="2881215" y="4257039"/>
              <a:ext cx="864000" cy="626800"/>
              <a:chOff x="2508421" y="4063999"/>
              <a:chExt cx="864000" cy="626800"/>
            </a:xfrm>
            <a:solidFill>
              <a:schemeClr val="bg1"/>
            </a:solidFill>
          </p:grpSpPr>
          <p:sp>
            <p:nvSpPr>
              <p:cNvPr id="18" name="Rectangle 9"/>
              <p:cNvSpPr/>
              <p:nvPr/>
            </p:nvSpPr>
            <p:spPr>
              <a:xfrm>
                <a:off x="2508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Rectangle 10"/>
              <p:cNvSpPr/>
              <p:nvPr/>
            </p:nvSpPr>
            <p:spPr>
              <a:xfrm>
                <a:off x="2796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Rectangle 11"/>
              <p:cNvSpPr/>
              <p:nvPr/>
            </p:nvSpPr>
            <p:spPr>
              <a:xfrm>
                <a:off x="3084421" y="40639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Rectangle 12"/>
              <p:cNvSpPr/>
              <p:nvPr/>
            </p:nvSpPr>
            <p:spPr>
              <a:xfrm>
                <a:off x="2508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Rectangle 13"/>
              <p:cNvSpPr/>
              <p:nvPr/>
            </p:nvSpPr>
            <p:spPr>
              <a:xfrm>
                <a:off x="2796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ectangle 14"/>
              <p:cNvSpPr/>
              <p:nvPr/>
            </p:nvSpPr>
            <p:spPr>
              <a:xfrm>
                <a:off x="3084421" y="4402799"/>
                <a:ext cx="288000" cy="28800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97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syntax for signaling a </a:t>
            </a:r>
            <a:r>
              <a:rPr lang="en-US" sz="2400" dirty="0" smtClean="0">
                <a:solidFill>
                  <a:srgbClr val="0070C0"/>
                </a:solidFill>
              </a:rPr>
              <a:t>generalized </a:t>
            </a:r>
            <a:r>
              <a:rPr lang="en-US" sz="2400" dirty="0" err="1" smtClean="0">
                <a:solidFill>
                  <a:srgbClr val="0070C0"/>
                </a:solidFill>
              </a:rPr>
              <a:t>cubemap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</a:rPr>
              <a:t>projection </a:t>
            </a:r>
            <a:r>
              <a:rPr lang="en-US" sz="2400" dirty="0"/>
              <a:t>is proposed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CMP, EAC, and others</a:t>
            </a:r>
            <a:endParaRPr lang="en-US" sz="2000" dirty="0"/>
          </a:p>
          <a:p>
            <a:r>
              <a:rPr lang="en-US" sz="2400" dirty="0" smtClean="0">
                <a:solidFill>
                  <a:srgbClr val="0070C0"/>
                </a:solidFill>
              </a:rPr>
              <a:t>Padding</a:t>
            </a:r>
            <a:r>
              <a:rPr lang="en-US" sz="2400" dirty="0" smtClean="0"/>
              <a:t> </a:t>
            </a:r>
            <a:r>
              <a:rPr lang="en-US" sz="2400" dirty="0"/>
              <a:t>of the </a:t>
            </a:r>
            <a:r>
              <a:rPr lang="en-US" sz="2400" dirty="0" err="1"/>
              <a:t>cubemap</a:t>
            </a:r>
            <a:r>
              <a:rPr lang="en-US" sz="2400" dirty="0"/>
              <a:t> projection is also designed in the syntax</a:t>
            </a:r>
            <a:r>
              <a:rPr lang="en-US" sz="2400" dirty="0" smtClean="0"/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4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32000"/>
            <a:ext cx="10972800" cy="12698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dirty="0"/>
              <a:t>In 360Lib, there are many cube-based projections which use adjustment functions to change the sampling distribution of the conventional CMP to achieve better compression efficiency.</a:t>
            </a:r>
          </a:p>
          <a:p>
            <a:pPr lvl="1"/>
            <a:r>
              <a:rPr lang="en-US" sz="1800" dirty="0"/>
              <a:t>EAC, HEC, etc.</a:t>
            </a:r>
          </a:p>
          <a:p>
            <a:endParaRPr lang="en-US" dirty="0"/>
          </a:p>
        </p:txBody>
      </p:sp>
      <p:sp>
        <p:nvSpPr>
          <p:cNvPr id="4" name="文字方塊 5"/>
          <p:cNvSpPr txBox="1"/>
          <p:nvPr/>
        </p:nvSpPr>
        <p:spPr>
          <a:xfrm>
            <a:off x="8775587" y="5584064"/>
            <a:ext cx="56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HEC</a:t>
            </a:r>
            <a:endParaRPr lang="en-US" dirty="0"/>
          </a:p>
        </p:txBody>
      </p:sp>
      <p:sp>
        <p:nvSpPr>
          <p:cNvPr id="5" name="文字方塊 6"/>
          <p:cNvSpPr txBox="1"/>
          <p:nvPr/>
        </p:nvSpPr>
        <p:spPr>
          <a:xfrm>
            <a:off x="5818294" y="5584064"/>
            <a:ext cx="549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EAC</a:t>
            </a:r>
            <a:endParaRPr lang="en-US" dirty="0"/>
          </a:p>
        </p:txBody>
      </p:sp>
      <p:sp>
        <p:nvSpPr>
          <p:cNvPr id="6" name="文字方塊 7"/>
          <p:cNvSpPr txBox="1"/>
          <p:nvPr/>
        </p:nvSpPr>
        <p:spPr>
          <a:xfrm>
            <a:off x="2817303" y="5584064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CMP</a:t>
            </a:r>
            <a:endParaRPr lang="en-US" dirty="0"/>
          </a:p>
        </p:txBody>
      </p:sp>
      <p:pic>
        <p:nvPicPr>
          <p:cNvPr id="7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92" y="3665870"/>
            <a:ext cx="2765113" cy="1843409"/>
          </a:xfrm>
          <a:prstGeom prst="rect">
            <a:avLst/>
          </a:prstGeom>
        </p:spPr>
      </p:pic>
      <p:pic>
        <p:nvPicPr>
          <p:cNvPr id="8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33" y="3665872"/>
            <a:ext cx="2765113" cy="1843409"/>
          </a:xfrm>
          <a:prstGeom prst="rect">
            <a:avLst/>
          </a:prstGeom>
        </p:spPr>
      </p:pic>
      <p:pic>
        <p:nvPicPr>
          <p:cNvPr id="9" name="圖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974" y="3665871"/>
            <a:ext cx="2765113" cy="1843409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41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32000"/>
            <a:ext cx="10972800" cy="1269800"/>
          </a:xfrm>
        </p:spPr>
        <p:txBody>
          <a:bodyPr/>
          <a:lstStyle/>
          <a:p>
            <a:r>
              <a:rPr lang="en-US" dirty="0" smtClean="0"/>
              <a:t>Introduction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Hemisphere </a:t>
            </a:r>
            <a:r>
              <a:rPr lang="en-US" sz="2000" dirty="0" err="1" smtClean="0"/>
              <a:t>cubemap</a:t>
            </a:r>
            <a:r>
              <a:rPr lang="en-US" sz="2000" dirty="0" smtClean="0"/>
              <a:t> projection, </a:t>
            </a:r>
            <a:r>
              <a:rPr lang="en-CA" sz="2000" dirty="0" smtClean="0"/>
              <a:t>which </a:t>
            </a:r>
            <a:r>
              <a:rPr lang="en-CA" sz="2000" dirty="0"/>
              <a:t>consists of five </a:t>
            </a:r>
            <a:r>
              <a:rPr lang="en-CA" sz="2000" dirty="0" smtClean="0"/>
              <a:t>faces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(one full face and four half faces)</a:t>
            </a:r>
            <a:r>
              <a:rPr lang="en-CA" sz="2000" dirty="0" smtClean="0"/>
              <a:t> </a:t>
            </a:r>
            <a:r>
              <a:rPr lang="en-CA" sz="2000" dirty="0"/>
              <a:t>representing 180⁰ x 180⁰ content, is also </a:t>
            </a:r>
            <a:r>
              <a:rPr lang="en-CA" sz="2000" dirty="0" smtClean="0"/>
              <a:t>supported.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519" y="2825195"/>
            <a:ext cx="4412923" cy="1457841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1348615" y="2918502"/>
            <a:ext cx="4363890" cy="2901005"/>
            <a:chOff x="1349716" y="3092850"/>
            <a:chExt cx="4363890" cy="2901005"/>
          </a:xfrm>
        </p:grpSpPr>
        <p:pic>
          <p:nvPicPr>
            <p:cNvPr id="18" name="圖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808" y="3092852"/>
              <a:ext cx="4351504" cy="2901003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1349716" y="3092851"/>
              <a:ext cx="731520" cy="1450501"/>
            </a:xfrm>
            <a:prstGeom prst="rect">
              <a:avLst/>
            </a:prstGeom>
            <a:solidFill>
              <a:schemeClr val="tx1">
                <a:lumMod val="75000"/>
                <a:alpha val="89804"/>
              </a:schemeClr>
            </a:solidFill>
            <a:ln w="28575"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982086" y="3092850"/>
              <a:ext cx="731520" cy="1450501"/>
            </a:xfrm>
            <a:prstGeom prst="rect">
              <a:avLst/>
            </a:prstGeom>
            <a:solidFill>
              <a:schemeClr val="tx1">
                <a:lumMod val="75000"/>
                <a:alpha val="89804"/>
              </a:schemeClr>
            </a:solidFill>
            <a:ln w="28575"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83438" y="4543351"/>
              <a:ext cx="2898648" cy="1450501"/>
            </a:xfrm>
            <a:prstGeom prst="rect">
              <a:avLst/>
            </a:prstGeom>
            <a:solidFill>
              <a:schemeClr val="tx1">
                <a:lumMod val="75000"/>
                <a:alpha val="89804"/>
              </a:schemeClr>
            </a:solidFill>
            <a:ln w="28575"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349716" y="4543353"/>
              <a:ext cx="731520" cy="1450501"/>
            </a:xfrm>
            <a:prstGeom prst="rect">
              <a:avLst/>
            </a:prstGeom>
            <a:noFill/>
            <a:ln w="28575">
              <a:solidFill>
                <a:schemeClr val="accent4">
                  <a:lumMod val="20000"/>
                  <a:lumOff val="80000"/>
                </a:schemeClr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979884" y="4543352"/>
              <a:ext cx="731520" cy="1450501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081236" y="3092852"/>
              <a:ext cx="731520" cy="1450501"/>
            </a:xfrm>
            <a:prstGeom prst="rect">
              <a:avLst/>
            </a:prstGeom>
            <a:noFill/>
            <a:ln w="28575">
              <a:solidFill>
                <a:schemeClr val="accent5">
                  <a:lumMod val="40000"/>
                  <a:lumOff val="60000"/>
                </a:schemeClr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451519" y="4451957"/>
            <a:ext cx="4412923" cy="1470975"/>
            <a:chOff x="6442190" y="4646867"/>
            <a:chExt cx="4040954" cy="1346985"/>
          </a:xfrm>
        </p:grpSpPr>
        <p:sp>
          <p:nvSpPr>
            <p:cNvPr id="27" name="Rectangle 26"/>
            <p:cNvSpPr/>
            <p:nvPr/>
          </p:nvSpPr>
          <p:spPr>
            <a:xfrm>
              <a:off x="7789175" y="4646867"/>
              <a:ext cx="1346985" cy="1346985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 smtClean="0">
                  <a:solidFill>
                    <a:schemeClr val="tx1"/>
                  </a:solidFill>
                </a:rPr>
                <a:t>Front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15682" y="4646867"/>
              <a:ext cx="673492" cy="1346985"/>
            </a:xfrm>
            <a:prstGeom prst="rect">
              <a:avLst/>
            </a:prstGeom>
            <a:solidFill>
              <a:srgbClr val="FFF8E5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Half Left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136159" y="4646867"/>
              <a:ext cx="673492" cy="1346985"/>
            </a:xfrm>
            <a:prstGeom prst="rect">
              <a:avLst/>
            </a:prstGeom>
            <a:solidFill>
              <a:srgbClr val="F0F7EC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Half Right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42190" y="4646867"/>
              <a:ext cx="673492" cy="1346985"/>
            </a:xfrm>
            <a:prstGeom prst="rect">
              <a:avLst/>
            </a:prstGeom>
            <a:solidFill>
              <a:srgbClr val="FFEFEF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Half Bottom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809652" y="4646867"/>
              <a:ext cx="673492" cy="1346985"/>
            </a:xfrm>
            <a:prstGeom prst="rect">
              <a:avLst/>
            </a:prstGeom>
            <a:solidFill>
              <a:srgbClr val="DEEBF7"/>
            </a:solidFill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Half Top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文字方塊 7"/>
          <p:cNvSpPr txBox="1"/>
          <p:nvPr/>
        </p:nvSpPr>
        <p:spPr>
          <a:xfrm>
            <a:off x="3217514" y="5952094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CMP</a:t>
            </a:r>
            <a:endParaRPr lang="en-US" dirty="0"/>
          </a:p>
        </p:txBody>
      </p:sp>
      <p:sp>
        <p:nvSpPr>
          <p:cNvPr id="34" name="文字方塊 7"/>
          <p:cNvSpPr txBox="1"/>
          <p:nvPr/>
        </p:nvSpPr>
        <p:spPr>
          <a:xfrm>
            <a:off x="8273900" y="5952094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HCMP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3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811655" y="2918502"/>
            <a:ext cx="1420820" cy="145050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232475" y="2918502"/>
            <a:ext cx="731520" cy="1450501"/>
          </a:xfrm>
          <a:prstGeom prst="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52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and Semantics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9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3069"/>
            <a:ext cx="10972800" cy="1134535"/>
          </a:xfrm>
        </p:spPr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390505"/>
              </p:ext>
            </p:extLst>
          </p:nvPr>
        </p:nvGraphicFramePr>
        <p:xfrm>
          <a:off x="2552892" y="231459"/>
          <a:ext cx="7086216" cy="6400800"/>
        </p:xfrm>
        <a:graphic>
          <a:graphicData uri="http://schemas.openxmlformats.org/drawingml/2006/table">
            <a:tbl>
              <a:tblPr/>
              <a:tblGrid>
                <a:gridCol w="6048000"/>
                <a:gridCol w="1038216"/>
              </a:tblGrid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generalized_cmp_projection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payloadSize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generalized_cmp_cancel_flag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!generalized_cmp_cancel_flag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_persistence_flag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4 |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5 ) ? 5 :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cmp_mapping_function_type =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2 )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cmp_padding_enabled_flag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cmp_padding_width_minus1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8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3069"/>
            <a:ext cx="10972800" cy="1134535"/>
          </a:xfrm>
        </p:spPr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916819"/>
              </p:ext>
            </p:extLst>
          </p:nvPr>
        </p:nvGraphicFramePr>
        <p:xfrm>
          <a:off x="2552892" y="231459"/>
          <a:ext cx="7086216" cy="6400800"/>
        </p:xfrm>
        <a:graphic>
          <a:graphicData uri="http://schemas.openxmlformats.org/drawingml/2006/table">
            <a:tbl>
              <a:tblPr/>
              <a:tblGrid>
                <a:gridCol w="6048000"/>
                <a:gridCol w="1038216"/>
              </a:tblGrid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generalized_cmp_projection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payloadSize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generalized_cmp_cancel_flag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!generalized_cmp_cancel_flag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_persistence_flag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4 |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5 ) ? 5 :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cmp_mapping_function_type =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2 )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cmp_padding_enabled_flag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cmp_padding_width_minus1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8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821094"/>
            <a:ext cx="10972800" cy="5335232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cmp_packing_type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GB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[0, 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5]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sz="2000" dirty="0"/>
          </a:p>
        </p:txBody>
      </p:sp>
      <p:sp>
        <p:nvSpPr>
          <p:cNvPr id="12" name="Title 2"/>
          <p:cNvSpPr txBox="1">
            <a:spLocks/>
          </p:cNvSpPr>
          <p:nvPr/>
        </p:nvSpPr>
        <p:spPr>
          <a:xfrm>
            <a:off x="609600" y="143069"/>
            <a:ext cx="109728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kern="1200" spc="-15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0" dirty="0" smtClean="0">
                <a:solidFill>
                  <a:schemeClr val="tx1"/>
                </a:solidFill>
              </a:rPr>
              <a:t>Semantics</a:t>
            </a:r>
            <a:endParaRPr lang="en-US" b="0" dirty="0">
              <a:solidFill>
                <a:schemeClr val="tx1"/>
              </a:solidFill>
            </a:endParaRPr>
          </a:p>
        </p:txBody>
      </p:sp>
      <p:graphicFrame>
        <p:nvGraphicFramePr>
          <p:cNvPr id="14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999671"/>
              </p:ext>
            </p:extLst>
          </p:nvPr>
        </p:nvGraphicFramePr>
        <p:xfrm>
          <a:off x="381000" y="1369784"/>
          <a:ext cx="11430000" cy="4847715"/>
        </p:xfrm>
        <a:graphic>
          <a:graphicData uri="http://schemas.openxmlformats.org/drawingml/2006/table">
            <a:tbl>
              <a:tblPr firstRow="1" firstCol="1" bandRow="1"/>
              <a:tblGrid>
                <a:gridCol w="1645920"/>
                <a:gridCol w="2103120"/>
                <a:gridCol w="3840480"/>
                <a:gridCol w="3840480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Packing type and position index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width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height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pic_height_in_luma_samples - 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SubWidthC * ( conf_win_top_offset + conf_win_bottom_offset ) ) )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036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pic_height_in_luma_samples - 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SubWidthC * ( conf_win_top_offset + conf_win_bottom_offset ) ) ) 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conf_win_top_offset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conf_win_bottom_offset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conf_win_top_offset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conf_win_bottom_offset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36"/>
          <p:cNvGrpSpPr/>
          <p:nvPr/>
        </p:nvGrpSpPr>
        <p:grpSpPr>
          <a:xfrm>
            <a:off x="2634154" y="4907742"/>
            <a:ext cx="864000" cy="576000"/>
            <a:chOff x="2508421" y="4114799"/>
            <a:chExt cx="864000" cy="576000"/>
          </a:xfrm>
        </p:grpSpPr>
        <p:sp>
          <p:nvSpPr>
            <p:cNvPr id="16" name="Rectangle 9"/>
            <p:cNvSpPr/>
            <p:nvPr/>
          </p:nvSpPr>
          <p:spPr>
            <a:xfrm>
              <a:off x="2508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0"/>
            <p:cNvSpPr/>
            <p:nvPr/>
          </p:nvSpPr>
          <p:spPr>
            <a:xfrm>
              <a:off x="2796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1"/>
            <p:cNvSpPr/>
            <p:nvPr/>
          </p:nvSpPr>
          <p:spPr>
            <a:xfrm>
              <a:off x="3084421" y="4114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2"/>
            <p:cNvSpPr/>
            <p:nvPr/>
          </p:nvSpPr>
          <p:spPr>
            <a:xfrm>
              <a:off x="2508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3"/>
            <p:cNvSpPr/>
            <p:nvPr/>
          </p:nvSpPr>
          <p:spPr>
            <a:xfrm>
              <a:off x="2796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14"/>
            <p:cNvSpPr/>
            <p:nvPr/>
          </p:nvSpPr>
          <p:spPr>
            <a:xfrm>
              <a:off x="3084421" y="4402799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34"/>
          <p:cNvGrpSpPr/>
          <p:nvPr/>
        </p:nvGrpSpPr>
        <p:grpSpPr>
          <a:xfrm>
            <a:off x="2922154" y="2024988"/>
            <a:ext cx="288000" cy="1728000"/>
            <a:chOff x="1491048" y="1441621"/>
            <a:chExt cx="288000" cy="1728000"/>
          </a:xfrm>
        </p:grpSpPr>
        <p:sp>
          <p:nvSpPr>
            <p:cNvPr id="23" name="Rectangle 3"/>
            <p:cNvSpPr/>
            <p:nvPr/>
          </p:nvSpPr>
          <p:spPr>
            <a:xfrm>
              <a:off x="1491048" y="144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ectangle 4"/>
            <p:cNvSpPr/>
            <p:nvPr/>
          </p:nvSpPr>
          <p:spPr>
            <a:xfrm>
              <a:off x="1491048" y="1729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5"/>
            <p:cNvSpPr/>
            <p:nvPr/>
          </p:nvSpPr>
          <p:spPr>
            <a:xfrm>
              <a:off x="1491048" y="2017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6"/>
            <p:cNvSpPr/>
            <p:nvPr/>
          </p:nvSpPr>
          <p:spPr>
            <a:xfrm>
              <a:off x="1491048" y="2305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7"/>
            <p:cNvSpPr/>
            <p:nvPr/>
          </p:nvSpPr>
          <p:spPr>
            <a:xfrm>
              <a:off x="1491048" y="2593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8"/>
            <p:cNvSpPr/>
            <p:nvPr/>
          </p:nvSpPr>
          <p:spPr>
            <a:xfrm>
              <a:off x="1491048" y="2881621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37"/>
          <p:cNvGrpSpPr/>
          <p:nvPr/>
        </p:nvGrpSpPr>
        <p:grpSpPr>
          <a:xfrm>
            <a:off x="2202154" y="5749380"/>
            <a:ext cx="1728000" cy="288000"/>
            <a:chOff x="3941805" y="5169243"/>
            <a:chExt cx="1728000" cy="288000"/>
          </a:xfrm>
        </p:grpSpPr>
        <p:sp>
          <p:nvSpPr>
            <p:cNvPr id="30" name="Rectangle 22"/>
            <p:cNvSpPr/>
            <p:nvPr/>
          </p:nvSpPr>
          <p:spPr>
            <a:xfrm>
              <a:off x="394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23"/>
            <p:cNvSpPr/>
            <p:nvPr/>
          </p:nvSpPr>
          <p:spPr>
            <a:xfrm>
              <a:off x="4229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24"/>
            <p:cNvSpPr/>
            <p:nvPr/>
          </p:nvSpPr>
          <p:spPr>
            <a:xfrm>
              <a:off x="4517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25"/>
            <p:cNvSpPr/>
            <p:nvPr/>
          </p:nvSpPr>
          <p:spPr>
            <a:xfrm>
              <a:off x="4805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26"/>
            <p:cNvSpPr/>
            <p:nvPr/>
          </p:nvSpPr>
          <p:spPr>
            <a:xfrm>
              <a:off x="5093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27"/>
            <p:cNvSpPr/>
            <p:nvPr/>
          </p:nvSpPr>
          <p:spPr>
            <a:xfrm>
              <a:off x="5381805" y="5169243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778154" y="3895043"/>
            <a:ext cx="576000" cy="864000"/>
            <a:chOff x="6504097" y="5720204"/>
            <a:chExt cx="576000" cy="864000"/>
          </a:xfrm>
        </p:grpSpPr>
        <p:sp>
          <p:nvSpPr>
            <p:cNvPr id="37" name="Rectangle 28"/>
            <p:cNvSpPr/>
            <p:nvPr/>
          </p:nvSpPr>
          <p:spPr>
            <a:xfrm>
              <a:off x="6792097" y="5720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29"/>
            <p:cNvSpPr/>
            <p:nvPr/>
          </p:nvSpPr>
          <p:spPr>
            <a:xfrm>
              <a:off x="6792097" y="6008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30"/>
            <p:cNvSpPr/>
            <p:nvPr/>
          </p:nvSpPr>
          <p:spPr>
            <a:xfrm>
              <a:off x="6792097" y="6296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1"/>
            <p:cNvSpPr/>
            <p:nvPr/>
          </p:nvSpPr>
          <p:spPr>
            <a:xfrm>
              <a:off x="6504097" y="5720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32"/>
            <p:cNvSpPr/>
            <p:nvPr/>
          </p:nvSpPr>
          <p:spPr>
            <a:xfrm>
              <a:off x="6504097" y="6008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33"/>
            <p:cNvSpPr/>
            <p:nvPr/>
          </p:nvSpPr>
          <p:spPr>
            <a:xfrm>
              <a:off x="6504097" y="6296204"/>
              <a:ext cx="288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821094"/>
            <a:ext cx="10972800" cy="5335232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cmp_packing_type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GB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[0, </a:t>
            </a:r>
            <a:r>
              <a:rPr lang="en-GB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5]</a:t>
            </a:r>
          </a:p>
          <a:p>
            <a:pPr lvl="1"/>
            <a:r>
              <a:rPr lang="en-GB" sz="1800" dirty="0" smtClean="0">
                <a:ea typeface="SimSun" panose="02010600030101010101" pitchFamily="2" charset="-122"/>
              </a:rPr>
              <a:t>4 and 5 are hemisphere </a:t>
            </a:r>
            <a:r>
              <a:rPr lang="en-GB" sz="1800" dirty="0" err="1" smtClean="0">
                <a:ea typeface="SimSun" panose="02010600030101010101" pitchFamily="2" charset="-122"/>
              </a:rPr>
              <a:t>cubemap</a:t>
            </a:r>
            <a:endParaRPr lang="en-US" sz="1800" dirty="0">
              <a:ea typeface="Malgun Gothic" panose="020B0503020000020004" pitchFamily="34" charset="-127"/>
            </a:endParaRPr>
          </a:p>
          <a:p>
            <a:endParaRPr lang="en-US" sz="2000" dirty="0"/>
          </a:p>
        </p:txBody>
      </p:sp>
      <p:sp>
        <p:nvSpPr>
          <p:cNvPr id="12" name="Title 2"/>
          <p:cNvSpPr txBox="1">
            <a:spLocks/>
          </p:cNvSpPr>
          <p:nvPr/>
        </p:nvSpPr>
        <p:spPr>
          <a:xfrm>
            <a:off x="609600" y="143069"/>
            <a:ext cx="109728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1" kern="1200" spc="-15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0" dirty="0" smtClean="0">
                <a:solidFill>
                  <a:schemeClr val="tx1"/>
                </a:solidFill>
              </a:rPr>
              <a:t>Semantics</a:t>
            </a:r>
            <a:endParaRPr lang="en-US" b="0" dirty="0">
              <a:solidFill>
                <a:schemeClr val="tx1"/>
              </a:solidFill>
            </a:endParaRPr>
          </a:p>
        </p:txBody>
      </p:sp>
      <p:graphicFrame>
        <p:nvGraphicFramePr>
          <p:cNvPr id="14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701794"/>
              </p:ext>
            </p:extLst>
          </p:nvPr>
        </p:nvGraphicFramePr>
        <p:xfrm>
          <a:off x="381000" y="1607535"/>
          <a:ext cx="11430000" cy="4368240"/>
        </p:xfrm>
        <a:graphic>
          <a:graphicData uri="http://schemas.openxmlformats.org/drawingml/2006/table">
            <a:tbl>
              <a:tblPr firstRow="1" firstCol="1" bandRow="1"/>
              <a:tblGrid>
                <a:gridCol w="1645920"/>
                <a:gridCol w="2103120"/>
                <a:gridCol w="3840480"/>
                <a:gridCol w="3840480"/>
              </a:tblGrid>
              <a:tr h="57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Packing type and position index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width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 height in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samples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72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position 0, 1, 3 and 4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</a:t>
                      </a:r>
                      <a:b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position 2,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conf_win_top_offset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conf_win_bottom_offset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02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pic_width_in_luma_samples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conf_win_left_offset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conf_win_right_offset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position 0, 1, 3 and 4,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conf_win_top_offset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conf_win_bottom_offset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position 2,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pic_height_in_luma_samples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-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SubWidthC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*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conf_win_top_offset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+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conf_win_bottom_offset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 ) ) )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 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43" name="群組 15"/>
          <p:cNvGrpSpPr/>
          <p:nvPr/>
        </p:nvGrpSpPr>
        <p:grpSpPr>
          <a:xfrm>
            <a:off x="2271479" y="2832221"/>
            <a:ext cx="1602603" cy="534201"/>
            <a:chOff x="3437805" y="2161621"/>
            <a:chExt cx="1080000" cy="360000"/>
          </a:xfrm>
        </p:grpSpPr>
        <p:sp>
          <p:nvSpPr>
            <p:cNvPr id="44" name="Rectangle 9"/>
            <p:cNvSpPr/>
            <p:nvPr/>
          </p:nvSpPr>
          <p:spPr>
            <a:xfrm>
              <a:off x="3797805" y="2161621"/>
              <a:ext cx="36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Rectangle 9"/>
            <p:cNvSpPr/>
            <p:nvPr/>
          </p:nvSpPr>
          <p:spPr>
            <a:xfrm>
              <a:off x="4157805" y="2161621"/>
              <a:ext cx="18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6" name="Rectangle 9"/>
            <p:cNvSpPr/>
            <p:nvPr/>
          </p:nvSpPr>
          <p:spPr>
            <a:xfrm>
              <a:off x="4337805" y="2161621"/>
              <a:ext cx="18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Rectangle 9"/>
            <p:cNvSpPr/>
            <p:nvPr/>
          </p:nvSpPr>
          <p:spPr>
            <a:xfrm>
              <a:off x="3617805" y="2161621"/>
              <a:ext cx="18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9"/>
            <p:cNvSpPr/>
            <p:nvPr/>
          </p:nvSpPr>
          <p:spPr>
            <a:xfrm>
              <a:off x="3437805" y="2161621"/>
              <a:ext cx="18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群組 2"/>
          <p:cNvGrpSpPr/>
          <p:nvPr/>
        </p:nvGrpSpPr>
        <p:grpSpPr>
          <a:xfrm>
            <a:off x="2805680" y="4201431"/>
            <a:ext cx="534200" cy="1602600"/>
            <a:chOff x="6612097" y="2935748"/>
            <a:chExt cx="360000" cy="1080000"/>
          </a:xfrm>
        </p:grpSpPr>
        <p:sp>
          <p:nvSpPr>
            <p:cNvPr id="50" name="Rectangle 9"/>
            <p:cNvSpPr/>
            <p:nvPr/>
          </p:nvSpPr>
          <p:spPr>
            <a:xfrm>
              <a:off x="6612097" y="3115748"/>
              <a:ext cx="360000" cy="18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9"/>
            <p:cNvSpPr/>
            <p:nvPr/>
          </p:nvSpPr>
          <p:spPr>
            <a:xfrm>
              <a:off x="6612097" y="3655748"/>
              <a:ext cx="360000" cy="18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2" name="Rectangle 9"/>
            <p:cNvSpPr/>
            <p:nvPr/>
          </p:nvSpPr>
          <p:spPr>
            <a:xfrm>
              <a:off x="6612097" y="2935748"/>
              <a:ext cx="360000" cy="18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Rectangle 9"/>
            <p:cNvSpPr/>
            <p:nvPr/>
          </p:nvSpPr>
          <p:spPr>
            <a:xfrm>
              <a:off x="6612097" y="3835748"/>
              <a:ext cx="360000" cy="18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54" name="Rectangle 9"/>
            <p:cNvSpPr/>
            <p:nvPr/>
          </p:nvSpPr>
          <p:spPr>
            <a:xfrm>
              <a:off x="6612097" y="3295748"/>
              <a:ext cx="360000" cy="36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59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3069"/>
            <a:ext cx="10972800" cy="1134535"/>
          </a:xfrm>
        </p:spPr>
        <p:txBody>
          <a:bodyPr/>
          <a:lstStyle/>
          <a:p>
            <a:r>
              <a:rPr lang="en-US" dirty="0" smtClean="0"/>
              <a:t>Syntax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032455"/>
              </p:ext>
            </p:extLst>
          </p:nvPr>
        </p:nvGraphicFramePr>
        <p:xfrm>
          <a:off x="2552892" y="231459"/>
          <a:ext cx="7086216" cy="6400800"/>
        </p:xfrm>
        <a:graphic>
          <a:graphicData uri="http://schemas.openxmlformats.org/drawingml/2006/table">
            <a:tbl>
              <a:tblPr/>
              <a:tblGrid>
                <a:gridCol w="6048000"/>
                <a:gridCol w="1038216"/>
              </a:tblGrid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generalized_cmp_projection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payloadSize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generalized_cmp_cancel_flag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!generalized_cmp_cancel_flag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generalized_cmp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_persistence_flag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cmp_mapping_function_type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4 |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|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cmp_packing_type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5 ) ? 5 : 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numFaces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; 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face_index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u(3)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face_rotation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</a:t>
                      </a: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u(2)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cmp_mapping_function_type =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2 )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cmp_x_axis_y_position_related_flag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cmp_y_axis_coeff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cmp_y_axis_x_position_related_flag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i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cmp_padding_enabled_flag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cmp_padding_enabled_flag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cmp_padding_type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cmp_padding_width_minus1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while( !</a:t>
                      </a:r>
                      <a:r>
                        <a:rPr lang="en-CA" sz="14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byte_aligned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alignment_bit_equal_to_zero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0 */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7274D9-EE6B-42A2-85E7-EB638F55EDD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26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MediaTek-Standard</Template>
  <TotalTime>7185</TotalTime>
  <Words>1407</Words>
  <Application>Microsoft Office PowerPoint</Application>
  <PresentationFormat>寬螢幕</PresentationFormat>
  <Paragraphs>503</Paragraphs>
  <Slides>15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15</vt:i4>
      </vt:variant>
    </vt:vector>
  </HeadingPairs>
  <TitlesOfParts>
    <vt:vector size="27" baseType="lpstr">
      <vt:lpstr>Lucida Grande</vt:lpstr>
      <vt:lpstr>Malgun Gothic</vt:lpstr>
      <vt:lpstr>新細明體</vt:lpstr>
      <vt:lpstr>新細明體</vt:lpstr>
      <vt:lpstr>SimHei</vt:lpstr>
      <vt:lpstr>SimSun</vt:lpstr>
      <vt:lpstr>Arial</vt:lpstr>
      <vt:lpstr>Calibri</vt:lpstr>
      <vt:lpstr>Times New Roman</vt:lpstr>
      <vt:lpstr>Wingdings</vt:lpstr>
      <vt:lpstr>MediaTek-Internal_Use</vt:lpstr>
      <vt:lpstr>Custom Design</vt:lpstr>
      <vt:lpstr>JVET-P0597 AHG6/AHG17: Generalized cubemap-based projection syntax for 360-degree videos</vt:lpstr>
      <vt:lpstr>Introduction</vt:lpstr>
      <vt:lpstr>Introduction (cont.)</vt:lpstr>
      <vt:lpstr>Syntax and Semantics</vt:lpstr>
      <vt:lpstr>Syntax</vt:lpstr>
      <vt:lpstr>Syntax</vt:lpstr>
      <vt:lpstr>PowerPoint 簡報</vt:lpstr>
      <vt:lpstr>PowerPoint 簡報</vt:lpstr>
      <vt:lpstr>Syntax</vt:lpstr>
      <vt:lpstr>PowerPoint 簡報</vt:lpstr>
      <vt:lpstr>Syntax</vt:lpstr>
      <vt:lpstr>Semantics</vt:lpstr>
      <vt:lpstr>Syntax</vt:lpstr>
      <vt:lpstr>Semantics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JVET-PXXXX AHG6/AHG17: Generalized cubemap-based projection syntax for 360-degree videos</dc:title>
  <dc:creator>Louise Lee (李亞璇)</dc:creator>
  <cp:lastModifiedBy>Louise Lee (李亞璇)</cp:lastModifiedBy>
  <cp:revision>82</cp:revision>
  <cp:lastPrinted>2019-09-25T09:14:32Z</cp:lastPrinted>
  <dcterms:created xsi:type="dcterms:W3CDTF">2019-09-23T07:46:35Z</dcterms:created>
  <dcterms:modified xsi:type="dcterms:W3CDTF">2019-10-04T19:28:51Z</dcterms:modified>
</cp:coreProperties>
</file>